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4021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5" r:id="rId6"/>
    <p:sldId id="263" r:id="rId7"/>
    <p:sldId id="272" r:id="rId8"/>
    <p:sldId id="273" r:id="rId9"/>
    <p:sldId id="266" r:id="rId10"/>
    <p:sldId id="267" r:id="rId11"/>
    <p:sldId id="268" r:id="rId12"/>
    <p:sldId id="269" r:id="rId13"/>
    <p:sldId id="270" r:id="rId14"/>
    <p:sldId id="277" r:id="rId15"/>
    <p:sldId id="280" r:id="rId16"/>
    <p:sldId id="291" r:id="rId17"/>
    <p:sldId id="281" r:id="rId18"/>
    <p:sldId id="286" r:id="rId19"/>
    <p:sldId id="287" r:id="rId20"/>
    <p:sldId id="288" r:id="rId21"/>
    <p:sldId id="290" r:id="rId22"/>
    <p:sldId id="292" r:id="rId23"/>
  </p:sldIdLst>
  <p:sldSz cx="14630400" cy="8229600"/>
  <p:notesSz cx="8229600" cy="14630400"/>
  <p:embeddedFontLst>
    <p:embeddedFont>
      <p:font typeface="Aptos" panose="020B0004020202020204" pitchFamily="34" charset="0"/>
      <p:regular r:id="rId25"/>
    </p:embeddedFont>
    <p:embeddedFont>
      <p:font typeface="Barlow" panose="00000500000000000000" pitchFamily="2" charset="0"/>
      <p:regular r:id="rId26"/>
      <p:bold r:id="rId27"/>
    </p:embeddedFont>
    <p:embeddedFont>
      <p:font typeface="Neue Haas Grotesk Text Pro" panose="020B0504020202020204" pitchFamily="34" charset="0"/>
      <p:regular r:id="rId28"/>
      <p:bold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FF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6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7728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 cronograma se refere à transição geral. Em 2026 há condições legais para a dispensa do recolhimento. A redução da CBS em 2027/2028 é de 0,1 ponto percentual, com regras proporcionais para regimes diferenciados e exceção para combustíveis. A exceção do IPI visa preservar o diferencial competitivo da ZFM. Fonte: https://www.gov.br/receitafederal/pt-br/acesso-a-informacao/acoes-e-programas/reforma-tributaria-do-consumo/entenda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Percentuais do quadro representam a participação relativa das alíquotas na transição, e não alíquotas nominais de 10%, 20%, 30% ou 40% sobre as vendas. Fonte: https://www.gov.br/receitafederal/pt-br/acesso-a-informacao/acoes-e-programas/reforma-tributaria-do-consumo/entenda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 comparação entre PF e PJ é individual. A condição de contribuinte de IBS/CBS não obriga a pessoa física a se transformar em pessoa jurídica. A tributação da renda tem regras próprias. Dividendos: incidência mensal e exceções de transição para resultados até 2025 devem ser analisadas conforme a Lei 15.270/2025. A tributação mínima anual de altas rendas tem outras condições e ajustes. Fonte: https://www.gov.br/receitafederal/pt-br/assuntos/noticias/2026/agosto/receita-federal-orienta-sobre-os-procedimentos-para-o-recolhimento-do-imposto-de-renda-retido-na-fonte-sobre-lucros-e-dividendos/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Base legal: art. 148 e Anexo XV, item 4. O benefício depende da classificação da mercadoria, não apenas da atividade do vendedor. Não estender automaticamente a alíquota zero a mercadorias e serviços distintos vendidos separadamente. Fonte: https://www.fazenda.mg.gov.br/empresas/legislacao_tributaria/leis/2025/lc214_2025.pdf#page=217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 classificação deve observar as descrições e os códigos de cada lista. O Anexo XV, item 4, alcança plantas e produtos de floricultura classificados no Capítulo 6. A redução de 60% dos insumos segue o art. 138 e o Anexo IX, inclusive registros exigidos. Fonte: https://www.fazenda.mg.gov.br/empresas/legislacao_tributaria/leis/2025/lc214_2025.pdf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Art. 138, §§ 2º a 9º. No regime regular, observar as hipóteses do § 5º e a dispensa de recolhimento do § 8º. Não confundir encerramento do diferimento com cobrança automática. Para produtor não contribuinte, o encerramento ocorre pela redução do crédito presumido do adquirente (§ 9º), nas condições legais. Exemplo oral: aquisição de insumo do Anexo IX e posterior venda de flores abrangidas pela alíquota zero, com análise da permissão de crédito. Fonte: https://www.fazenda.mg.gov.br/empresas/legislacao_tributaria/leis/2025/lc214_2025.pdf#page=58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Caso real informado pelo usuário: produtor de plantas ornamentais. Base documental de março a outubro de 2026, 458 notas e 53.414 itens. Os valores consideram a participação do CPF, conforme o painel fornecido. Cenário geral CBS + IBS: alíquota estimada de 28,5%, saldo anterior zero, créditos de R$ 151.169,47, débitos zero e saldo final de R$ 151.169,47. Cenário do painel para 2027, somente CBS: alíquota estimada de 9,5%, saldo anterior zero, créditos de R$ 55.446,84, débitos zero e saldo final de R$ 55.446,84. Foram transcritos os resultados exibidos, sem recalcular alíquotas ou deduzir valores mensais a partir do gráfico. Não apresentar essas taxas como alíquotas oficiais nem o saldo como valor já ressarcido. As duas projeções não são obtidas por simples proporcionalidade entre as taxas: a imagem não detalha as bases e as regras de cada item. Para explicar a formação dos créditos, consultar a memória de cálculo do sistema e as notas de origem. Identificação pessoal omitida. Fonte: imagem fornecida pelo usuário nesta conversa, codex-clipboard-d3512592-fefc-42a3-a583-9f90dc6fead6.png.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9DC5C-FE0B-DBA5-3F29-45B738F0D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5DBE7E-B4AB-B21D-DA64-000751658A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E97331-0198-B409-8E4D-E6886CBC1F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Imagem original fornecida na apresentação. O recorte do painel da Receita Federal mostra 86% dos documentos de não optantes pelo Simples Nacional com destaque da CBS. Não interpretar o destaque como prova de correção do cálculo ou de recolhimento. O painel é um retrato do período e deve ser atualizado se o workshop ocorrer depois. Leitura sugerida: explicar ao produtor que a qualidade dos dados da nota passa a alimentar o acompanhamento e a apuração.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3D99E0-5EC8-93A4-2701-BECC4E6589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991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9DC5C-FE0B-DBA5-3F29-45B738F0D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5DBE7E-B4AB-B21D-DA64-000751658A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E97331-0198-B409-8E4D-E6886CBC1F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Tela original do ambiente Beta, fornecida na apresentação. O recorte omite os dados de identificação da conta e amplia os campos relevantes. O valor exibido é um exemplo da tela, não uma simulação de tributo de flores nem indicação de recolhimento obrigatório em 2026. Na fala, destacar as regras próprias da fase de teste e explicar que os dados precisam ser confrontados com os documentos fiscais. Fonte do calendário: https://www.gov.br/receitafederal/pt-br/acesso-a-informacao/acoes-e-programas/reforma-tributaria-do-consumo/entenda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3D99E0-5EC8-93A4-2701-BECC4E6589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991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9DC5C-FE0B-DBA5-3F29-45B738F0D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5DBE7E-B4AB-B21D-DA64-000751658A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E97331-0198-B409-8E4D-E6886CBC1F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Tela original Beta, fornecida pelo usuário. O recorte amplia as colunas monetárias das primeiras linhas e exclui os identificadores dos adquirentes. Conferência sugerida: localizar o documento e o destinatário na tela completa, abrir o detalhe, comparar valores e verificar o enquadramento tributário antes de concluir a apuração. Os valores exibidos não demonstram o tratamento tributário de flores.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3D99E0-5EC8-93A4-2701-BECC4E6589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991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9DC5C-FE0B-DBA5-3F29-45B738F0D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5DBE7E-B4AB-B21D-DA64-000751658A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E97331-0198-B409-8E4D-E6886CBC1F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Exemplo didático, não é um documento fiscal. Hipóteses: venda direta dentro da mesma UF, de rosas frescas cortadas produzidas pelo próprio estabelecimento. Não contempla entrega futura, intermediação, remessa a cooperativa, exportação, transporte nem produtos distintos. NCM 0603.11.00: rosas frescas cortadas. CFOP 5.101: venda de produção do estabelecimento em operação interna. IBS/CBS conforme art. 148 e Anexo XV, observados enquadramento, fase de implantação e tabelas vigentes de CST/cClassTrib. ICMS e demais tributos da transição precisam de análise própria. Na compra, conferir descrição, NCM e tributos com apoio contábil; o CFOP de entrada tem perspectiva diferente da saída do fornecedor. Fontes: https://legislacao.fazenda.sp.gov.br/Paginas/l6an5.aspx ; https://www.planalto.gov.br/ccivil_03/_ato2004-2006/2006/decreto/anexos/and6006/secaoii.htm ; https://www.fazenda.mg.gov.br/empresas/legislacao_tributaria/leis/2025/lc214_2025.pdf ; https://www.nfe.fazenda.gov.br/portal/listaConteudo.aspx?tipoConteudo=%2FNJarYc9nus%3D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3D99E0-5EC8-93A4-2701-BECC4E6589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99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55" y="76809"/>
            <a:ext cx="14418259" cy="6144767"/>
          </a:xfrm>
        </p:spPr>
        <p:txBody>
          <a:bodyPr>
            <a:normAutofit/>
          </a:bodyPr>
          <a:lstStyle>
            <a:lvl1pPr>
              <a:defRPr sz="13200" cap="all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5763" y="6433053"/>
            <a:ext cx="12044477" cy="680314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40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3665367" y="6899912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662377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763" y="1308295"/>
            <a:ext cx="13008751" cy="94861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5763" y="2256907"/>
            <a:ext cx="13008752" cy="54697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47042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43390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5417" y="5611412"/>
            <a:ext cx="13002767" cy="158341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6480" dirty="0"/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5417" y="7278161"/>
            <a:ext cx="13002767" cy="448519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400" dirty="0"/>
            </a:lvl1pPr>
          </a:lstStyle>
          <a:p>
            <a:pPr lvl="0"/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1"/>
            <a:ext cx="14630399" cy="5361394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6858000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24557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15668" y="1693630"/>
            <a:ext cx="4483212" cy="341468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4320" dirty="0"/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5666" y="5283647"/>
            <a:ext cx="4475898" cy="134774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920" dirty="0"/>
            </a:lvl1pPr>
          </a:lstStyle>
          <a:p>
            <a:pPr lvl="0"/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9141342" cy="82296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15666" y="7726680"/>
            <a:ext cx="2057161" cy="5029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581075" y="7726680"/>
            <a:ext cx="1037645" cy="502920"/>
          </a:xfrm>
        </p:spPr>
        <p:txBody>
          <a:bodyPr/>
          <a:lstStyle/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628517" y="7726680"/>
            <a:ext cx="721723" cy="502920"/>
          </a:xfrm>
        </p:spPr>
        <p:txBody>
          <a:bodyPr/>
          <a:lstStyle/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1173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beçalho da Seçã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5763" y="1308294"/>
            <a:ext cx="12044477" cy="6191108"/>
          </a:xfrm>
        </p:spPr>
        <p:txBody>
          <a:bodyPr>
            <a:normAutofit/>
          </a:bodyPr>
          <a:lstStyle>
            <a:lvl1pPr>
              <a:defRPr sz="9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47042"/>
            <a:ext cx="965034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278494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9128" y="1306443"/>
            <a:ext cx="10174886" cy="1674664"/>
          </a:xfrm>
        </p:spPr>
        <p:txBody>
          <a:bodyPr anchor="t">
            <a:normAutofit/>
          </a:bodyPr>
          <a:lstStyle>
            <a:lvl1pPr>
              <a:defRPr sz="432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16036" y="2981106"/>
            <a:ext cx="10161070" cy="4247417"/>
          </a:xfrm>
        </p:spPr>
        <p:txBody>
          <a:bodyPr>
            <a:normAutofit/>
          </a:bodyPr>
          <a:lstStyle>
            <a:lvl1pPr marL="548640" indent="-548640">
              <a:lnSpc>
                <a:spcPct val="100000"/>
              </a:lnSpc>
              <a:buFont typeface="+mj-lt"/>
              <a:buAutoNum type="arabicPeriod"/>
              <a:defRPr sz="2400"/>
            </a:lvl1pPr>
            <a:lvl2pPr marL="822960" indent="-548640">
              <a:lnSpc>
                <a:spcPct val="100000"/>
              </a:lnSpc>
              <a:buFont typeface="+mj-lt"/>
              <a:buAutoNum type="arabicPeriod"/>
              <a:defRPr sz="2400"/>
            </a:lvl2pPr>
            <a:lvl3pPr marL="960120" indent="-411480">
              <a:lnSpc>
                <a:spcPct val="100000"/>
              </a:lnSpc>
              <a:buFont typeface="+mj-lt"/>
              <a:buAutoNum type="arabicPeriod"/>
              <a:defRPr sz="2400"/>
            </a:lvl3pPr>
            <a:lvl4pPr marL="1234440" indent="-411480">
              <a:lnSpc>
                <a:spcPct val="100000"/>
              </a:lnSpc>
              <a:buFont typeface="+mj-lt"/>
              <a:buAutoNum type="arabicPeriod"/>
              <a:defRPr sz="2400"/>
            </a:lvl4pPr>
            <a:lvl5pPr marL="1508760" indent="-411480">
              <a:lnSpc>
                <a:spcPct val="100000"/>
              </a:lnSpc>
              <a:buFont typeface="+mj-lt"/>
              <a:buAutoNum type="arabicPeriod"/>
              <a:defRPr sz="24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47354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048814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5763" y="1305763"/>
            <a:ext cx="6899270" cy="1865376"/>
          </a:xfrm>
        </p:spPr>
        <p:txBody>
          <a:bodyPr anchor="t" anchorCtr="0">
            <a:normAutofit/>
          </a:bodyPr>
          <a:lstStyle>
            <a:lvl1pPr>
              <a:defRPr sz="432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05763" y="3182112"/>
            <a:ext cx="6899270" cy="4433011"/>
          </a:xfrm>
        </p:spPr>
        <p:txBody>
          <a:bodyPr>
            <a:normAutofit/>
          </a:bodyPr>
          <a:lstStyle>
            <a:lvl1pPr marL="411480" indent="-411480">
              <a:lnSpc>
                <a:spcPct val="100000"/>
              </a:lnSpc>
              <a:buFont typeface="System Font Regular"/>
              <a:buChar char="-"/>
              <a:defRPr sz="24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400"/>
            </a:lvl4pPr>
            <a:lvl5pPr>
              <a:lnSpc>
                <a:spcPct val="100000"/>
              </a:lnSpc>
              <a:defRPr sz="24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09128" y="7726680"/>
            <a:ext cx="4698485" cy="5029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07613" y="7726680"/>
            <a:ext cx="1351344" cy="502920"/>
          </a:xfrm>
        </p:spPr>
        <p:txBody>
          <a:bodyPr/>
          <a:lstStyle/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58957" y="7726680"/>
            <a:ext cx="846077" cy="502920"/>
          </a:xfrm>
        </p:spPr>
        <p:txBody>
          <a:bodyPr/>
          <a:lstStyle/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778240" y="0"/>
            <a:ext cx="5852160" cy="82296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47354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84037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212" y="1337827"/>
            <a:ext cx="4708146" cy="4900296"/>
          </a:xfrm>
        </p:spPr>
        <p:txBody>
          <a:bodyPr anchor="t">
            <a:normAutofit/>
          </a:bodyPr>
          <a:lstStyle>
            <a:lvl1pPr>
              <a:defRPr sz="432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53535" y="1338348"/>
            <a:ext cx="6971656" cy="620545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920"/>
            </a:lvl1pPr>
            <a:lvl2pPr>
              <a:lnSpc>
                <a:spcPct val="100000"/>
              </a:lnSpc>
              <a:defRPr sz="1920"/>
            </a:lvl2pPr>
            <a:lvl3pPr>
              <a:lnSpc>
                <a:spcPct val="100000"/>
              </a:lnSpc>
              <a:defRPr sz="1920"/>
            </a:lvl3pPr>
            <a:lvl4pPr>
              <a:lnSpc>
                <a:spcPct val="100000"/>
              </a:lnSpc>
              <a:defRPr sz="1920"/>
            </a:lvl4pPr>
            <a:lvl5pPr>
              <a:lnSpc>
                <a:spcPct val="100000"/>
              </a:lnSpc>
              <a:defRPr sz="192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47354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890313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441" y="1337586"/>
            <a:ext cx="3325591" cy="4410662"/>
          </a:xfrm>
        </p:spPr>
        <p:txBody>
          <a:bodyPr anchor="t">
            <a:normAutofit/>
          </a:bodyPr>
          <a:lstStyle>
            <a:lvl1pPr>
              <a:defRPr sz="432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61439" y="1354975"/>
            <a:ext cx="9353077" cy="618882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920"/>
            </a:lvl1pPr>
            <a:lvl2pPr>
              <a:lnSpc>
                <a:spcPct val="100000"/>
              </a:lnSpc>
              <a:defRPr sz="1920"/>
            </a:lvl2pPr>
            <a:lvl3pPr>
              <a:lnSpc>
                <a:spcPct val="100000"/>
              </a:lnSpc>
              <a:defRPr sz="1920"/>
            </a:lvl3pPr>
            <a:lvl4pPr>
              <a:lnSpc>
                <a:spcPct val="100000"/>
              </a:lnSpc>
              <a:defRPr sz="1920"/>
            </a:lvl4pPr>
            <a:lvl5pPr>
              <a:lnSpc>
                <a:spcPct val="100000"/>
              </a:lnSpc>
              <a:defRPr sz="192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47354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947731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2946" y="1333321"/>
            <a:ext cx="7607294" cy="1371600"/>
          </a:xfrm>
        </p:spPr>
        <p:txBody>
          <a:bodyPr anchor="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631" y="0"/>
            <a:ext cx="5407902" cy="82296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742944" y="2883464"/>
            <a:ext cx="7607297" cy="466033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920"/>
            </a:lvl1pPr>
            <a:lvl2pPr>
              <a:lnSpc>
                <a:spcPct val="100000"/>
              </a:lnSpc>
              <a:defRPr sz="1920"/>
            </a:lvl2pPr>
            <a:lvl3pPr>
              <a:lnSpc>
                <a:spcPct val="100000"/>
              </a:lnSpc>
              <a:defRPr sz="1920"/>
            </a:lvl3pPr>
            <a:lvl4pPr>
              <a:lnSpc>
                <a:spcPct val="100000"/>
              </a:lnSpc>
              <a:defRPr sz="1920"/>
            </a:lvl4pPr>
            <a:lvl5pPr>
              <a:lnSpc>
                <a:spcPct val="100000"/>
              </a:lnSpc>
              <a:defRPr sz="192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3650736" y="1447354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2946" y="7726680"/>
            <a:ext cx="5729882" cy="5029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581075" y="7726680"/>
            <a:ext cx="1037645" cy="502920"/>
          </a:xfrm>
        </p:spPr>
        <p:txBody>
          <a:bodyPr/>
          <a:lstStyle/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628517" y="7726680"/>
            <a:ext cx="721723" cy="502920"/>
          </a:xfrm>
        </p:spPr>
        <p:txBody>
          <a:bodyPr/>
          <a:lstStyle/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18265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2390" y="1334525"/>
            <a:ext cx="8785938" cy="1119226"/>
          </a:xfrm>
        </p:spPr>
        <p:txBody>
          <a:bodyPr anchor="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" y="0"/>
            <a:ext cx="4231727" cy="82296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31290" y="2624710"/>
            <a:ext cx="8818951" cy="491909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920"/>
            </a:lvl1pPr>
            <a:lvl2pPr>
              <a:lnSpc>
                <a:spcPct val="100000"/>
              </a:lnSpc>
              <a:defRPr sz="1920"/>
            </a:lvl2pPr>
            <a:lvl3pPr>
              <a:lnSpc>
                <a:spcPct val="100000"/>
              </a:lnSpc>
              <a:defRPr sz="1920"/>
            </a:lvl3pPr>
            <a:lvl4pPr>
              <a:lnSpc>
                <a:spcPct val="100000"/>
              </a:lnSpc>
              <a:defRPr sz="1920"/>
            </a:lvl4pPr>
            <a:lvl5pPr>
              <a:lnSpc>
                <a:spcPct val="100000"/>
              </a:lnSpc>
              <a:defRPr sz="192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3650736" y="1447354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31291" y="7726680"/>
            <a:ext cx="6941537" cy="5029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581075" y="7726680"/>
            <a:ext cx="1037645" cy="502920"/>
          </a:xfrm>
        </p:spPr>
        <p:txBody>
          <a:bodyPr/>
          <a:lstStyle/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628517" y="7726680"/>
            <a:ext cx="721723" cy="502920"/>
          </a:xfrm>
        </p:spPr>
        <p:txBody>
          <a:bodyPr/>
          <a:lstStyle/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48916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2073" y="1334525"/>
            <a:ext cx="8812277" cy="1119226"/>
          </a:xfrm>
        </p:spPr>
        <p:txBody>
          <a:bodyPr anchor="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12072" y="2624710"/>
            <a:ext cx="8812278" cy="491909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920"/>
            </a:lvl1pPr>
            <a:lvl2pPr>
              <a:lnSpc>
                <a:spcPct val="100000"/>
              </a:lnSpc>
              <a:defRPr sz="1920"/>
            </a:lvl2pPr>
            <a:lvl3pPr>
              <a:lnSpc>
                <a:spcPct val="100000"/>
              </a:lnSpc>
              <a:defRPr sz="1920"/>
            </a:lvl3pPr>
            <a:lvl4pPr>
              <a:lnSpc>
                <a:spcPct val="100000"/>
              </a:lnSpc>
              <a:defRPr sz="1920"/>
            </a:lvl4pPr>
            <a:lvl5pPr>
              <a:lnSpc>
                <a:spcPct val="100000"/>
              </a:lnSpc>
              <a:defRPr sz="192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47354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12073" y="7726680"/>
            <a:ext cx="6934865" cy="5029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355185" y="7726680"/>
            <a:ext cx="1037645" cy="502920"/>
          </a:xfrm>
        </p:spPr>
        <p:txBody>
          <a:bodyPr/>
          <a:lstStyle/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2627" y="7726680"/>
            <a:ext cx="721723" cy="502920"/>
          </a:xfrm>
        </p:spPr>
        <p:txBody>
          <a:bodyPr/>
          <a:lstStyle/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398671" y="0"/>
            <a:ext cx="4231727" cy="82296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94364071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680" y="1338884"/>
            <a:ext cx="5686300" cy="1545803"/>
          </a:xfrm>
        </p:spPr>
        <p:txBody>
          <a:bodyPr anchor="t">
            <a:normAutofit/>
          </a:bodyPr>
          <a:lstStyle>
            <a:lvl1pPr>
              <a:defRPr sz="432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05830" y="3062549"/>
            <a:ext cx="5686140" cy="448125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47354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05680" y="7726680"/>
            <a:ext cx="3808878" cy="5029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222806" y="7726680"/>
            <a:ext cx="1037645" cy="502920"/>
          </a:xfrm>
        </p:spPr>
        <p:txBody>
          <a:bodyPr/>
          <a:lstStyle/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70247" y="7726680"/>
            <a:ext cx="721723" cy="502920"/>
          </a:xfrm>
        </p:spPr>
        <p:txBody>
          <a:bodyPr/>
          <a:lstStyle/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0" y="0"/>
            <a:ext cx="7315200" cy="82296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2345993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076" y="1333322"/>
            <a:ext cx="4576614" cy="1792636"/>
          </a:xfrm>
        </p:spPr>
        <p:txBody>
          <a:bodyPr anchor="t">
            <a:noAutofit/>
          </a:bodyPr>
          <a:lstStyle>
            <a:lvl1pPr>
              <a:defRPr sz="432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18077" y="3240805"/>
            <a:ext cx="4576615" cy="430299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47354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18075" y="7726680"/>
            <a:ext cx="2699202" cy="5029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125524" y="7726680"/>
            <a:ext cx="1037645" cy="502920"/>
          </a:xfrm>
        </p:spPr>
        <p:txBody>
          <a:bodyPr/>
          <a:lstStyle/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72966" y="7726680"/>
            <a:ext cx="721723" cy="502920"/>
          </a:xfrm>
        </p:spPr>
        <p:txBody>
          <a:bodyPr/>
          <a:lstStyle/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30678" y="0"/>
            <a:ext cx="8399722" cy="82296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5019172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9473049" y="1334918"/>
            <a:ext cx="3877192" cy="2230729"/>
          </a:xfrm>
        </p:spPr>
        <p:txBody>
          <a:bodyPr anchor="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631" y="0"/>
            <a:ext cx="8978132" cy="82296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481536" y="3759906"/>
            <a:ext cx="3868704" cy="31875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74320" indent="0">
              <a:lnSpc>
                <a:spcPct val="100000"/>
              </a:lnSpc>
              <a:buNone/>
              <a:defRPr lang="en-US" dirty="0"/>
            </a:lvl2pPr>
            <a:lvl3pPr marL="548640" indent="0">
              <a:lnSpc>
                <a:spcPct val="100000"/>
              </a:lnSpc>
              <a:buNone/>
              <a:defRPr lang="en-US" dirty="0"/>
            </a:lvl3pPr>
            <a:lvl4pPr marL="822960" indent="0">
              <a:lnSpc>
                <a:spcPct val="100000"/>
              </a:lnSpc>
              <a:buNone/>
              <a:defRPr lang="en-US" dirty="0"/>
            </a:lvl4pPr>
            <a:lvl5pPr marL="109728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3650736" y="1447354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73049" y="7726680"/>
            <a:ext cx="1999778" cy="5029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1581075" y="7726680"/>
            <a:ext cx="1037645" cy="502920"/>
          </a:xfrm>
        </p:spPr>
        <p:txBody>
          <a:bodyPr/>
          <a:lstStyle/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628517" y="7726680"/>
            <a:ext cx="721723" cy="502920"/>
          </a:xfrm>
        </p:spPr>
        <p:txBody>
          <a:bodyPr/>
          <a:lstStyle/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19730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389" y="4785363"/>
            <a:ext cx="3653945" cy="2771742"/>
          </a:xfrm>
        </p:spPr>
        <p:txBody>
          <a:bodyPr anchor="t">
            <a:normAutofit/>
          </a:bodyPr>
          <a:lstStyle>
            <a:lvl1pPr>
              <a:defRPr sz="432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"/>
            <a:ext cx="14630400" cy="413199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07123" y="4785363"/>
            <a:ext cx="8952035" cy="2771742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74320" indent="0">
              <a:lnSpc>
                <a:spcPct val="100000"/>
              </a:lnSpc>
              <a:buNone/>
              <a:defRPr lang="en-US" dirty="0"/>
            </a:lvl2pPr>
            <a:lvl3pPr marL="548640" indent="0">
              <a:lnSpc>
                <a:spcPct val="100000"/>
              </a:lnSpc>
              <a:buNone/>
              <a:defRPr lang="en-US" dirty="0"/>
            </a:lvl3pPr>
            <a:lvl4pPr marL="822960" indent="0">
              <a:lnSpc>
                <a:spcPct val="100000"/>
              </a:lnSpc>
              <a:buNone/>
              <a:defRPr lang="en-US" dirty="0"/>
            </a:lvl4pPr>
            <a:lvl5pPr marL="109728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4938110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49697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9128" y="1345188"/>
            <a:ext cx="12572784" cy="1163117"/>
          </a:xfrm>
        </p:spPr>
        <p:txBody>
          <a:bodyPr anchor="t">
            <a:noAutofit/>
          </a:bodyPr>
          <a:lstStyle>
            <a:lvl1pPr>
              <a:defRPr sz="432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743210"/>
            <a:ext cx="7315200" cy="5486390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30095" y="2743210"/>
            <a:ext cx="5851818" cy="480059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47354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30094" y="7726680"/>
            <a:ext cx="3550981" cy="5029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13868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9129" y="1346641"/>
            <a:ext cx="4436231" cy="1806188"/>
          </a:xfrm>
        </p:spPr>
        <p:txBody>
          <a:bodyPr anchor="t">
            <a:noAutofit/>
          </a:bodyPr>
          <a:lstStyle>
            <a:lvl1pPr>
              <a:defRPr sz="432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17321" y="3408218"/>
            <a:ext cx="4328039" cy="413558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36408" y="1346641"/>
            <a:ext cx="7922749" cy="619715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47354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228988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6765" y="5708632"/>
            <a:ext cx="7773475" cy="1351865"/>
          </a:xfrm>
        </p:spPr>
        <p:txBody>
          <a:bodyPr anchor="b">
            <a:normAutofit/>
          </a:bodyPr>
          <a:lstStyle>
            <a:lvl1pPr algn="r">
              <a:defRPr sz="2400" b="0" cap="none" baseline="0">
                <a:solidFill>
                  <a:schemeClr val="bg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8755" y="76810"/>
            <a:ext cx="14432890" cy="5520710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3665367" y="6858000"/>
            <a:ext cx="965034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292053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78" y="-1543513"/>
            <a:ext cx="12783312" cy="136062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05763" y="1246914"/>
            <a:ext cx="11301984" cy="6084082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7200" b="1"/>
            </a:lvl1pPr>
            <a:lvl2pPr marL="274320" indent="0">
              <a:lnSpc>
                <a:spcPct val="90000"/>
              </a:lnSpc>
              <a:buNone/>
              <a:defRPr sz="7200" b="1"/>
            </a:lvl2pPr>
            <a:lvl3pPr marL="548640" indent="0">
              <a:lnSpc>
                <a:spcPct val="90000"/>
              </a:lnSpc>
              <a:buNone/>
              <a:defRPr sz="7200" b="1"/>
            </a:lvl3pPr>
            <a:lvl4pPr marL="822960" indent="0">
              <a:lnSpc>
                <a:spcPct val="90000"/>
              </a:lnSpc>
              <a:buNone/>
              <a:defRPr sz="7200" b="1"/>
            </a:lvl4pPr>
            <a:lvl5pPr marL="1097280" indent="0">
              <a:lnSpc>
                <a:spcPct val="90000"/>
              </a:lnSpc>
              <a:buNone/>
              <a:defRPr sz="72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47354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503764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502033"/>
            <a:ext cx="12070080" cy="559614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4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4300" y="76200"/>
            <a:ext cx="14373226" cy="6096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96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3665367" y="6858350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356618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763" y="1342959"/>
            <a:ext cx="11868079" cy="1445512"/>
          </a:xfrm>
        </p:spPr>
        <p:txBody>
          <a:bodyPr>
            <a:normAutofit/>
          </a:bodyPr>
          <a:lstStyle>
            <a:lvl1pPr>
              <a:defRPr sz="432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8623" y="2928682"/>
            <a:ext cx="5809806" cy="456154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06640" y="2928682"/>
            <a:ext cx="5767202" cy="456154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‹nº›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47354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692902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9129" y="1338395"/>
            <a:ext cx="11939346" cy="1006627"/>
          </a:xfrm>
        </p:spPr>
        <p:txBody>
          <a:bodyPr>
            <a:normAutofit/>
          </a:bodyPr>
          <a:lstStyle>
            <a:lvl1pPr>
              <a:defRPr sz="432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0506" y="2307828"/>
            <a:ext cx="5779770" cy="100662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160" b="1" cap="all" spc="120" baseline="0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58579" y="2307828"/>
            <a:ext cx="5789896" cy="100662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160" b="1" cap="all" spc="120" baseline="0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10506" y="3390950"/>
            <a:ext cx="5779770" cy="403664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58579" y="3390950"/>
            <a:ext cx="5789896" cy="403664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‹nº›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47354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758102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763" y="1324920"/>
            <a:ext cx="11907317" cy="1553074"/>
          </a:xfrm>
        </p:spPr>
        <p:txBody>
          <a:bodyPr>
            <a:normAutofit/>
          </a:bodyPr>
          <a:lstStyle>
            <a:lvl1pPr>
              <a:defRPr sz="4320" cap="none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‹nº›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47354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424368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09554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763" y="1305763"/>
            <a:ext cx="12753394" cy="2501461"/>
          </a:xfrm>
        </p:spPr>
        <p:txBody>
          <a:bodyPr anchor="t" anchorCtr="0">
            <a:noAutofit/>
          </a:bodyPr>
          <a:lstStyle>
            <a:lvl1pPr>
              <a:defRPr sz="7200" cap="all" baseline="0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05761" y="3931920"/>
            <a:ext cx="12753395" cy="379476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7432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54864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82296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109728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47354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48811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764" y="1305763"/>
            <a:ext cx="10116920" cy="2210424"/>
          </a:xfrm>
        </p:spPr>
        <p:txBody>
          <a:bodyPr anchor="t" anchorCtr="0">
            <a:noAutofit/>
          </a:bodyPr>
          <a:lstStyle>
            <a:lvl1pPr>
              <a:defRPr sz="7200" cap="all" baseline="0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92656" y="5096030"/>
            <a:ext cx="10116767" cy="192961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  <a:lvl2pPr marL="27432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2pPr>
            <a:lvl3pPr marL="54864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3pPr>
            <a:lvl4pPr marL="82296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4pPr>
            <a:lvl5pPr marL="109728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447354"/>
            <a:ext cx="965034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4951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04978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05024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20231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75230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21633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549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2700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53890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23570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7916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99584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7020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1496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57375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08736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39836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8844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763" y="1308294"/>
            <a:ext cx="11907317" cy="11231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5763" y="2543695"/>
            <a:ext cx="11907317" cy="50001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05763" y="7726680"/>
            <a:ext cx="10275312" cy="5029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08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581075" y="7726680"/>
            <a:ext cx="1037645" cy="5029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080">
                <a:solidFill>
                  <a:schemeClr val="tx1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628517" y="7726680"/>
            <a:ext cx="721723" cy="5029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80">
                <a:solidFill>
                  <a:schemeClr val="tx1"/>
                </a:solidFill>
              </a:defRPr>
            </a:lvl1pPr>
          </a:lstStyle>
          <a:p>
            <a:fld id="{7CF79DB2-B0CF-4CB1-AE78-9ED1037C015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49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2" r:id="rId1"/>
    <p:sldLayoutId id="2147484023" r:id="rId2"/>
    <p:sldLayoutId id="2147484024" r:id="rId3"/>
    <p:sldLayoutId id="2147484025" r:id="rId4"/>
    <p:sldLayoutId id="2147484026" r:id="rId5"/>
    <p:sldLayoutId id="2147484027" r:id="rId6"/>
    <p:sldLayoutId id="2147484028" r:id="rId7"/>
    <p:sldLayoutId id="2147484029" r:id="rId8"/>
    <p:sldLayoutId id="2147484030" r:id="rId9"/>
    <p:sldLayoutId id="2147484031" r:id="rId10"/>
    <p:sldLayoutId id="2147484032" r:id="rId11"/>
    <p:sldLayoutId id="2147484033" r:id="rId12"/>
    <p:sldLayoutId id="2147484034" r:id="rId13"/>
    <p:sldLayoutId id="2147484035" r:id="rId14"/>
    <p:sldLayoutId id="2147484036" r:id="rId15"/>
    <p:sldLayoutId id="2147484037" r:id="rId16"/>
    <p:sldLayoutId id="2147484038" r:id="rId17"/>
    <p:sldLayoutId id="2147484039" r:id="rId18"/>
    <p:sldLayoutId id="2147484040" r:id="rId19"/>
    <p:sldLayoutId id="2147484041" r:id="rId20"/>
    <p:sldLayoutId id="2147484042" r:id="rId21"/>
    <p:sldLayoutId id="2147484043" r:id="rId22"/>
    <p:sldLayoutId id="2147484044" r:id="rId23"/>
    <p:sldLayoutId id="2147484045" r:id="rId24"/>
    <p:sldLayoutId id="2147484046" r:id="rId25"/>
    <p:sldLayoutId id="2147484047" r:id="rId26"/>
    <p:sldLayoutId id="2147484048" r:id="rId27"/>
    <p:sldLayoutId id="2147484049" r:id="rId28"/>
    <p:sldLayoutId id="2147484050" r:id="rId29"/>
    <p:sldLayoutId id="2147484051" r:id="rId30"/>
    <p:sldLayoutId id="2147484052" r:id="rId31"/>
    <p:sldLayoutId id="2147484053" r:id="rId32"/>
    <p:sldLayoutId id="2147484054" r:id="rId33"/>
    <p:sldLayoutId id="2147484055" r:id="rId34"/>
    <p:sldLayoutId id="2147484056" r:id="rId35"/>
    <p:sldLayoutId id="2147484057" r:id="rId36"/>
    <p:sldLayoutId id="2147484058" r:id="rId37"/>
    <p:sldLayoutId id="2147484059" r:id="rId38"/>
    <p:sldLayoutId id="2147484060" r:id="rId39"/>
    <p:sldLayoutId id="2147484061" r:id="rId40"/>
    <p:sldLayoutId id="2147484062" r:id="rId41"/>
    <p:sldLayoutId id="2147484063" r:id="rId42"/>
    <p:sldLayoutId id="2147484064" r:id="rId43"/>
    <p:sldLayoutId id="2147484065" r:id="rId44"/>
  </p:sldLayoutIdLst>
  <p:hf sldNum="0" hdr="0" ftr="0" dt="0"/>
  <p:txStyles>
    <p:titleStyle>
      <a:lvl1pPr algn="l" defTabSz="1097280" rtl="0" eaLnBrk="1" latinLnBrk="0" hangingPunct="1">
        <a:lnSpc>
          <a:spcPct val="85000"/>
        </a:lnSpc>
        <a:spcBef>
          <a:spcPct val="0"/>
        </a:spcBef>
        <a:buNone/>
        <a:defRPr sz="432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09728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920" kern="1200">
          <a:solidFill>
            <a:schemeClr val="tx1"/>
          </a:solidFill>
          <a:latin typeface="+mn-lt"/>
          <a:ea typeface="+mn-ea"/>
          <a:cs typeface="+mn-cs"/>
        </a:defRPr>
      </a:lvl1pPr>
      <a:lvl2pPr marL="603504" indent="-274320" algn="l" defTabSz="109728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877824" indent="-274320" algn="l" defTabSz="109728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207008" indent="-274320" algn="l" defTabSz="109728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1536192" indent="-274320" algn="l" defTabSz="109728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7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81B">
              <a:alpha val="8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1"/>
          <p:cNvSpPr/>
          <p:nvPr/>
        </p:nvSpPr>
        <p:spPr>
          <a:xfrm>
            <a:off x="769551" y="2866070"/>
            <a:ext cx="6755606" cy="844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Reforma Tributária  </a:t>
            </a:r>
            <a:endParaRPr lang="en-US" sz="5300" dirty="0"/>
          </a:p>
        </p:txBody>
      </p:sp>
      <p:sp>
        <p:nvSpPr>
          <p:cNvPr id="5" name="Text 2"/>
          <p:cNvSpPr/>
          <p:nvPr/>
        </p:nvSpPr>
        <p:spPr>
          <a:xfrm>
            <a:off x="769551" y="3934875"/>
            <a:ext cx="9849683" cy="844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Impactos para o Produtor Rural</a:t>
            </a:r>
            <a:endParaRPr lang="en-US" sz="5300" dirty="0"/>
          </a:p>
        </p:txBody>
      </p:sp>
      <p:pic>
        <p:nvPicPr>
          <p:cNvPr id="6" name="Image 1" descr="preencoded.png">
            <a:extLst>
              <a:ext uri="{FF2B5EF4-FFF2-40B4-BE49-F238E27FC236}">
                <a16:creationId xmlns:a16="http://schemas.microsoft.com/office/drawing/2014/main" id="{5AFD7D79-1903-A94E-8C14-EA6C932161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2303" y="-734193"/>
            <a:ext cx="3546088" cy="27675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67462" y="1295757"/>
            <a:ext cx="7097792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O que é a Reforma Tributária?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6367462" y="2238137"/>
            <a:ext cx="7381875" cy="1321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3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Trata-se da reforma dos impostos sobre consumo instituída pela emenda constitucional 132/2023 e lei complementar 214/2025.</a:t>
            </a:r>
            <a:endParaRPr lang="en-US" sz="2300" dirty="0"/>
          </a:p>
        </p:txBody>
      </p:sp>
      <p:sp>
        <p:nvSpPr>
          <p:cNvPr id="5" name="Shape 2"/>
          <p:cNvSpPr/>
          <p:nvPr/>
        </p:nvSpPr>
        <p:spPr>
          <a:xfrm>
            <a:off x="6367462" y="3807500"/>
            <a:ext cx="7381875" cy="1629251"/>
          </a:xfrm>
          <a:prstGeom prst="roundRect">
            <a:avLst>
              <a:gd name="adj" fmla="val 20282"/>
            </a:avLst>
          </a:prstGeom>
          <a:solidFill>
            <a:srgbClr val="0A081B"/>
          </a:solidFill>
          <a:ln w="22860">
            <a:solidFill>
              <a:srgbClr val="16FFB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/>
          <p:nvPr/>
        </p:nvSpPr>
        <p:spPr>
          <a:xfrm>
            <a:off x="6610588" y="4050625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Substituirá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6610588" y="4488775"/>
            <a:ext cx="6895624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Os atuais impostos federais, estaduais e municipais (PIS, COFINS, IPI, ICMS, ISS)</a:t>
            </a:r>
            <a:endParaRPr lang="en-US" dirty="0"/>
          </a:p>
        </p:txBody>
      </p:sp>
      <p:sp>
        <p:nvSpPr>
          <p:cNvPr id="8" name="Shape 5"/>
          <p:cNvSpPr/>
          <p:nvPr/>
        </p:nvSpPr>
        <p:spPr>
          <a:xfrm>
            <a:off x="6367462" y="5657017"/>
            <a:ext cx="7381875" cy="1538440"/>
          </a:xfrm>
          <a:prstGeom prst="roundRect">
            <a:avLst>
              <a:gd name="adj" fmla="val 25880"/>
            </a:avLst>
          </a:prstGeom>
          <a:solidFill>
            <a:srgbClr val="0A081B"/>
          </a:solidFill>
          <a:ln w="22860">
            <a:solidFill>
              <a:srgbClr val="29DDDA"/>
            </a:solidFill>
            <a:prstDash val="solid"/>
          </a:ln>
        </p:spPr>
        <p:txBody>
          <a:bodyPr/>
          <a:lstStyle/>
          <a:p>
            <a:endParaRPr lang="pt-BR" dirty="0"/>
          </a:p>
        </p:txBody>
      </p:sp>
      <p:sp>
        <p:nvSpPr>
          <p:cNvPr id="9" name="Text 6"/>
          <p:cNvSpPr/>
          <p:nvPr/>
        </p:nvSpPr>
        <p:spPr>
          <a:xfrm>
            <a:off x="6610588" y="5900142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Criará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6610588" y="6338292"/>
            <a:ext cx="6895624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Dois novos tributos: CBS (federal) e IBS (estadual/municipal)</a:t>
            </a:r>
          </a:p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E0E4E6"/>
                </a:solidFill>
                <a:latin typeface="Barlow" pitchFamily="34" charset="0"/>
              </a:rPr>
              <a:t> *</a:t>
            </a:r>
            <a:r>
              <a:rPr lang="en-US" sz="2000" b="1" dirty="0" err="1">
                <a:solidFill>
                  <a:srgbClr val="E0E4E6"/>
                </a:solidFill>
                <a:latin typeface="Barlow" pitchFamily="34" charset="0"/>
              </a:rPr>
              <a:t>Imposto</a:t>
            </a:r>
            <a:r>
              <a:rPr lang="en-US" sz="2000" b="1" dirty="0">
                <a:solidFill>
                  <a:srgbClr val="E0E4E6"/>
                </a:solidFill>
                <a:latin typeface="Barlow" pitchFamily="34" charset="0"/>
              </a:rPr>
              <a:t> </a:t>
            </a:r>
            <a:r>
              <a:rPr lang="en-US" sz="2000" b="1" dirty="0" err="1">
                <a:solidFill>
                  <a:srgbClr val="E0E4E6"/>
                </a:solidFill>
                <a:latin typeface="Barlow" pitchFamily="34" charset="0"/>
              </a:rPr>
              <a:t>Seletivo</a:t>
            </a:r>
            <a:r>
              <a:rPr lang="en-US" sz="2000" b="1" dirty="0">
                <a:solidFill>
                  <a:srgbClr val="E0E4E6"/>
                </a:solidFill>
                <a:latin typeface="Barlow" pitchFamily="34" charset="0"/>
              </a:rPr>
              <a:t>. </a:t>
            </a:r>
            <a:endParaRPr lang="en-US" sz="2000" b="1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7F295BEF-86F6-9CB7-CC67-702034786D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2303" y="-734193"/>
            <a:ext cx="3546088" cy="27675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" descr="preencoded.png">
            <a:extLst>
              <a:ext uri="{FF2B5EF4-FFF2-40B4-BE49-F238E27FC236}">
                <a16:creationId xmlns:a16="http://schemas.microsoft.com/office/drawing/2014/main" id="{6AD1A67B-626A-58F4-C203-4C0D05343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2303" y="-734193"/>
            <a:ext cx="3546088" cy="2767580"/>
          </a:xfrm>
          <a:prstGeom prst="rect">
            <a:avLst/>
          </a:prstGeom>
        </p:spPr>
      </p:pic>
      <p:sp>
        <p:nvSpPr>
          <p:cNvPr id="100" name="title">
            <a:extLst>
              <a:ext uri="{FF2B5EF4-FFF2-40B4-BE49-F238E27FC236}">
                <a16:creationId xmlns:a16="http://schemas.microsoft.com/office/drawing/2014/main" id="{CF9C7288-5D51-47E4-A24A-BEC0884F23D8}"/>
              </a:ext>
            </a:extLst>
          </p:cNvPr>
          <p:cNvSpPr>
            <a:spLocks noGrp="1"/>
          </p:cNvSpPr>
          <p:nvPr/>
        </p:nvSpPr>
        <p:spPr>
          <a:xfrm>
            <a:off x="881063" y="809625"/>
            <a:ext cx="119062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Transição: 2026 a 2028</a:t>
            </a:r>
          </a:p>
        </p:txBody>
      </p:sp>
      <p:sp>
        <p:nvSpPr>
          <p:cNvPr id="101" name="year2026">
            <a:extLst>
              <a:ext uri="{FF2B5EF4-FFF2-40B4-BE49-F238E27FC236}">
                <a16:creationId xmlns:a16="http://schemas.microsoft.com/office/drawing/2014/main" id="{30CF567D-4F06-4C6F-84FA-C3F2F17FCA79}"/>
              </a:ext>
            </a:extLst>
          </p:cNvPr>
          <p:cNvSpPr>
            <a:spLocks noGrp="1"/>
          </p:cNvSpPr>
          <p:nvPr/>
        </p:nvSpPr>
        <p:spPr>
          <a:xfrm>
            <a:off x="881063" y="1952625"/>
            <a:ext cx="25717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2026</a:t>
            </a:r>
          </a:p>
        </p:txBody>
      </p:sp>
      <p:sp>
        <p:nvSpPr>
          <p:cNvPr id="102" name="test">
            <a:extLst>
              <a:ext uri="{FF2B5EF4-FFF2-40B4-BE49-F238E27FC236}">
                <a16:creationId xmlns:a16="http://schemas.microsoft.com/office/drawing/2014/main" id="{BDEF4337-941C-44CF-ADF1-BAD3616F02FB}"/>
              </a:ext>
            </a:extLst>
          </p:cNvPr>
          <p:cNvSpPr>
            <a:spLocks noGrp="1"/>
          </p:cNvSpPr>
          <p:nvPr/>
        </p:nvSpPr>
        <p:spPr>
          <a:xfrm>
            <a:off x="4000500" y="2000250"/>
            <a:ext cx="9744075" cy="1285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Ano de testes: CBS de 0,9% e IBS de 0,1%.</a:t>
            </a:r>
          </a:p>
        </p:txBody>
      </p:sp>
      <p:sp>
        <p:nvSpPr>
          <p:cNvPr id="103" name="year2027">
            <a:extLst>
              <a:ext uri="{FF2B5EF4-FFF2-40B4-BE49-F238E27FC236}">
                <a16:creationId xmlns:a16="http://schemas.microsoft.com/office/drawing/2014/main" id="{68B34CA2-95C8-4A5C-A641-80DB2EB945CF}"/>
              </a:ext>
            </a:extLst>
          </p:cNvPr>
          <p:cNvSpPr>
            <a:spLocks noGrp="1"/>
          </p:cNvSpPr>
          <p:nvPr/>
        </p:nvSpPr>
        <p:spPr>
          <a:xfrm>
            <a:off x="881063" y="3667125"/>
            <a:ext cx="25717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3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2027</a:t>
            </a:r>
          </a:p>
        </p:txBody>
      </p:sp>
      <p:sp>
        <p:nvSpPr>
          <p:cNvPr id="104" name="changes">
            <a:extLst>
              <a:ext uri="{FF2B5EF4-FFF2-40B4-BE49-F238E27FC236}">
                <a16:creationId xmlns:a16="http://schemas.microsoft.com/office/drawing/2014/main" id="{A3E5F326-02B3-4B8B-A350-471184436BA5}"/>
              </a:ext>
            </a:extLst>
          </p:cNvPr>
          <p:cNvSpPr>
            <a:spLocks noGrp="1"/>
          </p:cNvSpPr>
          <p:nvPr/>
        </p:nvSpPr>
        <p:spPr>
          <a:xfrm>
            <a:off x="4000500" y="3667125"/>
            <a:ext cx="9744075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Extinção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do PIS</a:t>
            </a:r>
            <a:r>
              <a:rPr lang="pt-BR"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e da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Cofins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.</a:t>
            </a:r>
          </a:p>
          <a:p>
            <a:pPr>
              <a:lnSpc>
                <a:spcPct val="115000"/>
              </a:lnSpc>
              <a:buNone/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Início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da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cobrança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da CBS e do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Imposto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Seletivo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.</a:t>
            </a:r>
          </a:p>
          <a:p>
            <a:pPr>
              <a:lnSpc>
                <a:spcPct val="115000"/>
              </a:lnSpc>
              <a:buNone/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IPI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reduzido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a zero, com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exceções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à Zona Franca de Manaus.</a:t>
            </a:r>
          </a:p>
        </p:txBody>
      </p:sp>
      <p:sp>
        <p:nvSpPr>
          <p:cNvPr id="105" name="year2028">
            <a:extLst>
              <a:ext uri="{FF2B5EF4-FFF2-40B4-BE49-F238E27FC236}">
                <a16:creationId xmlns:a16="http://schemas.microsoft.com/office/drawing/2014/main" id="{EC41CF63-0944-48B6-850E-6738CB83AF3D}"/>
              </a:ext>
            </a:extLst>
          </p:cNvPr>
          <p:cNvSpPr>
            <a:spLocks noGrp="1"/>
          </p:cNvSpPr>
          <p:nvPr/>
        </p:nvSpPr>
        <p:spPr>
          <a:xfrm>
            <a:off x="881063" y="5953125"/>
            <a:ext cx="2857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2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2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2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2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2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2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2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2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2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2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2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2027 e 2028</a:t>
            </a:r>
          </a:p>
        </p:txBody>
      </p:sp>
      <p:sp>
        <p:nvSpPr>
          <p:cNvPr id="106" name="rates">
            <a:extLst>
              <a:ext uri="{FF2B5EF4-FFF2-40B4-BE49-F238E27FC236}">
                <a16:creationId xmlns:a16="http://schemas.microsoft.com/office/drawing/2014/main" id="{E2EAA7D0-ADD7-40C7-BFBB-2F25EECD8647}"/>
              </a:ext>
            </a:extLst>
          </p:cNvPr>
          <p:cNvSpPr>
            <a:spLocks noGrp="1"/>
          </p:cNvSpPr>
          <p:nvPr/>
        </p:nvSpPr>
        <p:spPr>
          <a:xfrm>
            <a:off x="4000500" y="5953125"/>
            <a:ext cx="9744075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CBS: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alíquota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de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referência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</a:t>
            </a:r>
            <a:endParaRPr lang="pt-BR" sz="2600" b="0" dirty="0">
              <a:solidFill>
                <a:srgbClr val="E0E4E6"/>
              </a:solidFill>
              <a:latin typeface="Barlow"/>
              <a:ea typeface="Barlow"/>
              <a:cs typeface="Barlow"/>
            </a:endParaRPr>
          </a:p>
          <a:p>
            <a:pPr>
              <a:lnSpc>
                <a:spcPct val="115000"/>
              </a:lnSpc>
              <a:buNone/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IBS: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alíquota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de 0,1%.</a:t>
            </a:r>
          </a:p>
        </p:txBody>
      </p:sp>
      <p:sp>
        <p:nvSpPr>
          <p:cNvPr id="107" name="ipi">
            <a:extLst>
              <a:ext uri="{FF2B5EF4-FFF2-40B4-BE49-F238E27FC236}">
                <a16:creationId xmlns:a16="http://schemas.microsoft.com/office/drawing/2014/main" id="{A8F4AAEB-7E69-4772-9C72-EAED5FB6CE62}"/>
              </a:ext>
            </a:extLst>
          </p:cNvPr>
          <p:cNvSpPr>
            <a:spLocks noGrp="1"/>
          </p:cNvSpPr>
          <p:nvPr/>
        </p:nvSpPr>
        <p:spPr>
          <a:xfrm>
            <a:off x="881063" y="7524750"/>
            <a:ext cx="1286827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18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Exceção do IPI: produtos também industrializados na Zona Franca de Manaus, conforme a legislação.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6" name="Image 1" descr="preencoded.png">
            <a:extLst>
              <a:ext uri="{FF2B5EF4-FFF2-40B4-BE49-F238E27FC236}">
                <a16:creationId xmlns:a16="http://schemas.microsoft.com/office/drawing/2014/main" id="{D056E154-DE03-C7CD-26C3-A7058D730E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2303" y="-734193"/>
            <a:ext cx="3546088" cy="2767580"/>
          </a:xfrm>
          <a:prstGeom prst="rect">
            <a:avLst/>
          </a:prstGeom>
        </p:spPr>
      </p:pic>
      <p:sp>
        <p:nvSpPr>
          <p:cNvPr id="100" name="title">
            <a:extLst>
              <a:ext uri="{FF2B5EF4-FFF2-40B4-BE49-F238E27FC236}">
                <a16:creationId xmlns:a16="http://schemas.microsoft.com/office/drawing/2014/main" id="{6AE436AB-A954-4B81-801F-4C1CC92C06A4}"/>
              </a:ext>
            </a:extLst>
          </p:cNvPr>
          <p:cNvSpPr>
            <a:spLocks noGrp="1"/>
          </p:cNvSpPr>
          <p:nvPr/>
        </p:nvSpPr>
        <p:spPr>
          <a:xfrm>
            <a:off x="6367463" y="1666875"/>
            <a:ext cx="7381875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4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4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4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4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4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4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4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4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4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4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48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4800" b="1" dirty="0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2029 a 2033</a:t>
            </a:r>
          </a:p>
        </p:txBody>
      </p:sp>
      <p:sp>
        <p:nvSpPr>
          <p:cNvPr id="101" name="intro">
            <a:extLst>
              <a:ext uri="{FF2B5EF4-FFF2-40B4-BE49-F238E27FC236}">
                <a16:creationId xmlns:a16="http://schemas.microsoft.com/office/drawing/2014/main" id="{0F4FB1ED-49C2-4095-A1F5-B465B3091ECA}"/>
              </a:ext>
            </a:extLst>
          </p:cNvPr>
          <p:cNvSpPr>
            <a:spLocks noGrp="1"/>
          </p:cNvSpPr>
          <p:nvPr/>
        </p:nvSpPr>
        <p:spPr>
          <a:xfrm>
            <a:off x="6367463" y="2762250"/>
            <a:ext cx="738187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305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305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305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305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305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305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305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305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305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305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305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305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rPr>
              <a:t>Transição do ICMS e do ISS para o IBS</a:t>
            </a:r>
          </a:p>
        </p:txBody>
      </p:sp>
      <p:sp>
        <p:nvSpPr>
          <p:cNvPr id="103" name="full">
            <a:extLst>
              <a:ext uri="{FF2B5EF4-FFF2-40B4-BE49-F238E27FC236}">
                <a16:creationId xmlns:a16="http://schemas.microsoft.com/office/drawing/2014/main" id="{E38B99A5-D8DA-45D5-A005-95D61B5EDC6B}"/>
              </a:ext>
            </a:extLst>
          </p:cNvPr>
          <p:cNvSpPr>
            <a:spLocks noGrp="1"/>
          </p:cNvSpPr>
          <p:nvPr/>
        </p:nvSpPr>
        <p:spPr>
          <a:xfrm>
            <a:off x="6367463" y="4643437"/>
            <a:ext cx="738187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2600" b="1" dirty="0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2033: </a:t>
            </a:r>
            <a:r>
              <a:rPr sz="2600" b="1" dirty="0" err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vigência</a:t>
            </a:r>
            <a:r>
              <a:rPr sz="2600" b="1" dirty="0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 integral do IBS</a:t>
            </a:r>
          </a:p>
        </p:txBody>
      </p:sp>
      <p:sp>
        <p:nvSpPr>
          <p:cNvPr id="104" name="end">
            <a:extLst>
              <a:ext uri="{FF2B5EF4-FFF2-40B4-BE49-F238E27FC236}">
                <a16:creationId xmlns:a16="http://schemas.microsoft.com/office/drawing/2014/main" id="{C1E4D119-3001-4782-A80B-91666E9BE034}"/>
              </a:ext>
            </a:extLst>
          </p:cNvPr>
          <p:cNvSpPr>
            <a:spLocks noGrp="1"/>
          </p:cNvSpPr>
          <p:nvPr/>
        </p:nvSpPr>
        <p:spPr>
          <a:xfrm>
            <a:off x="6367463" y="5314950"/>
            <a:ext cx="738187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Extinção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do ICMS e do ISS.</a:t>
            </a:r>
          </a:p>
        </p:txBody>
      </p:sp>
      <p:sp>
        <p:nvSpPr>
          <p:cNvPr id="105" name="relative">
            <a:extLst>
              <a:ext uri="{FF2B5EF4-FFF2-40B4-BE49-F238E27FC236}">
                <a16:creationId xmlns:a16="http://schemas.microsoft.com/office/drawing/2014/main" id="{5271B9B4-4EC5-40F7-8861-4BD13BB25FB2}"/>
              </a:ext>
            </a:extLst>
          </p:cNvPr>
          <p:cNvSpPr>
            <a:spLocks noGrp="1"/>
          </p:cNvSpPr>
          <p:nvPr/>
        </p:nvSpPr>
        <p:spPr>
          <a:xfrm>
            <a:off x="6367463" y="3429000"/>
            <a:ext cx="73818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18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Percentuais relativos à transição, não alíquotas sobre vendas.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67462" y="784979"/>
            <a:ext cx="7381875" cy="122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Como impacta o Produtor Rural?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6367462" y="2097048"/>
            <a:ext cx="6916817" cy="489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É fundamental separar em dois perfis:</a:t>
            </a:r>
            <a:endParaRPr lang="en-US" sz="3050" dirty="0"/>
          </a:p>
        </p:txBody>
      </p:sp>
      <p:sp>
        <p:nvSpPr>
          <p:cNvPr id="5" name="Text 2"/>
          <p:cNvSpPr/>
          <p:nvPr/>
        </p:nvSpPr>
        <p:spPr>
          <a:xfrm>
            <a:off x="6359840" y="2920603"/>
            <a:ext cx="3520140" cy="978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Acima de </a:t>
            </a:r>
          </a:p>
          <a:p>
            <a:pPr marL="0" indent="0" algn="l">
              <a:lnSpc>
                <a:spcPts val="3850"/>
              </a:lnSpc>
              <a:buNone/>
            </a:pPr>
            <a:r>
              <a:rPr lang="en-US" sz="305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R$ 3.600.000,00</a:t>
            </a:r>
            <a:endParaRPr lang="en-US" sz="3050" dirty="0"/>
          </a:p>
        </p:txBody>
      </p:sp>
      <p:sp>
        <p:nvSpPr>
          <p:cNvPr id="6" name="Text 3"/>
          <p:cNvSpPr/>
          <p:nvPr/>
        </p:nvSpPr>
        <p:spPr>
          <a:xfrm>
            <a:off x="6367462" y="4883407"/>
            <a:ext cx="3422213" cy="881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→ será contribuinte do CBS e IBS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6359839" y="6328569"/>
            <a:ext cx="3422213" cy="734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* podendo ser pessoa física ou jurídica.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10334744" y="2855714"/>
            <a:ext cx="3422213" cy="1651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Abaixo de R$ 3.600.000,00 e produtor integrado</a:t>
            </a:r>
            <a:endParaRPr lang="en-US" sz="3050" dirty="0"/>
          </a:p>
        </p:txBody>
      </p:sp>
      <p:sp>
        <p:nvSpPr>
          <p:cNvPr id="9" name="Text 6"/>
          <p:cNvSpPr/>
          <p:nvPr/>
        </p:nvSpPr>
        <p:spPr>
          <a:xfrm>
            <a:off x="10327124" y="4776906"/>
            <a:ext cx="3422213" cy="1321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→ não será contribuinte direto (tratamento diferenciado).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10271600" y="6367700"/>
            <a:ext cx="2937153" cy="367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Regime optativo</a:t>
            </a:r>
            <a:endParaRPr lang="en-US" sz="2300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57E5CA44-215C-E8D6-97B1-5008E039B0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6409" y="-734193"/>
            <a:ext cx="3021981" cy="23585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5504" y="1906859"/>
            <a:ext cx="7487433" cy="85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320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Para o </a:t>
            </a:r>
            <a:r>
              <a:rPr lang="en-US" sz="3200" b="1" dirty="0" err="1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Produtor</a:t>
            </a:r>
            <a:r>
              <a:rPr lang="en-US" sz="320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 Rural </a:t>
            </a:r>
            <a:r>
              <a:rPr lang="en-US" sz="3200" b="1" dirty="0" err="1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que</a:t>
            </a:r>
            <a:r>
              <a:rPr lang="en-US" sz="320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 </a:t>
            </a:r>
            <a:r>
              <a:rPr lang="en-US" sz="3200" b="1" dirty="0" err="1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não</a:t>
            </a:r>
            <a:r>
              <a:rPr lang="en-US" sz="320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 for </a:t>
            </a:r>
            <a:r>
              <a:rPr lang="en-US" sz="3200" b="1" dirty="0" err="1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contribuinte</a:t>
            </a:r>
            <a:r>
              <a:rPr lang="en-US" sz="320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 a Reforma </a:t>
            </a:r>
            <a:r>
              <a:rPr lang="en-US" sz="3200" b="1" dirty="0" err="1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criou</a:t>
            </a:r>
            <a:r>
              <a:rPr lang="en-US" sz="320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 o </a:t>
            </a:r>
            <a:r>
              <a:rPr lang="en-US" sz="4000" b="1" u="sng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Crédito </a:t>
            </a:r>
            <a:r>
              <a:rPr lang="en-US" sz="4000" b="1" u="sng" dirty="0" err="1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Presumido</a:t>
            </a:r>
            <a:r>
              <a:rPr lang="en-US" sz="4000" b="1" u="sng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. </a:t>
            </a:r>
          </a:p>
          <a:p>
            <a:pPr>
              <a:lnSpc>
                <a:spcPct val="150000"/>
              </a:lnSpc>
            </a:pPr>
            <a:endParaRPr lang="en-US" sz="4000" b="1" dirty="0">
              <a:solidFill>
                <a:srgbClr val="16FFBB"/>
              </a:solidFill>
              <a:latin typeface="Spline Sans Bold" pitchFamily="34" charset="0"/>
              <a:ea typeface="Spline Sans Bold" pitchFamily="34" charset="-122"/>
            </a:endParaRPr>
          </a:p>
          <a:p>
            <a:r>
              <a:rPr lang="en-US" sz="400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</a:rPr>
              <a:t>É um valor </a:t>
            </a:r>
            <a:r>
              <a:rPr lang="en-US" sz="4000" b="1" dirty="0" err="1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</a:rPr>
              <a:t>estimado</a:t>
            </a:r>
            <a:r>
              <a:rPr lang="en-US" sz="400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</a:rPr>
              <a:t> que </a:t>
            </a:r>
            <a:r>
              <a:rPr lang="en-US" sz="4000" b="1" dirty="0" err="1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</a:rPr>
              <a:t>tem</a:t>
            </a:r>
            <a:r>
              <a:rPr lang="en-US" sz="400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</a:rPr>
              <a:t> </a:t>
            </a:r>
            <a:r>
              <a:rPr lang="en-US" sz="4000" b="1" dirty="0" err="1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</a:rPr>
              <a:t>como</a:t>
            </a:r>
            <a:r>
              <a:rPr lang="en-US" sz="400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</a:rPr>
              <a:t> </a:t>
            </a:r>
            <a:r>
              <a:rPr lang="en-US" sz="4000" b="1" dirty="0" err="1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</a:rPr>
              <a:t>objetivo</a:t>
            </a:r>
            <a:r>
              <a:rPr lang="en-US" sz="400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</a:rPr>
              <a:t> </a:t>
            </a:r>
            <a:r>
              <a:rPr lang="en-US" sz="4000" b="1" dirty="0" err="1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</a:rPr>
              <a:t>não</a:t>
            </a:r>
            <a:r>
              <a:rPr lang="en-US" sz="400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</a:rPr>
              <a:t> </a:t>
            </a:r>
            <a:r>
              <a:rPr lang="en-US" sz="4000" b="1" dirty="0" err="1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</a:rPr>
              <a:t>prejudicar</a:t>
            </a:r>
            <a:r>
              <a:rPr lang="en-US" sz="400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</a:rPr>
              <a:t> o </a:t>
            </a:r>
            <a:r>
              <a:rPr lang="en-US" sz="4000" b="1" dirty="0" err="1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</a:rPr>
              <a:t>adquirente</a:t>
            </a:r>
            <a:r>
              <a:rPr lang="en-US" sz="400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</a:rPr>
              <a:t>. </a:t>
            </a:r>
          </a:p>
          <a:p>
            <a:pPr>
              <a:lnSpc>
                <a:spcPct val="150000"/>
              </a:lnSpc>
            </a:pP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881063" y="3463052"/>
            <a:ext cx="7381875" cy="1321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1596866" y="5484138"/>
            <a:ext cx="6445806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400" dirty="0"/>
          </a:p>
        </p:txBody>
      </p:sp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A299B9EF-DC5A-3E06-CA97-7B820E6A95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79141" y="-734193"/>
            <a:ext cx="3383968" cy="26410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67462" y="1930241"/>
            <a:ext cx="7381875" cy="1835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Produtor Rural:</a:t>
            </a:r>
            <a:r>
              <a:rPr lang="en-US" sz="385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 </a:t>
            </a:r>
            <a:r>
              <a:rPr lang="en-US" sz="3850" b="1" dirty="0" err="1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Será</a:t>
            </a:r>
            <a:r>
              <a:rPr lang="en-US" sz="385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 Pessoa Jurídica para </a:t>
            </a:r>
            <a:r>
              <a:rPr lang="en-US" sz="3850" b="1" dirty="0" err="1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faturamentos</a:t>
            </a:r>
            <a:r>
              <a:rPr lang="en-US" sz="385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 </a:t>
            </a:r>
            <a:r>
              <a:rPr lang="en-US" sz="3850" b="1" dirty="0" err="1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acima</a:t>
            </a:r>
            <a:r>
              <a:rPr lang="en-US" sz="385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 de R$ 3,6 Mi?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6367462" y="4096583"/>
            <a:ext cx="7381875" cy="2202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3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Reforma Tributária </a:t>
            </a:r>
            <a:r>
              <a:rPr lang="en-US" sz="2300" b="1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não impõe</a:t>
            </a:r>
            <a:r>
              <a:rPr lang="en-US" sz="23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que o produtor rural seja Pessoa Jurídica, mesmo com faturamento acima de R$ 3.600.000,00. O que ela determina é que o produtor será </a:t>
            </a:r>
            <a:r>
              <a:rPr lang="en-US" sz="2300" b="1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contribuinte do CBS e IBS</a:t>
            </a:r>
            <a:r>
              <a:rPr lang="en-US" sz="23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independente de sua natureza jurídica (Pessoa Física ou Pessoa Jurídica).</a:t>
            </a:r>
            <a:endParaRPr lang="en-US" sz="2300" dirty="0"/>
          </a:p>
        </p:txBody>
      </p:sp>
      <p:pic>
        <p:nvPicPr>
          <p:cNvPr id="5" name="Image 1" descr="preencoded.png">
            <a:extLst>
              <a:ext uri="{FF2B5EF4-FFF2-40B4-BE49-F238E27FC236}">
                <a16:creationId xmlns:a16="http://schemas.microsoft.com/office/drawing/2014/main" id="{C88831B9-F427-B681-1AA6-291AE82015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2303" y="-734193"/>
            <a:ext cx="3546088" cy="27675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730949"/>
            <a:ext cx="11430000" cy="619125"/>
          </a:xfrm>
          <a:prstGeom prst="rect">
            <a:avLst/>
          </a:prstGeom>
          <a:noFill/>
          <a:ln/>
        </p:spPr>
        <p:txBody>
          <a:bodyPr wrap="square" lIns="0" tIns="0" rIns="0" bIns="0">
            <a:noAutofit/>
          </a:bodyPr>
          <a:lstStyle>
            <a:defPPr>
              <a:defRPr sz="33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33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33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33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33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33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33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33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33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33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33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33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Pessoa física e jurídica: o que avaliar</a:t>
            </a:r>
          </a:p>
        </p:txBody>
      </p:sp>
      <p:sp>
        <p:nvSpPr>
          <p:cNvPr id="3" name="Shape 1"/>
          <p:cNvSpPr/>
          <p:nvPr/>
        </p:nvSpPr>
        <p:spPr>
          <a:xfrm>
            <a:off x="881063" y="1876187"/>
            <a:ext cx="6334958" cy="1904167"/>
          </a:xfrm>
          <a:prstGeom prst="roundRect">
            <a:avLst>
              <a:gd name="adj" fmla="val 5763"/>
            </a:avLst>
          </a:prstGeom>
          <a:solidFill>
            <a:srgbClr val="0A081B">
              <a:alpha val="75000"/>
            </a:srgbClr>
          </a:solidFill>
          <a:ln/>
        </p:spPr>
        <p:txBody>
          <a:bodyPr/>
          <a:lstStyle/>
          <a:p>
            <a:endParaRPr lang="pt-BR" sz="2300" dirty="0"/>
          </a:p>
        </p:txBody>
      </p:sp>
      <p:sp>
        <p:nvSpPr>
          <p:cNvPr id="4" name="Shape 2"/>
          <p:cNvSpPr/>
          <p:nvPr/>
        </p:nvSpPr>
        <p:spPr>
          <a:xfrm>
            <a:off x="881063" y="1853327"/>
            <a:ext cx="6334958" cy="91440"/>
          </a:xfrm>
          <a:prstGeom prst="roundRect">
            <a:avLst>
              <a:gd name="adj" fmla="val 325239"/>
            </a:avLst>
          </a:prstGeom>
          <a:solidFill>
            <a:srgbClr val="16FFB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3751124" y="1578888"/>
            <a:ext cx="594717" cy="594717"/>
          </a:xfrm>
          <a:prstGeom prst="roundRect">
            <a:avLst>
              <a:gd name="adj" fmla="val 153754"/>
            </a:avLst>
          </a:prstGeom>
          <a:solidFill>
            <a:srgbClr val="16FFB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9479" y="1757243"/>
            <a:ext cx="237887" cy="23788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02138" y="2333625"/>
            <a:ext cx="5886450" cy="428625"/>
          </a:xfrm>
          <a:prstGeom prst="rect">
            <a:avLst/>
          </a:prstGeom>
          <a:noFill/>
          <a:ln/>
        </p:spPr>
        <p:txBody>
          <a:bodyPr wrap="square" lIns="0" tIns="0" rIns="0" bIns="0">
            <a:noAutofit/>
          </a:bodyPr>
          <a:lstStyle>
            <a:def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rPr>
              <a:t>Pessoa física</a:t>
            </a:r>
          </a:p>
        </p:txBody>
      </p:sp>
      <p:sp>
        <p:nvSpPr>
          <p:cNvPr id="8" name="Text 5"/>
          <p:cNvSpPr/>
          <p:nvPr/>
        </p:nvSpPr>
        <p:spPr>
          <a:xfrm>
            <a:off x="1102138" y="2857500"/>
            <a:ext cx="5886450" cy="809625"/>
          </a:xfrm>
          <a:prstGeom prst="rect">
            <a:avLst/>
          </a:prstGeom>
          <a:noFill/>
          <a:ln/>
        </p:spPr>
        <p:txBody>
          <a:bodyPr wrap="square" lIns="0" tIns="0" rIns="0" bIns="0">
            <a:noAutofit/>
          </a:bodyPr>
          <a:lstStyle>
            <a:def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4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Avaliar o resultado da atividade rural, despesas e prejuízos compensáveis.</a:t>
            </a:r>
          </a:p>
        </p:txBody>
      </p:sp>
      <p:sp>
        <p:nvSpPr>
          <p:cNvPr id="9" name="Shape 6"/>
          <p:cNvSpPr/>
          <p:nvPr/>
        </p:nvSpPr>
        <p:spPr>
          <a:xfrm>
            <a:off x="7414260" y="1876187"/>
            <a:ext cx="6335078" cy="1904167"/>
          </a:xfrm>
          <a:prstGeom prst="roundRect">
            <a:avLst>
              <a:gd name="adj" fmla="val 5763"/>
            </a:avLst>
          </a:prstGeom>
          <a:solidFill>
            <a:srgbClr val="0A081B">
              <a:alpha val="7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7"/>
          <p:cNvSpPr/>
          <p:nvPr/>
        </p:nvSpPr>
        <p:spPr>
          <a:xfrm>
            <a:off x="7414260" y="1853327"/>
            <a:ext cx="6335078" cy="91440"/>
          </a:xfrm>
          <a:prstGeom prst="roundRect">
            <a:avLst>
              <a:gd name="adj" fmla="val 325239"/>
            </a:avLst>
          </a:prstGeom>
          <a:solidFill>
            <a:srgbClr val="29DDD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8"/>
          <p:cNvSpPr/>
          <p:nvPr/>
        </p:nvSpPr>
        <p:spPr>
          <a:xfrm>
            <a:off x="10284440" y="1578888"/>
            <a:ext cx="594717" cy="594717"/>
          </a:xfrm>
          <a:prstGeom prst="roundRect">
            <a:avLst>
              <a:gd name="adj" fmla="val 153754"/>
            </a:avLst>
          </a:prstGeom>
          <a:solidFill>
            <a:srgbClr val="16FFB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62796" y="1757243"/>
            <a:ext cx="237887" cy="23788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635335" y="2333625"/>
            <a:ext cx="5886450" cy="428625"/>
          </a:xfrm>
          <a:prstGeom prst="rect">
            <a:avLst/>
          </a:prstGeom>
          <a:noFill/>
          <a:ln/>
        </p:spPr>
        <p:txBody>
          <a:bodyPr wrap="square" lIns="0" tIns="0" rIns="0" bIns="0">
            <a:noAutofit/>
          </a:bodyPr>
          <a:lstStyle>
            <a:def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rPr>
              <a:t>Pessoa jurídica</a:t>
            </a:r>
          </a:p>
        </p:txBody>
      </p:sp>
      <p:sp>
        <p:nvSpPr>
          <p:cNvPr id="14" name="Text 10"/>
          <p:cNvSpPr/>
          <p:nvPr/>
        </p:nvSpPr>
        <p:spPr>
          <a:xfrm>
            <a:off x="7635335" y="2857500"/>
            <a:ext cx="5886450" cy="809625"/>
          </a:xfrm>
          <a:prstGeom prst="rect">
            <a:avLst/>
          </a:prstGeom>
          <a:noFill/>
          <a:ln/>
        </p:spPr>
        <p:txBody>
          <a:bodyPr wrap="square" lIns="0" tIns="0" rIns="0" bIns="0">
            <a:noAutofit/>
          </a:bodyPr>
          <a:lstStyle>
            <a:def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4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Comparar regimes tributários, custos de manutenção e distribuição de lucros.</a:t>
            </a:r>
          </a:p>
        </p:txBody>
      </p:sp>
      <p:sp>
        <p:nvSpPr>
          <p:cNvPr id="15" name="Shape 11"/>
          <p:cNvSpPr/>
          <p:nvPr/>
        </p:nvSpPr>
        <p:spPr>
          <a:xfrm>
            <a:off x="881063" y="4275892"/>
            <a:ext cx="6334958" cy="1904167"/>
          </a:xfrm>
          <a:prstGeom prst="roundRect">
            <a:avLst>
              <a:gd name="adj" fmla="val 5763"/>
            </a:avLst>
          </a:prstGeom>
          <a:solidFill>
            <a:srgbClr val="0A081B">
              <a:alpha val="7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Shape 12"/>
          <p:cNvSpPr/>
          <p:nvPr/>
        </p:nvSpPr>
        <p:spPr>
          <a:xfrm>
            <a:off x="881063" y="4253032"/>
            <a:ext cx="6334958" cy="91440"/>
          </a:xfrm>
          <a:prstGeom prst="roundRect">
            <a:avLst>
              <a:gd name="adj" fmla="val 325239"/>
            </a:avLst>
          </a:prstGeom>
          <a:solidFill>
            <a:srgbClr val="37A7E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3"/>
          <p:cNvSpPr/>
          <p:nvPr/>
        </p:nvSpPr>
        <p:spPr>
          <a:xfrm>
            <a:off x="3751124" y="3978593"/>
            <a:ext cx="594717" cy="594717"/>
          </a:xfrm>
          <a:prstGeom prst="roundRect">
            <a:avLst>
              <a:gd name="adj" fmla="val 153754"/>
            </a:avLst>
          </a:prstGeom>
          <a:solidFill>
            <a:srgbClr val="16FFB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29479" y="4156948"/>
            <a:ext cx="237887" cy="237887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102138" y="4714875"/>
            <a:ext cx="5886450" cy="428625"/>
          </a:xfrm>
          <a:prstGeom prst="rect">
            <a:avLst/>
          </a:prstGeom>
          <a:noFill/>
          <a:ln/>
        </p:spPr>
        <p:txBody>
          <a:bodyPr wrap="square" lIns="0" tIns="0" rIns="0" bIns="0">
            <a:noAutofit/>
          </a:bodyPr>
          <a:lstStyle>
            <a:def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rPr>
              <a:t>Custos e controles</a:t>
            </a:r>
          </a:p>
        </p:txBody>
      </p:sp>
      <p:sp>
        <p:nvSpPr>
          <p:cNvPr id="20" name="Text 15"/>
          <p:cNvSpPr/>
          <p:nvPr/>
        </p:nvSpPr>
        <p:spPr>
          <a:xfrm>
            <a:off x="1102138" y="5238750"/>
            <a:ext cx="5886450" cy="809625"/>
          </a:xfrm>
          <a:prstGeom prst="rect">
            <a:avLst/>
          </a:prstGeom>
          <a:noFill/>
          <a:ln/>
        </p:spPr>
        <p:txBody>
          <a:bodyPr wrap="square" lIns="0" tIns="0" rIns="0" bIns="0">
            <a:noAutofit/>
          </a:bodyPr>
          <a:lstStyle>
            <a:def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4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Considerar obrigações fiscais, equipe, sistemas e organização patrimonial.</a:t>
            </a:r>
          </a:p>
        </p:txBody>
      </p:sp>
      <p:sp>
        <p:nvSpPr>
          <p:cNvPr id="21" name="Shape 16"/>
          <p:cNvSpPr/>
          <p:nvPr/>
        </p:nvSpPr>
        <p:spPr>
          <a:xfrm>
            <a:off x="7414260" y="4275892"/>
            <a:ext cx="6335078" cy="1904167"/>
          </a:xfrm>
          <a:prstGeom prst="roundRect">
            <a:avLst>
              <a:gd name="adj" fmla="val 5763"/>
            </a:avLst>
          </a:prstGeom>
          <a:solidFill>
            <a:srgbClr val="0A081B">
              <a:alpha val="7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Shape 17"/>
          <p:cNvSpPr/>
          <p:nvPr/>
        </p:nvSpPr>
        <p:spPr>
          <a:xfrm>
            <a:off x="7414260" y="4253032"/>
            <a:ext cx="6335078" cy="91440"/>
          </a:xfrm>
          <a:prstGeom prst="roundRect">
            <a:avLst>
              <a:gd name="adj" fmla="val 325239"/>
            </a:avLst>
          </a:prstGeom>
          <a:solidFill>
            <a:srgbClr val="09123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18"/>
          <p:cNvSpPr/>
          <p:nvPr/>
        </p:nvSpPr>
        <p:spPr>
          <a:xfrm>
            <a:off x="10284440" y="3978593"/>
            <a:ext cx="594717" cy="594717"/>
          </a:xfrm>
          <a:prstGeom prst="roundRect">
            <a:avLst>
              <a:gd name="adj" fmla="val 153754"/>
            </a:avLst>
          </a:prstGeom>
          <a:solidFill>
            <a:srgbClr val="16FFB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62796" y="4156948"/>
            <a:ext cx="237887" cy="237887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635335" y="4714875"/>
            <a:ext cx="5886450" cy="428625"/>
          </a:xfrm>
          <a:prstGeom prst="rect">
            <a:avLst/>
          </a:prstGeom>
          <a:noFill/>
          <a:ln/>
        </p:spPr>
        <p:txBody>
          <a:bodyPr wrap="square" lIns="0" tIns="0" rIns="0" bIns="0">
            <a:noAutofit/>
          </a:bodyPr>
          <a:lstStyle>
            <a:def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2400" b="1">
                <a:solidFill>
                  <a:srgbClr val="E0E4E6"/>
                </a:solidFill>
                <a:latin typeface="Spline Sans Bold"/>
                <a:ea typeface="Spline Sans Bold"/>
                <a:cs typeface="Spline Sans Bold"/>
              </a:rPr>
              <a:t>Decisão por simulação</a:t>
            </a:r>
          </a:p>
        </p:txBody>
      </p:sp>
      <p:sp>
        <p:nvSpPr>
          <p:cNvPr id="26" name="Text 20"/>
          <p:cNvSpPr/>
          <p:nvPr/>
        </p:nvSpPr>
        <p:spPr>
          <a:xfrm>
            <a:off x="7635335" y="5238750"/>
            <a:ext cx="5886450" cy="809625"/>
          </a:xfrm>
          <a:prstGeom prst="rect">
            <a:avLst/>
          </a:prstGeom>
          <a:noFill/>
          <a:ln/>
        </p:spPr>
        <p:txBody>
          <a:bodyPr wrap="square" lIns="0" tIns="0" rIns="0" bIns="0">
            <a:noAutofit/>
          </a:bodyPr>
          <a:lstStyle>
            <a:def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4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Comparar cenários com os números do produtor e apoio contábil e jurídico.</a:t>
            </a:r>
          </a:p>
        </p:txBody>
      </p:sp>
      <p:sp>
        <p:nvSpPr>
          <p:cNvPr id="27" name="Shape 21"/>
          <p:cNvSpPr/>
          <p:nvPr/>
        </p:nvSpPr>
        <p:spPr>
          <a:xfrm>
            <a:off x="881063" y="6551414"/>
            <a:ext cx="12868275" cy="1458548"/>
          </a:xfrm>
          <a:prstGeom prst="roundRect">
            <a:avLst>
              <a:gd name="adj" fmla="val 27144"/>
            </a:avLst>
          </a:prstGeom>
          <a:solidFill>
            <a:srgbClr val="004D36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16936" y="6815970"/>
            <a:ext cx="275273" cy="220266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1552766" y="6734175"/>
            <a:ext cx="11998262" cy="1143000"/>
          </a:xfrm>
          <a:prstGeom prst="rect">
            <a:avLst/>
          </a:prstGeom>
          <a:noFill/>
          <a:ln/>
        </p:spPr>
        <p:txBody>
          <a:bodyPr wrap="square" lIns="0" tIns="0" rIns="0" bIns="0">
            <a:noAutofit/>
          </a:bodyPr>
          <a:lstStyle>
            <a:defPPr>
              <a:defRPr sz="2100" b="1">
                <a:solidFill>
                  <a:srgbClr val="FFFFFF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2100" b="1">
                <a:solidFill>
                  <a:srgbClr val="FFFFFF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2100" b="1">
                <a:solidFill>
                  <a:srgbClr val="FFFFFF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2100" b="1">
                <a:solidFill>
                  <a:srgbClr val="FFFFFF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2100" b="1">
                <a:solidFill>
                  <a:srgbClr val="FFFFFF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2100" b="1">
                <a:solidFill>
                  <a:srgbClr val="FFFFFF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2100" b="1">
                <a:solidFill>
                  <a:srgbClr val="FFFFFF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2100" b="1">
                <a:solidFill>
                  <a:srgbClr val="FFFFFF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2100" b="1">
                <a:solidFill>
                  <a:srgbClr val="FFFFFF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2100" b="1">
                <a:solidFill>
                  <a:srgbClr val="FFFFFF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2100" b="1">
                <a:solidFill>
                  <a:srgbClr val="FFFFFF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2100" b="1">
                <a:solidFill>
                  <a:srgbClr val="FFFFFF"/>
                </a:solidFill>
                <a:latin typeface="Spline Sans Bold"/>
                <a:ea typeface="Spline Sans Bold"/>
                <a:cs typeface="Spline Sans Bold"/>
              </a:rPr>
              <a:t>Desde jan/2026, dividendos acima de R$ 50 mil/mês, da mesma PJ para a mesma PF residente, têm IRRF de 10% sobre o total, observadas as exceções legais.</a:t>
            </a:r>
          </a:p>
        </p:txBody>
      </p:sp>
      <p:pic>
        <p:nvPicPr>
          <p:cNvPr id="30" name="Image 1" descr="preencoded.png">
            <a:extLst>
              <a:ext uri="{FF2B5EF4-FFF2-40B4-BE49-F238E27FC236}">
                <a16:creationId xmlns:a16="http://schemas.microsoft.com/office/drawing/2014/main" id="{0ED49BCE-9221-7237-7905-8D0C7C0FD52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452303" y="-734193"/>
            <a:ext cx="3546088" cy="27675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1289185"/>
            <a:ext cx="7794784" cy="489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 </a:t>
            </a:r>
            <a:r>
              <a:rPr lang="en-US" sz="3050" b="1" dirty="0" err="1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Regra</a:t>
            </a:r>
            <a:r>
              <a:rPr lang="en-US" sz="305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 </a:t>
            </a:r>
            <a:r>
              <a:rPr lang="en-US" sz="3050" b="1" dirty="0" err="1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geral</a:t>
            </a:r>
            <a:r>
              <a:rPr lang="en-US" sz="305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 para quem será contribuinte</a:t>
            </a:r>
            <a:endParaRPr lang="en-US" sz="30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062" y="2426509"/>
            <a:ext cx="6434138" cy="88106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01328" y="3618217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Tudo que comprar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1101329" y="4048976"/>
            <a:ext cx="5993606" cy="1395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→ pagará CBS e IBS </a:t>
            </a:r>
            <a:r>
              <a:rPr lang="en-US" sz="24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ao</a:t>
            </a: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24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Fornecedor</a:t>
            </a: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/Split </a:t>
            </a:r>
          </a:p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Payment</a:t>
            </a:r>
          </a:p>
          <a:p>
            <a:pPr>
              <a:lnSpc>
                <a:spcPts val="2750"/>
              </a:lnSpc>
            </a:pP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→ o </a:t>
            </a:r>
            <a:r>
              <a:rPr lang="en-US" sz="24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pagamento</a:t>
            </a: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24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gera</a:t>
            </a: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24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crédito</a:t>
            </a: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24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ao</a:t>
            </a: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24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adquirente</a:t>
            </a:r>
            <a:endParaRPr lang="en-US" sz="24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372" y="2434926"/>
            <a:ext cx="6434138" cy="8810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685937" y="3666273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E0E4E6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Tudo que vender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7639638" y="3990160"/>
            <a:ext cx="5993606" cy="1180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→ </a:t>
            </a:r>
            <a:r>
              <a:rPr lang="en-US" sz="24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terá</a:t>
            </a: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 </a:t>
            </a:r>
            <a:r>
              <a:rPr lang="en-US" sz="24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incidência</a:t>
            </a: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de CBS e IBS  </a:t>
            </a:r>
            <a:r>
              <a:rPr lang="en-US" sz="24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que</a:t>
            </a: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24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será</a:t>
            </a: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</a:p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24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recolhido</a:t>
            </a: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24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pelo</a:t>
            </a: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24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vendedor</a:t>
            </a: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 </a:t>
            </a:r>
            <a:r>
              <a:rPr lang="en-US" sz="24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ou</a:t>
            </a: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</a:t>
            </a:r>
            <a:r>
              <a:rPr lang="en-US" sz="24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pago</a:t>
            </a: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com o </a:t>
            </a:r>
            <a:r>
              <a:rPr lang="en-US" sz="2400" dirty="0" err="1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crédito</a:t>
            </a:r>
            <a:endParaRPr lang="en-US" sz="2400" dirty="0"/>
          </a:p>
        </p:txBody>
      </p:sp>
      <p:sp>
        <p:nvSpPr>
          <p:cNvPr id="9" name="Shape 5"/>
          <p:cNvSpPr/>
          <p:nvPr/>
        </p:nvSpPr>
        <p:spPr>
          <a:xfrm>
            <a:off x="881063" y="5453129"/>
            <a:ext cx="12868275" cy="35123"/>
          </a:xfrm>
          <a:prstGeom prst="rect">
            <a:avLst/>
          </a:prstGeom>
          <a:solidFill>
            <a:srgbClr val="E0E4E6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6"/>
          <p:cNvSpPr/>
          <p:nvPr/>
        </p:nvSpPr>
        <p:spPr>
          <a:xfrm>
            <a:off x="881063" y="5735955"/>
            <a:ext cx="12868275" cy="4405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Sistema funciona por débito e crédito, semelhante ao ICMS atual.</a:t>
            </a:r>
            <a:endParaRPr lang="en-US" sz="2400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01DB9A17-C0AA-0426-BE95-F7F395C334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52303" y="-734193"/>
            <a:ext cx="3546088" cy="27675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97971" y="-87086"/>
            <a:ext cx="14630400" cy="8229600"/>
          </a:xfrm>
          <a:prstGeom prst="rect">
            <a:avLst/>
          </a:prstGeom>
          <a:solidFill>
            <a:srgbClr val="0A081B">
              <a:alpha val="8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1"/>
          <p:cNvSpPr/>
          <p:nvPr/>
        </p:nvSpPr>
        <p:spPr>
          <a:xfrm>
            <a:off x="881063" y="1621951"/>
            <a:ext cx="5372814" cy="455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 </a:t>
            </a:r>
            <a:r>
              <a:rPr lang="en-US" sz="4000" b="1" dirty="0">
                <a:solidFill>
                  <a:srgbClr val="FFFF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Regimes diferenciados para o Produtor Rural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881063" y="3699867"/>
            <a:ext cx="12868275" cy="122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0FCFF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A Reforma Tributária criou regras específicas considerando as características do setor agro.</a:t>
            </a:r>
            <a:endParaRPr lang="en-US" sz="3850" dirty="0"/>
          </a:p>
        </p:txBody>
      </p:sp>
      <p:pic>
        <p:nvPicPr>
          <p:cNvPr id="6" name="Image 1" descr="preencoded.png">
            <a:extLst>
              <a:ext uri="{FF2B5EF4-FFF2-40B4-BE49-F238E27FC236}">
                <a16:creationId xmlns:a16="http://schemas.microsoft.com/office/drawing/2014/main" id="{CEE5D0E5-593C-1534-1227-236A7255E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2303" y="-734193"/>
            <a:ext cx="3546088" cy="27675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5" name="Image 1" descr="preencoded.png">
            <a:extLst>
              <a:ext uri="{FF2B5EF4-FFF2-40B4-BE49-F238E27FC236}">
                <a16:creationId xmlns:a16="http://schemas.microsoft.com/office/drawing/2014/main" id="{C3C7B823-79AB-3A41-56EB-56A53B658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2303" y="-734193"/>
            <a:ext cx="3546088" cy="2767580"/>
          </a:xfrm>
          <a:prstGeom prst="rect">
            <a:avLst/>
          </a:prstGeom>
        </p:spPr>
      </p:pic>
      <p:sp>
        <p:nvSpPr>
          <p:cNvPr id="100" name="title">
            <a:extLst>
              <a:ext uri="{FF2B5EF4-FFF2-40B4-BE49-F238E27FC236}">
                <a16:creationId xmlns:a16="http://schemas.microsoft.com/office/drawing/2014/main" id="{741D4DD5-E61B-4513-B956-934EC8BC91EA}"/>
              </a:ext>
            </a:extLst>
          </p:cNvPr>
          <p:cNvSpPr>
            <a:spLocks noGrp="1"/>
          </p:cNvSpPr>
          <p:nvPr/>
        </p:nvSpPr>
        <p:spPr>
          <a:xfrm>
            <a:off x="6367463" y="1428750"/>
            <a:ext cx="738187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3050" b="1" dirty="0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Flores e </a:t>
            </a:r>
            <a:r>
              <a:rPr sz="3050" b="1" dirty="0" err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plantas</a:t>
            </a:r>
            <a:r>
              <a:rPr sz="3050" b="1" dirty="0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: </a:t>
            </a:r>
            <a:r>
              <a:rPr lang="pt-BR" sz="3050" b="1" dirty="0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redução de 100% da alíquota de CBS e IBS</a:t>
            </a:r>
            <a:endParaRPr sz="3050" b="1" dirty="0">
              <a:solidFill>
                <a:srgbClr val="16FFBB"/>
              </a:solidFill>
              <a:latin typeface="Spline Sans Bold"/>
              <a:ea typeface="Spline Sans Bold"/>
              <a:cs typeface="Spline Sans Bold"/>
            </a:endParaRPr>
          </a:p>
        </p:txBody>
      </p:sp>
      <p:sp>
        <p:nvSpPr>
          <p:cNvPr id="101" name="zero">
            <a:extLst>
              <a:ext uri="{FF2B5EF4-FFF2-40B4-BE49-F238E27FC236}">
                <a16:creationId xmlns:a16="http://schemas.microsoft.com/office/drawing/2014/main" id="{6F1705A2-3E97-40FE-85A2-E2374544ED7E}"/>
              </a:ext>
            </a:extLst>
          </p:cNvPr>
          <p:cNvSpPr>
            <a:spLocks noGrp="1"/>
          </p:cNvSpPr>
          <p:nvPr/>
        </p:nvSpPr>
        <p:spPr>
          <a:xfrm>
            <a:off x="6367463" y="2667000"/>
            <a:ext cx="7381875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O art. 148 e o Anexo XV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incluem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produtos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de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floricultura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do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Capítulo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6 da NCM/SH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destinados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a fins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alimentares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,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ornamentais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ou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medicinais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102" name="attention">
            <a:extLst>
              <a:ext uri="{FF2B5EF4-FFF2-40B4-BE49-F238E27FC236}">
                <a16:creationId xmlns:a16="http://schemas.microsoft.com/office/drawing/2014/main" id="{48A5C351-C4E0-4E17-9529-718A93ED192E}"/>
              </a:ext>
            </a:extLst>
          </p:cNvPr>
          <p:cNvSpPr>
            <a:spLocks noGrp="1"/>
          </p:cNvSpPr>
          <p:nvPr/>
        </p:nvSpPr>
        <p:spPr>
          <a:xfrm>
            <a:off x="6367463" y="4714875"/>
            <a:ext cx="738187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O enquadramento depende do produto</a:t>
            </a:r>
          </a:p>
        </p:txBody>
      </p:sp>
      <p:sp>
        <p:nvSpPr>
          <p:cNvPr id="103" name="operation">
            <a:extLst>
              <a:ext uri="{FF2B5EF4-FFF2-40B4-BE49-F238E27FC236}">
                <a16:creationId xmlns:a16="http://schemas.microsoft.com/office/drawing/2014/main" id="{3AACDD5A-9233-40AC-928E-798F981DE418}"/>
              </a:ext>
            </a:extLst>
          </p:cNvPr>
          <p:cNvSpPr>
            <a:spLocks noGrp="1"/>
          </p:cNvSpPr>
          <p:nvPr/>
        </p:nvSpPr>
        <p:spPr>
          <a:xfrm>
            <a:off x="6367463" y="5810250"/>
            <a:ext cx="7381875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Conferir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a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descrição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e a NCM de flores,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mudas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e </a:t>
            </a:r>
            <a:r>
              <a:rPr sz="26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plantas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91C969A4-DB16-395E-C6F8-6D5DB59A76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2303" y="-734193"/>
            <a:ext cx="3546088" cy="2767580"/>
          </a:xfrm>
          <a:prstGeom prst="rect">
            <a:avLst/>
          </a:prstGeom>
        </p:spPr>
      </p:pic>
      <p:sp>
        <p:nvSpPr>
          <p:cNvPr id="100" name="title">
            <a:extLst>
              <a:ext uri="{FF2B5EF4-FFF2-40B4-BE49-F238E27FC236}">
                <a16:creationId xmlns:a16="http://schemas.microsoft.com/office/drawing/2014/main" id="{5797DAE2-8544-42C3-9944-34F170279A7D}"/>
              </a:ext>
            </a:extLst>
          </p:cNvPr>
          <p:cNvSpPr>
            <a:spLocks noGrp="1"/>
          </p:cNvSpPr>
          <p:nvPr/>
        </p:nvSpPr>
        <p:spPr>
          <a:xfrm>
            <a:off x="881063" y="571500"/>
            <a:ext cx="7381875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3050" b="1" dirty="0" err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Listas</a:t>
            </a:r>
            <a:r>
              <a:rPr sz="3050" b="1" dirty="0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 </a:t>
            </a:r>
            <a:r>
              <a:rPr sz="3050" b="1" dirty="0" err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oficiais</a:t>
            </a:r>
            <a:r>
              <a:rPr sz="3050" b="1" dirty="0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 e </a:t>
            </a:r>
            <a:r>
              <a:rPr sz="3050" b="1" dirty="0" err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classificação</a:t>
            </a:r>
            <a:r>
              <a:rPr sz="3050" b="1" dirty="0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 fiscal</a:t>
            </a:r>
          </a:p>
        </p:txBody>
      </p:sp>
      <p:sp>
        <p:nvSpPr>
          <p:cNvPr id="101" name="intro">
            <a:extLst>
              <a:ext uri="{FF2B5EF4-FFF2-40B4-BE49-F238E27FC236}">
                <a16:creationId xmlns:a16="http://schemas.microsoft.com/office/drawing/2014/main" id="{46A68CA3-2371-4F93-9BA4-338C5BAF4CA2}"/>
              </a:ext>
            </a:extLst>
          </p:cNvPr>
          <p:cNvSpPr>
            <a:spLocks noGrp="1"/>
          </p:cNvSpPr>
          <p:nvPr/>
        </p:nvSpPr>
        <p:spPr>
          <a:xfrm>
            <a:off x="881063" y="1619250"/>
            <a:ext cx="13172394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00000"/>
              </a:lnSpc>
              <a:buNone/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lang="pt-BR" dirty="0"/>
              <a:t>Plantas e produtos de floricultura relativos à horticultura e cultivados para fins alimentares, ornamentais ou medicinais classificados no Capítulo 6 da NCM/SH</a:t>
            </a:r>
            <a:r>
              <a:rPr sz="26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102" name="lists">
            <a:extLst>
              <a:ext uri="{FF2B5EF4-FFF2-40B4-BE49-F238E27FC236}">
                <a16:creationId xmlns:a16="http://schemas.microsoft.com/office/drawing/2014/main" id="{54BB7E02-67F3-4ADB-A80B-8B205F4586E5}"/>
              </a:ext>
            </a:extLst>
          </p:cNvPr>
          <p:cNvSpPr>
            <a:spLocks noGrp="1"/>
          </p:cNvSpPr>
          <p:nvPr/>
        </p:nvSpPr>
        <p:spPr>
          <a:xfrm>
            <a:off x="881063" y="2762250"/>
            <a:ext cx="13085308" cy="426992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00000"/>
              </a:lnSpc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lang="pt-BR" sz="18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Anexo I: </a:t>
            </a:r>
            <a:r>
              <a:rPr lang="pt-BR" sz="1800" dirty="0"/>
              <a:t>PRODUTOS DESTINADOS À ALIMENTAÇÃO HUMANA SUBMETIDOS À </a:t>
            </a:r>
            <a:r>
              <a:rPr lang="pt-BR" sz="1800" b="1" dirty="0"/>
              <a:t>REDUÇÃO A ZERO DAS ALÍQUOTAS DO IBS E DA CBS</a:t>
            </a:r>
          </a:p>
          <a:p>
            <a:pPr>
              <a:lnSpc>
                <a:spcPct val="100000"/>
              </a:lnSpc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endParaRPr lang="pt-BR" sz="1800" b="1" dirty="0"/>
          </a:p>
          <a:p>
            <a:r>
              <a:rPr lang="pt-BR" sz="1800" dirty="0"/>
              <a:t>ANEXO VII: ALIMENTOS DESTINADOS AO CONSUMO HUMANO SUBMETIDOS À REDUÇÃO DE 60% (SESSENTA POR CENTO) DAS ALÍQUOTAS DO IBS E DA CBS</a:t>
            </a:r>
          </a:p>
          <a:p>
            <a:endParaRPr lang="pt-BR" sz="1800" dirty="0"/>
          </a:p>
          <a:p>
            <a:r>
              <a:rPr lang="pt-BR" sz="1800" dirty="0"/>
              <a:t>Anexo IX: INSUMOS AGROPECUÁRIOS E AQUÍCOLAS SUBMETIDOS À REDUÇÃO DE 60% (SESSENTA POR CENTO) DAS ALÍQUOTAS DO IBS E DA CBS</a:t>
            </a:r>
          </a:p>
          <a:p>
            <a:endParaRPr lang="pt-BR" sz="1800" dirty="0"/>
          </a:p>
          <a:p>
            <a:pPr>
              <a:lnSpc>
                <a:spcPct val="100000"/>
              </a:lnSpc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18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Anexo XV: </a:t>
            </a:r>
            <a:r>
              <a:rPr lang="pt-BR" sz="1800" dirty="0"/>
              <a:t>PRODUTOS HORTÍCOLAS, FRUTAS E OVOS SUBMETIDOS À REDUÇÃO DE 100% (CEM POR CENTO) DAS ALÍQUOTAS DO IBS E DA CBS. F</a:t>
            </a:r>
            <a:r>
              <a:rPr sz="18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lores e </a:t>
            </a:r>
            <a:r>
              <a:rPr sz="18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plantas</a:t>
            </a:r>
            <a:r>
              <a:rPr sz="18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</a:t>
            </a:r>
            <a:r>
              <a:rPr sz="18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abrangidas</a:t>
            </a:r>
            <a:r>
              <a:rPr sz="18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pela </a:t>
            </a:r>
            <a:r>
              <a:rPr lang="pt-BR" sz="18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redução de 100% da alíquota</a:t>
            </a:r>
            <a:endParaRPr sz="1800" b="0" dirty="0">
              <a:solidFill>
                <a:srgbClr val="E0E4E6"/>
              </a:solidFill>
              <a:latin typeface="Barlow"/>
              <a:ea typeface="Barlow"/>
              <a:cs typeface="Barlow"/>
            </a:endParaRPr>
          </a:p>
          <a:p>
            <a:endParaRPr sz="1800" b="0" dirty="0">
              <a:solidFill>
                <a:srgbClr val="E0E4E6"/>
              </a:solidFill>
              <a:latin typeface="Barlow"/>
              <a:ea typeface="Barlow"/>
              <a:cs typeface="Barlow"/>
            </a:endParaRPr>
          </a:p>
          <a:p>
            <a:endParaRPr sz="1800" b="0" dirty="0">
              <a:solidFill>
                <a:srgbClr val="E0E4E6"/>
              </a:solidFill>
              <a:latin typeface="Barlow"/>
              <a:ea typeface="Barlow"/>
              <a:cs typeface="Barlow"/>
            </a:endParaRPr>
          </a:p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18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Conferência: </a:t>
            </a:r>
            <a:r>
              <a:rPr sz="18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produto</a:t>
            </a:r>
            <a:r>
              <a:rPr sz="18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, NCM e </a:t>
            </a:r>
            <a:r>
              <a:rPr sz="18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tratamento</a:t>
            </a:r>
            <a:r>
              <a:rPr sz="18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</a:t>
            </a:r>
            <a:r>
              <a:rPr sz="18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n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a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nota fiscal.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0CFE3F4C-6047-4034-D2A7-818108E9AD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2303" y="-734193"/>
            <a:ext cx="3546088" cy="2767580"/>
          </a:xfrm>
          <a:prstGeom prst="rect">
            <a:avLst/>
          </a:prstGeom>
        </p:spPr>
      </p:pic>
      <p:sp>
        <p:nvSpPr>
          <p:cNvPr id="100" name="title">
            <a:extLst>
              <a:ext uri="{FF2B5EF4-FFF2-40B4-BE49-F238E27FC236}">
                <a16:creationId xmlns:a16="http://schemas.microsoft.com/office/drawing/2014/main" id="{ABB272B6-DA31-40D5-AD17-04A4A959D4FD}"/>
              </a:ext>
            </a:extLst>
          </p:cNvPr>
          <p:cNvSpPr>
            <a:spLocks noGrp="1"/>
          </p:cNvSpPr>
          <p:nvPr/>
        </p:nvSpPr>
        <p:spPr>
          <a:xfrm>
            <a:off x="6367463" y="1095375"/>
            <a:ext cx="7381875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Diferimento: aplicação e encerramento</a:t>
            </a:r>
          </a:p>
        </p:txBody>
      </p:sp>
      <p:sp>
        <p:nvSpPr>
          <p:cNvPr id="101" name="apply">
            <a:extLst>
              <a:ext uri="{FF2B5EF4-FFF2-40B4-BE49-F238E27FC236}">
                <a16:creationId xmlns:a16="http://schemas.microsoft.com/office/drawing/2014/main" id="{5E4CA97A-C340-4A22-8FE0-B22762CDC854}"/>
              </a:ext>
            </a:extLst>
          </p:cNvPr>
          <p:cNvSpPr>
            <a:spLocks noGrp="1"/>
          </p:cNvSpPr>
          <p:nvPr/>
        </p:nvSpPr>
        <p:spPr>
          <a:xfrm>
            <a:off x="6367463" y="2524125"/>
            <a:ext cx="7381875" cy="122056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Aplicação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: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insumos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do Anexo IX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nas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operações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previstas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no art. 138. </a:t>
            </a:r>
          </a:p>
        </p:txBody>
      </p:sp>
      <p:sp>
        <p:nvSpPr>
          <p:cNvPr id="102" name="finish">
            <a:extLst>
              <a:ext uri="{FF2B5EF4-FFF2-40B4-BE49-F238E27FC236}">
                <a16:creationId xmlns:a16="http://schemas.microsoft.com/office/drawing/2014/main" id="{6703C797-D9BB-4069-A890-A4FCAC361D15}"/>
              </a:ext>
            </a:extLst>
          </p:cNvPr>
          <p:cNvSpPr>
            <a:spLocks noGrp="1"/>
          </p:cNvSpPr>
          <p:nvPr/>
        </p:nvSpPr>
        <p:spPr>
          <a:xfrm>
            <a:off x="6367463" y="3744686"/>
            <a:ext cx="7381875" cy="166687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Encerramento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no regime regular: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saída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fora do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diferimento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,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saída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isenta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ou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com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alíquota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zero,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ou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operação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sem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documento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fiscal.</a:t>
            </a:r>
          </a:p>
        </p:txBody>
      </p:sp>
      <p:sp>
        <p:nvSpPr>
          <p:cNvPr id="103" name="flor">
            <a:extLst>
              <a:ext uri="{FF2B5EF4-FFF2-40B4-BE49-F238E27FC236}">
                <a16:creationId xmlns:a16="http://schemas.microsoft.com/office/drawing/2014/main" id="{A0C01007-4B57-4915-95F8-8992FC33CE55}"/>
              </a:ext>
            </a:extLst>
          </p:cNvPr>
          <p:cNvSpPr>
            <a:spLocks noGrp="1"/>
          </p:cNvSpPr>
          <p:nvPr/>
        </p:nvSpPr>
        <p:spPr>
          <a:xfrm>
            <a:off x="6236834" y="5656489"/>
            <a:ext cx="738187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lang="pt-BR" sz="2600" b="1" dirty="0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No Mercado de Flores</a:t>
            </a:r>
            <a:r>
              <a:rPr sz="2600" b="1" dirty="0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: regime regular</a:t>
            </a:r>
          </a:p>
        </p:txBody>
      </p:sp>
      <p:sp>
        <p:nvSpPr>
          <p:cNvPr id="104" name="example">
            <a:extLst>
              <a:ext uri="{FF2B5EF4-FFF2-40B4-BE49-F238E27FC236}">
                <a16:creationId xmlns:a16="http://schemas.microsoft.com/office/drawing/2014/main" id="{781AB976-4B43-4261-9D08-2978D97A36D7}"/>
              </a:ext>
            </a:extLst>
          </p:cNvPr>
          <p:cNvSpPr>
            <a:spLocks noGrp="1"/>
          </p:cNvSpPr>
          <p:nvPr/>
        </p:nvSpPr>
        <p:spPr>
          <a:xfrm>
            <a:off x="6236834" y="6432095"/>
            <a:ext cx="7381875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3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A </a:t>
            </a:r>
            <a:r>
              <a:rPr sz="23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venda</a:t>
            </a:r>
            <a:r>
              <a:rPr sz="23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com </a:t>
            </a:r>
            <a:r>
              <a:rPr lang="pt-BR" sz="23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redução de 100% da alíquota, </a:t>
            </a:r>
            <a:r>
              <a:rPr sz="23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encerra</a:t>
            </a:r>
            <a:r>
              <a:rPr sz="23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o </a:t>
            </a:r>
            <a:r>
              <a:rPr sz="23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diferimento</a:t>
            </a:r>
            <a:r>
              <a:rPr sz="23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5F097463-C142-F13E-0106-1557D760D3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2303" y="-734193"/>
            <a:ext cx="3546088" cy="276758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4484620-7753-1D44-BB06-F0E90B33C0BF}"/>
              </a:ext>
            </a:extLst>
          </p:cNvPr>
          <p:cNvSpPr txBox="1"/>
          <p:nvPr/>
        </p:nvSpPr>
        <p:spPr>
          <a:xfrm>
            <a:off x="6302829" y="2852057"/>
            <a:ext cx="73805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rgbClr val="16FFBB"/>
                </a:solidFill>
                <a:latin typeface="Spline Sans Bold"/>
              </a:rPr>
              <a:t>CRÉDITOS ACUMULADOS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2438281"/>
            <a:ext cx="5859899" cy="489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Possibilidade de </a:t>
            </a:r>
            <a:r>
              <a:rPr lang="en-US" sz="3050" b="1" dirty="0" err="1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ressarcimento</a:t>
            </a:r>
            <a:endParaRPr lang="en-US" sz="3050" dirty="0"/>
          </a:p>
        </p:txBody>
      </p:sp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858AB3E6-7313-705F-6D1B-2EA3FC60A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2303" y="-734193"/>
            <a:ext cx="3546088" cy="276758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388A308-960F-FE3E-B8BF-0724AD94F430}"/>
              </a:ext>
            </a:extLst>
          </p:cNvPr>
          <p:cNvSpPr txBox="1"/>
          <p:nvPr/>
        </p:nvSpPr>
        <p:spPr>
          <a:xfrm>
            <a:off x="881063" y="2927747"/>
            <a:ext cx="1263899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600"/>
              </a:lnSpc>
            </a:pPr>
            <a:r>
              <a:rPr lang="en-US" sz="3600" b="1" dirty="0">
                <a:solidFill>
                  <a:srgbClr val="F0FCFF"/>
                </a:solidFill>
                <a:latin typeface="Spline Sans Bold"/>
                <a:ea typeface="Spline Sans Bold" pitchFamily="34" charset="-122"/>
                <a:cs typeface="Spline Sans Bold" pitchFamily="34" charset="-120"/>
              </a:rPr>
              <a:t>O </a:t>
            </a:r>
            <a:r>
              <a:rPr lang="en-US" sz="3600" b="1" dirty="0" err="1">
                <a:solidFill>
                  <a:srgbClr val="F0FCFF"/>
                </a:solidFill>
                <a:latin typeface="Spline Sans Bold"/>
                <a:ea typeface="Spline Sans Bold" pitchFamily="34" charset="-122"/>
                <a:cs typeface="Spline Sans Bold" pitchFamily="34" charset="-120"/>
              </a:rPr>
              <a:t>produtor</a:t>
            </a:r>
            <a:r>
              <a:rPr lang="en-US" sz="3600" b="1" dirty="0">
                <a:solidFill>
                  <a:srgbClr val="F0FCFF"/>
                </a:solidFill>
                <a:latin typeface="Spline Sans Bold"/>
                <a:ea typeface="Spline Sans Bold" pitchFamily="34" charset="-122"/>
                <a:cs typeface="Spline Sans Bold" pitchFamily="34" charset="-120"/>
              </a:rPr>
              <a:t> </a:t>
            </a:r>
            <a:r>
              <a:rPr lang="en-US" sz="3600" b="1" dirty="0" err="1">
                <a:solidFill>
                  <a:srgbClr val="F0FCFF"/>
                </a:solidFill>
                <a:latin typeface="Spline Sans Bold"/>
                <a:ea typeface="Spline Sans Bold" pitchFamily="34" charset="-122"/>
                <a:cs typeface="Spline Sans Bold" pitchFamily="34" charset="-120"/>
              </a:rPr>
              <a:t>poderá</a:t>
            </a:r>
            <a:r>
              <a:rPr lang="en-US" sz="3600" b="1" dirty="0">
                <a:solidFill>
                  <a:srgbClr val="F0FCFF"/>
                </a:solidFill>
                <a:latin typeface="Spline Sans Bold"/>
                <a:ea typeface="Spline Sans Bold" pitchFamily="34" charset="-122"/>
                <a:cs typeface="Spline Sans Bold" pitchFamily="34" charset="-120"/>
              </a:rPr>
              <a:t> </a:t>
            </a:r>
            <a:r>
              <a:rPr lang="en-US" sz="3600" b="1" dirty="0" err="1">
                <a:solidFill>
                  <a:srgbClr val="F0FCFF"/>
                </a:solidFill>
                <a:latin typeface="Spline Sans Bold"/>
                <a:ea typeface="Spline Sans Bold" pitchFamily="34" charset="-122"/>
                <a:cs typeface="Spline Sans Bold" pitchFamily="34" charset="-120"/>
              </a:rPr>
              <a:t>solicitar</a:t>
            </a:r>
            <a:r>
              <a:rPr lang="en-US" sz="3600" b="1" dirty="0">
                <a:solidFill>
                  <a:srgbClr val="F0FCFF"/>
                </a:solidFill>
                <a:latin typeface="Spline Sans Bold"/>
                <a:ea typeface="Spline Sans Bold" pitchFamily="34" charset="-122"/>
                <a:cs typeface="Spline Sans Bold" pitchFamily="34" charset="-120"/>
              </a:rPr>
              <a:t> </a:t>
            </a:r>
            <a:r>
              <a:rPr lang="en-US" sz="3600" b="1" dirty="0" err="1">
                <a:solidFill>
                  <a:srgbClr val="F0FCFF"/>
                </a:solidFill>
                <a:latin typeface="Spline Sans Bold"/>
                <a:ea typeface="Spline Sans Bold" pitchFamily="34" charset="-122"/>
                <a:cs typeface="Spline Sans Bold" pitchFamily="34" charset="-120"/>
              </a:rPr>
              <a:t>ressarcimento</a:t>
            </a:r>
            <a:r>
              <a:rPr lang="en-US" sz="3600" b="1" dirty="0">
                <a:solidFill>
                  <a:srgbClr val="F0FCFF"/>
                </a:solidFill>
                <a:latin typeface="Spline Sans Bold"/>
                <a:ea typeface="Spline Sans Bold" pitchFamily="34" charset="-122"/>
                <a:cs typeface="Spline Sans Bold" pitchFamily="34" charset="-120"/>
              </a:rPr>
              <a:t> integral </a:t>
            </a:r>
            <a:r>
              <a:rPr lang="en-US" sz="3600" b="1" dirty="0" err="1">
                <a:solidFill>
                  <a:srgbClr val="F0FCFF"/>
                </a:solidFill>
                <a:latin typeface="Spline Sans Bold"/>
                <a:ea typeface="Spline Sans Bold" pitchFamily="34" charset="-122"/>
                <a:cs typeface="Spline Sans Bold" pitchFamily="34" charset="-120"/>
              </a:rPr>
              <a:t>ou</a:t>
            </a:r>
            <a:r>
              <a:rPr lang="en-US" sz="3600" b="1" dirty="0">
                <a:solidFill>
                  <a:srgbClr val="F0FCFF"/>
                </a:solidFill>
                <a:latin typeface="Spline Sans Bold"/>
                <a:ea typeface="Spline Sans Bold" pitchFamily="34" charset="-122"/>
                <a:cs typeface="Spline Sans Bold" pitchFamily="34" charset="-120"/>
              </a:rPr>
              <a:t> </a:t>
            </a:r>
            <a:r>
              <a:rPr lang="en-US" sz="3600" b="1" dirty="0" err="1">
                <a:solidFill>
                  <a:srgbClr val="F0FCFF"/>
                </a:solidFill>
                <a:latin typeface="Spline Sans Bold"/>
                <a:ea typeface="Spline Sans Bold" pitchFamily="34" charset="-122"/>
                <a:cs typeface="Spline Sans Bold" pitchFamily="34" charset="-120"/>
              </a:rPr>
              <a:t>parcial</a:t>
            </a:r>
            <a:r>
              <a:rPr lang="en-US" sz="3600" b="1" dirty="0">
                <a:solidFill>
                  <a:srgbClr val="F0FCFF"/>
                </a:solidFill>
                <a:latin typeface="Spline Sans Bold"/>
                <a:ea typeface="Spline Sans Bold" pitchFamily="34" charset="-122"/>
                <a:cs typeface="Spline Sans Bold" pitchFamily="34" charset="-120"/>
              </a:rPr>
              <a:t> dos </a:t>
            </a:r>
            <a:r>
              <a:rPr lang="en-US" sz="3600" b="1" dirty="0" err="1">
                <a:solidFill>
                  <a:srgbClr val="F0FCFF"/>
                </a:solidFill>
                <a:latin typeface="Spline Sans Bold"/>
                <a:ea typeface="Spline Sans Bold" pitchFamily="34" charset="-122"/>
                <a:cs typeface="Spline Sans Bold" pitchFamily="34" charset="-120"/>
              </a:rPr>
              <a:t>créditos</a:t>
            </a:r>
            <a:r>
              <a:rPr lang="en-US" sz="3600" b="1" dirty="0">
                <a:solidFill>
                  <a:srgbClr val="F0FCFF"/>
                </a:solidFill>
                <a:latin typeface="Spline Sans Bold"/>
                <a:ea typeface="Spline Sans Bold" pitchFamily="34" charset="-122"/>
                <a:cs typeface="Spline Sans Bold" pitchFamily="34" charset="-120"/>
              </a:rPr>
              <a:t> </a:t>
            </a:r>
            <a:r>
              <a:rPr lang="en-US" sz="3600" b="1" dirty="0" err="1">
                <a:solidFill>
                  <a:srgbClr val="F0FCFF"/>
                </a:solidFill>
                <a:latin typeface="Spline Sans Bold"/>
                <a:ea typeface="Spline Sans Bold" pitchFamily="34" charset="-122"/>
                <a:cs typeface="Spline Sans Bold" pitchFamily="34" charset="-120"/>
              </a:rPr>
              <a:t>acumulados</a:t>
            </a:r>
            <a:r>
              <a:rPr lang="en-US" sz="3600" b="1" dirty="0">
                <a:solidFill>
                  <a:srgbClr val="F0FCFF"/>
                </a:solidFill>
                <a:latin typeface="Spline Sans Bold"/>
                <a:ea typeface="Spline Sans Bold" pitchFamily="34" charset="-122"/>
                <a:cs typeface="Spline Sans Bold" pitchFamily="34" charset="-120"/>
              </a:rPr>
              <a:t>.</a:t>
            </a:r>
            <a:endParaRPr lang="en-US" sz="3600" dirty="0">
              <a:latin typeface="Spline Sans Bold"/>
            </a:endParaRPr>
          </a:p>
          <a:p>
            <a:endParaRPr lang="pt-BR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858AB3E6-7313-705F-6D1B-2EA3FC60A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2303" y="-734193"/>
            <a:ext cx="3546088" cy="2767580"/>
          </a:xfrm>
          <a:prstGeom prst="rect">
            <a:avLst/>
          </a:prstGeom>
        </p:spPr>
      </p:pic>
      <p:sp>
        <p:nvSpPr>
          <p:cNvPr id="102" name="title">
            <a:extLst>
              <a:ext uri="{FF2B5EF4-FFF2-40B4-BE49-F238E27FC236}">
                <a16:creationId xmlns:a16="http://schemas.microsoft.com/office/drawing/2014/main" id="{B3861BBE-5796-49B0-9622-BE4F49790AD5}"/>
              </a:ext>
            </a:extLst>
          </p:cNvPr>
          <p:cNvSpPr>
            <a:spLocks noGrp="1"/>
          </p:cNvSpPr>
          <p:nvPr/>
        </p:nvSpPr>
        <p:spPr>
          <a:xfrm>
            <a:off x="369434" y="204107"/>
            <a:ext cx="119062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/>
          <a:lstStyle>
            <a:def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3050" b="1" dirty="0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Caso real: </a:t>
            </a:r>
            <a:r>
              <a:rPr sz="3050" b="1" dirty="0" err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produtor</a:t>
            </a:r>
            <a:r>
              <a:rPr sz="3050" b="1" dirty="0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 de </a:t>
            </a:r>
            <a:r>
              <a:rPr sz="3050" b="1" dirty="0" err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plantas</a:t>
            </a:r>
            <a:r>
              <a:rPr sz="3050" b="1" dirty="0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 </a:t>
            </a:r>
            <a:r>
              <a:rPr sz="3050" b="1" dirty="0" err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ornamentais</a:t>
            </a:r>
            <a:endParaRPr sz="3050" b="1" dirty="0">
              <a:solidFill>
                <a:srgbClr val="16FFBB"/>
              </a:solidFill>
              <a:latin typeface="Spline Sans Bold"/>
              <a:ea typeface="Spline Sans Bold"/>
              <a:cs typeface="Spline Sans Bold"/>
            </a:endParaRPr>
          </a:p>
        </p:txBody>
      </p:sp>
      <p:sp>
        <p:nvSpPr>
          <p:cNvPr id="105" name="basis">
            <a:extLst>
              <a:ext uri="{FF2B5EF4-FFF2-40B4-BE49-F238E27FC236}">
                <a16:creationId xmlns:a16="http://schemas.microsoft.com/office/drawing/2014/main" id="{E4691413-DA41-48B7-959B-F8D9F36EB931}"/>
              </a:ext>
            </a:extLst>
          </p:cNvPr>
          <p:cNvSpPr>
            <a:spLocks noGrp="1"/>
          </p:cNvSpPr>
          <p:nvPr/>
        </p:nvSpPr>
        <p:spPr>
          <a:xfrm>
            <a:off x="881063" y="7048500"/>
            <a:ext cx="128682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/>
          <a:lstStyle>
            <a:def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3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Dados reais do produtor aplicados aos cenários do painel. Alíquotas estimadas.</a:t>
            </a:r>
          </a:p>
        </p:txBody>
      </p:sp>
      <p:sp>
        <p:nvSpPr>
          <p:cNvPr id="106" name="note">
            <a:extLst>
              <a:ext uri="{FF2B5EF4-FFF2-40B4-BE49-F238E27FC236}">
                <a16:creationId xmlns:a16="http://schemas.microsoft.com/office/drawing/2014/main" id="{9EDD8B0F-8479-42F5-B5F5-D463575EBA76}"/>
              </a:ext>
            </a:extLst>
          </p:cNvPr>
          <p:cNvSpPr>
            <a:spLocks noGrp="1"/>
          </p:cNvSpPr>
          <p:nvPr/>
        </p:nvSpPr>
        <p:spPr>
          <a:xfrm>
            <a:off x="881063" y="7715250"/>
            <a:ext cx="1286827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/>
          <a:lstStyle>
            <a:def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18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Valores consideram a participação do CPF. O saldo projetado não indica ressarcimento já recebido.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44777C4-9231-CDD0-AA16-0306CA2183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514" y="781382"/>
            <a:ext cx="12672093" cy="6308969"/>
          </a:xfrm>
          <a:prstGeom prst="rect">
            <a:avLst/>
          </a:prstGeom>
        </p:spPr>
      </p:pic>
      <p:sp>
        <p:nvSpPr>
          <p:cNvPr id="5" name="Rolagem: Horizontal 4">
            <a:extLst>
              <a:ext uri="{FF2B5EF4-FFF2-40B4-BE49-F238E27FC236}">
                <a16:creationId xmlns:a16="http://schemas.microsoft.com/office/drawing/2014/main" id="{EED4D796-CE68-9E83-7D2E-7C8B071607AD}"/>
              </a:ext>
            </a:extLst>
          </p:cNvPr>
          <p:cNvSpPr/>
          <p:nvPr/>
        </p:nvSpPr>
        <p:spPr>
          <a:xfrm>
            <a:off x="141514" y="913039"/>
            <a:ext cx="1295400" cy="619125"/>
          </a:xfrm>
          <a:prstGeom prst="horizontalScrol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1786295"/>
            <a:ext cx="5450205" cy="489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b="1" dirty="0">
                <a:solidFill>
                  <a:srgbClr val="16FFBB"/>
                </a:solidFill>
                <a:latin typeface="Spline Sans Bold" pitchFamily="34" charset="0"/>
                <a:ea typeface="Spline Sans Bold" pitchFamily="34" charset="-122"/>
                <a:cs typeface="Spline Sans Bold" pitchFamily="34" charset="-120"/>
              </a:rPr>
              <a:t>Prazos para análise do pedido</a:t>
            </a:r>
            <a:endParaRPr lang="en-US" sz="3050" dirty="0"/>
          </a:p>
        </p:txBody>
      </p:sp>
      <p:sp>
        <p:nvSpPr>
          <p:cNvPr id="3" name="Shape 1"/>
          <p:cNvSpPr/>
          <p:nvPr/>
        </p:nvSpPr>
        <p:spPr>
          <a:xfrm>
            <a:off x="881063" y="2716292"/>
            <a:ext cx="12868275" cy="2543175"/>
          </a:xfrm>
          <a:prstGeom prst="roundRect">
            <a:avLst>
              <a:gd name="adj" fmla="val 12993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888683" y="2723912"/>
            <a:ext cx="12853035" cy="63198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1109067" y="2863691"/>
            <a:ext cx="7267456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Situação do Contribuinte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824674" y="2863691"/>
            <a:ext cx="4696778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Prazo de análise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888683" y="3355896"/>
            <a:ext cx="12853035" cy="63198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t-BR" sz="2400"/>
          </a:p>
        </p:txBody>
      </p:sp>
      <p:sp>
        <p:nvSpPr>
          <p:cNvPr id="8" name="Text 6"/>
          <p:cNvSpPr/>
          <p:nvPr/>
        </p:nvSpPr>
        <p:spPr>
          <a:xfrm>
            <a:off x="1109067" y="3495675"/>
            <a:ext cx="7267456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Participa do programa "Nos Conformes"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824674" y="3495675"/>
            <a:ext cx="4696778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0A988B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até 30 dias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88683" y="3987879"/>
            <a:ext cx="12853035" cy="63198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1109067" y="4127659"/>
            <a:ext cx="7267456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Situações específicas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824674" y="4127659"/>
            <a:ext cx="4696778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0A988B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até 60 dias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88683" y="4619863"/>
            <a:ext cx="12853035" cy="63198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/>
          <p:nvPr/>
        </p:nvSpPr>
        <p:spPr>
          <a:xfrm>
            <a:off x="1109067" y="4759643"/>
            <a:ext cx="7267456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E0E4E6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Demais casos gerais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824674" y="4759643"/>
            <a:ext cx="4696778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0A988B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180 a 360 dias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888683" y="5507236"/>
            <a:ext cx="12868275" cy="1250403"/>
          </a:xfrm>
          <a:prstGeom prst="roundRect">
            <a:avLst>
              <a:gd name="adj" fmla="val 35301"/>
            </a:avLst>
          </a:prstGeom>
          <a:solidFill>
            <a:srgbClr val="16FFB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328" y="5848826"/>
            <a:ext cx="275273" cy="220266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596866" y="5782508"/>
            <a:ext cx="11932206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Importante:</a:t>
            </a:r>
            <a:r>
              <a:rPr lang="en-US" sz="24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Os prazos variam conforme a situação cadastral e o programa de </a:t>
            </a:r>
          </a:p>
          <a:p>
            <a:pPr marL="0" indent="0" algn="just">
              <a:lnSpc>
                <a:spcPts val="2750"/>
              </a:lnSpc>
              <a:buNone/>
            </a:pPr>
            <a:r>
              <a:rPr lang="en-US" sz="2400" dirty="0" err="1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conformidade</a:t>
            </a:r>
            <a:r>
              <a:rPr lang="en-US" sz="24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do contribuinte.</a:t>
            </a:r>
            <a:endParaRPr lang="en-US" sz="2400" dirty="0"/>
          </a:p>
        </p:txBody>
      </p:sp>
      <p:pic>
        <p:nvPicPr>
          <p:cNvPr id="19" name="Image 1" descr="preencoded.png">
            <a:extLst>
              <a:ext uri="{FF2B5EF4-FFF2-40B4-BE49-F238E27FC236}">
                <a16:creationId xmlns:a16="http://schemas.microsoft.com/office/drawing/2014/main" id="{12016B82-6ADA-3E1D-99CA-879B1E8D3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2303" y="-734193"/>
            <a:ext cx="3546088" cy="276758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reencoded.png">
            <a:extLst>
              <a:ext uri="{FF2B5EF4-FFF2-40B4-BE49-F238E27FC236}">
                <a16:creationId xmlns:a16="http://schemas.microsoft.com/office/drawing/2014/main" id="{B9818707-0797-B521-38FD-C49E6066B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2303" y="-734193"/>
            <a:ext cx="3546088" cy="276758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85D1D58-E113-5C32-DB42-EBBF8305D8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62" y="2190750"/>
            <a:ext cx="9715500" cy="5491639"/>
          </a:xfrm>
          <a:prstGeom prst="rect">
            <a:avLst/>
          </a:prstGeom>
        </p:spPr>
      </p:pic>
      <p:sp>
        <p:nvSpPr>
          <p:cNvPr id="100" name="title">
            <a:extLst>
              <a:ext uri="{FF2B5EF4-FFF2-40B4-BE49-F238E27FC236}">
                <a16:creationId xmlns:a16="http://schemas.microsoft.com/office/drawing/2014/main" id="{AA4824D4-4CF8-4D63-9B6C-DB1FF10A07F9}"/>
              </a:ext>
            </a:extLst>
          </p:cNvPr>
          <p:cNvSpPr>
            <a:spLocks noGrp="1"/>
          </p:cNvSpPr>
          <p:nvPr/>
        </p:nvSpPr>
        <p:spPr>
          <a:xfrm>
            <a:off x="881063" y="857250"/>
            <a:ext cx="120967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Documentos fiscais com destaque da CBS</a:t>
            </a:r>
          </a:p>
        </p:txBody>
      </p:sp>
      <p:sp>
        <p:nvSpPr>
          <p:cNvPr id="101" name="percent">
            <a:extLst>
              <a:ext uri="{FF2B5EF4-FFF2-40B4-BE49-F238E27FC236}">
                <a16:creationId xmlns:a16="http://schemas.microsoft.com/office/drawing/2014/main" id="{8D2FC83D-4926-48DA-B3BC-3D96A4A3F184}"/>
              </a:ext>
            </a:extLst>
          </p:cNvPr>
          <p:cNvSpPr>
            <a:spLocks noGrp="1"/>
          </p:cNvSpPr>
          <p:nvPr/>
        </p:nvSpPr>
        <p:spPr>
          <a:xfrm>
            <a:off x="11049000" y="2714625"/>
            <a:ext cx="2667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60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60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60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60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60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60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60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60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60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60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60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60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86%</a:t>
            </a:r>
          </a:p>
        </p:txBody>
      </p:sp>
      <p:sp>
        <p:nvSpPr>
          <p:cNvPr id="102" name="meaning">
            <a:extLst>
              <a:ext uri="{FF2B5EF4-FFF2-40B4-BE49-F238E27FC236}">
                <a16:creationId xmlns:a16="http://schemas.microsoft.com/office/drawing/2014/main" id="{E2138731-7770-4E95-822D-6F48CDD0AFBD}"/>
              </a:ext>
            </a:extLst>
          </p:cNvPr>
          <p:cNvSpPr>
            <a:spLocks noGrp="1"/>
          </p:cNvSpPr>
          <p:nvPr/>
        </p:nvSpPr>
        <p:spPr>
          <a:xfrm>
            <a:off x="11049000" y="3905250"/>
            <a:ext cx="266700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3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Dos documentos de não optantes pelo Simples tinham destaque da CBS.</a:t>
            </a:r>
          </a:p>
        </p:txBody>
      </p:sp>
      <p:sp>
        <p:nvSpPr>
          <p:cNvPr id="103" name="date">
            <a:extLst>
              <a:ext uri="{FF2B5EF4-FFF2-40B4-BE49-F238E27FC236}">
                <a16:creationId xmlns:a16="http://schemas.microsoft.com/office/drawing/2014/main" id="{D1680351-FDFA-4B5C-A4DB-20D267D86304}"/>
              </a:ext>
            </a:extLst>
          </p:cNvPr>
          <p:cNvSpPr>
            <a:spLocks noGrp="1"/>
          </p:cNvSpPr>
          <p:nvPr/>
        </p:nvSpPr>
        <p:spPr>
          <a:xfrm>
            <a:off x="11049000" y="6238875"/>
            <a:ext cx="26670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1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1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1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1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1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1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1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1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1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1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1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1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Painel da RFB</a:t>
            </a:r>
          </a:p>
          <a:p>
            <a:pPr>
              <a:lnSpc>
                <a:spcPct val="115000"/>
              </a:lnSpc>
              <a:buNone/>
              <a:defRPr sz="21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1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08/10/2026</a:t>
            </a:r>
          </a:p>
          <a:p>
            <a:pPr>
              <a:lnSpc>
                <a:spcPct val="115000"/>
              </a:lnSpc>
              <a:buNone/>
              <a:defRPr sz="21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1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Últimos 30 dias</a:t>
            </a:r>
          </a:p>
        </p:txBody>
      </p:sp>
    </p:spTree>
    <p:extLst>
      <p:ext uri="{BB962C8B-B14F-4D97-AF65-F5344CB8AC3E}">
        <p14:creationId xmlns:p14="http://schemas.microsoft.com/office/powerpoint/2010/main" val="1052729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reencoded.png">
            <a:extLst>
              <a:ext uri="{FF2B5EF4-FFF2-40B4-BE49-F238E27FC236}">
                <a16:creationId xmlns:a16="http://schemas.microsoft.com/office/drawing/2014/main" id="{352181F6-ECC3-ACD1-6508-D2A72CA02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2303" y="-734193"/>
            <a:ext cx="3546088" cy="276758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E6FEF245-BF7F-46AE-63B9-6C14A408E4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4000"/>
          <a:stretch>
            <a:fillRect/>
          </a:stretch>
        </p:blipFill>
        <p:spPr>
          <a:xfrm>
            <a:off x="881062" y="2286000"/>
            <a:ext cx="12868275" cy="4270534"/>
          </a:xfrm>
          <a:prstGeom prst="rect">
            <a:avLst/>
          </a:prstGeom>
        </p:spPr>
      </p:pic>
      <p:sp>
        <p:nvSpPr>
          <p:cNvPr id="100" name="title">
            <a:extLst>
              <a:ext uri="{FF2B5EF4-FFF2-40B4-BE49-F238E27FC236}">
                <a16:creationId xmlns:a16="http://schemas.microsoft.com/office/drawing/2014/main" id="{561972CD-237F-4821-8A2F-F52608E83AE4}"/>
              </a:ext>
            </a:extLst>
          </p:cNvPr>
          <p:cNvSpPr>
            <a:spLocks noGrp="1"/>
          </p:cNvSpPr>
          <p:nvPr/>
        </p:nvSpPr>
        <p:spPr>
          <a:xfrm>
            <a:off x="881063" y="857250"/>
            <a:ext cx="120967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Apuração assistida: o que conferir</a:t>
            </a:r>
          </a:p>
        </p:txBody>
      </p:sp>
      <p:sp>
        <p:nvSpPr>
          <p:cNvPr id="101" name="intro">
            <a:extLst>
              <a:ext uri="{FF2B5EF4-FFF2-40B4-BE49-F238E27FC236}">
                <a16:creationId xmlns:a16="http://schemas.microsoft.com/office/drawing/2014/main" id="{D1249C86-2EF3-40A6-995C-2E4A4EB7C538}"/>
              </a:ext>
            </a:extLst>
          </p:cNvPr>
          <p:cNvSpPr>
            <a:spLocks noGrp="1"/>
          </p:cNvSpPr>
          <p:nvPr/>
        </p:nvSpPr>
        <p:spPr>
          <a:xfrm>
            <a:off x="881063" y="1666875"/>
            <a:ext cx="1286827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6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Período, etapa da apuração, resultado e saldo atualizado.</a:t>
            </a:r>
          </a:p>
        </p:txBody>
      </p:sp>
      <p:sp>
        <p:nvSpPr>
          <p:cNvPr id="102" name="lesson">
            <a:extLst>
              <a:ext uri="{FF2B5EF4-FFF2-40B4-BE49-F238E27FC236}">
                <a16:creationId xmlns:a16="http://schemas.microsoft.com/office/drawing/2014/main" id="{1071E0B9-69A5-453F-AC2C-0A045BB9900F}"/>
              </a:ext>
            </a:extLst>
          </p:cNvPr>
          <p:cNvSpPr>
            <a:spLocks noGrp="1"/>
          </p:cNvSpPr>
          <p:nvPr/>
        </p:nvSpPr>
        <p:spPr>
          <a:xfrm>
            <a:off x="881063" y="6953250"/>
            <a:ext cx="12868275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4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Nesta tela: SET/2026, período de ajuste e saldo devedor de R$ 2.063,15.</a:t>
            </a:r>
          </a:p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4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O produtor deve conferir os lançamentos que compõem esse valor.</a:t>
            </a:r>
          </a:p>
        </p:txBody>
      </p:sp>
    </p:spTree>
    <p:extLst>
      <p:ext uri="{BB962C8B-B14F-4D97-AF65-F5344CB8AC3E}">
        <p14:creationId xmlns:p14="http://schemas.microsoft.com/office/powerpoint/2010/main" val="2991300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FB20B-530E-A8F5-F9EF-5FB032282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reencoded.png">
            <a:extLst>
              <a:ext uri="{FF2B5EF4-FFF2-40B4-BE49-F238E27FC236}">
                <a16:creationId xmlns:a16="http://schemas.microsoft.com/office/drawing/2014/main" id="{C1B056F4-7780-B498-F3BC-B37A913AD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2303" y="-734193"/>
            <a:ext cx="3546088" cy="2767580"/>
          </a:xfrm>
          <a:prstGeom prst="rect">
            <a:avLst/>
          </a:prstGeom>
        </p:spPr>
      </p:pic>
      <p:sp>
        <p:nvSpPr>
          <p:cNvPr id="100" name="title">
            <a:extLst>
              <a:ext uri="{FF2B5EF4-FFF2-40B4-BE49-F238E27FC236}">
                <a16:creationId xmlns:a16="http://schemas.microsoft.com/office/drawing/2014/main" id="{D6B496F0-8B66-4512-B56C-D3F45B03968B}"/>
              </a:ext>
            </a:extLst>
          </p:cNvPr>
          <p:cNvSpPr>
            <a:spLocks noGrp="1"/>
          </p:cNvSpPr>
          <p:nvPr/>
        </p:nvSpPr>
        <p:spPr>
          <a:xfrm>
            <a:off x="881063" y="857250"/>
            <a:ext cx="120967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Conferência dos lançamentos de débito</a:t>
            </a:r>
          </a:p>
        </p:txBody>
      </p:sp>
      <p:sp>
        <p:nvSpPr>
          <p:cNvPr id="101" name="intro">
            <a:extLst>
              <a:ext uri="{FF2B5EF4-FFF2-40B4-BE49-F238E27FC236}">
                <a16:creationId xmlns:a16="http://schemas.microsoft.com/office/drawing/2014/main" id="{9B58E2F6-008C-4545-B278-47231859B300}"/>
              </a:ext>
            </a:extLst>
          </p:cNvPr>
          <p:cNvSpPr>
            <a:spLocks noGrp="1"/>
          </p:cNvSpPr>
          <p:nvPr/>
        </p:nvSpPr>
        <p:spPr>
          <a:xfrm>
            <a:off x="881063" y="1714500"/>
            <a:ext cx="1286827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6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6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Comparar o valor original, o cálculo da RFB e o saldo a pagar.</a:t>
            </a:r>
          </a:p>
        </p:txBody>
      </p:sp>
      <p:sp>
        <p:nvSpPr>
          <p:cNvPr id="102" name="lesson">
            <a:extLst>
              <a:ext uri="{FF2B5EF4-FFF2-40B4-BE49-F238E27FC236}">
                <a16:creationId xmlns:a16="http://schemas.microsoft.com/office/drawing/2014/main" id="{D228D9D9-0013-493E-9789-0E56CAEB35ED}"/>
              </a:ext>
            </a:extLst>
          </p:cNvPr>
          <p:cNvSpPr>
            <a:spLocks noGrp="1"/>
          </p:cNvSpPr>
          <p:nvPr/>
        </p:nvSpPr>
        <p:spPr>
          <a:xfrm>
            <a:off x="881063" y="7334250"/>
            <a:ext cx="12868275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3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Na tela completa, identificar a nota e o destinatário.</a:t>
            </a:r>
          </a:p>
          <a:p>
            <a:pPr>
              <a:lnSpc>
                <a:spcPct val="115000"/>
              </a:lnSpc>
              <a:buNone/>
              <a:defRPr sz="23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3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No detalhe, comparar os valores e investigar divergências com a contabilidade.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E410046-B66C-238C-0B42-9AFF7CB962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885" y="2374409"/>
            <a:ext cx="11734801" cy="4815817"/>
          </a:xfrm>
          <a:prstGeom prst="rect">
            <a:avLst/>
          </a:prstGeom>
        </p:spPr>
      </p:pic>
      <p:sp>
        <p:nvSpPr>
          <p:cNvPr id="6" name="Rolagem: Horizontal 5">
            <a:extLst>
              <a:ext uri="{FF2B5EF4-FFF2-40B4-BE49-F238E27FC236}">
                <a16:creationId xmlns:a16="http://schemas.microsoft.com/office/drawing/2014/main" id="{FEF0F830-5427-CF53-5D6F-EE41DCB09F7D}"/>
              </a:ext>
            </a:extLst>
          </p:cNvPr>
          <p:cNvSpPr/>
          <p:nvPr/>
        </p:nvSpPr>
        <p:spPr>
          <a:xfrm>
            <a:off x="10504715" y="2477649"/>
            <a:ext cx="1621972" cy="453772"/>
          </a:xfrm>
          <a:prstGeom prst="horizontalScrol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5942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C7E33-7397-FDFF-C50E-C57D4AAD2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83200525-F355-1E7A-79F1-F4677AC90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2303" y="-734193"/>
            <a:ext cx="3546088" cy="2767580"/>
          </a:xfrm>
          <a:prstGeom prst="rect">
            <a:avLst/>
          </a:prstGeom>
        </p:spPr>
      </p:pic>
      <p:sp>
        <p:nvSpPr>
          <p:cNvPr id="100" name="title">
            <a:extLst>
              <a:ext uri="{FF2B5EF4-FFF2-40B4-BE49-F238E27FC236}">
                <a16:creationId xmlns:a16="http://schemas.microsoft.com/office/drawing/2014/main" id="{D5F4D718-B866-4E53-8466-2B48088F1F7D}"/>
              </a:ext>
            </a:extLst>
          </p:cNvPr>
          <p:cNvSpPr>
            <a:spLocks noGrp="1"/>
          </p:cNvSpPr>
          <p:nvPr/>
        </p:nvSpPr>
        <p:spPr>
          <a:xfrm>
            <a:off x="881063" y="1047750"/>
            <a:ext cx="123825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305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Nota fiscal: emissão e conferência</a:t>
            </a:r>
          </a:p>
        </p:txBody>
      </p:sp>
      <p:sp>
        <p:nvSpPr>
          <p:cNvPr id="101" name="lefttitle">
            <a:extLst>
              <a:ext uri="{FF2B5EF4-FFF2-40B4-BE49-F238E27FC236}">
                <a16:creationId xmlns:a16="http://schemas.microsoft.com/office/drawing/2014/main" id="{2F86B579-2DCA-45CB-B051-D23CB6BE3A85}"/>
              </a:ext>
            </a:extLst>
          </p:cNvPr>
          <p:cNvSpPr>
            <a:spLocks noGrp="1"/>
          </p:cNvSpPr>
          <p:nvPr/>
        </p:nvSpPr>
        <p:spPr>
          <a:xfrm>
            <a:off x="881063" y="2286000"/>
            <a:ext cx="6096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Na venda e na compra</a:t>
            </a:r>
          </a:p>
        </p:txBody>
      </p:sp>
      <p:sp>
        <p:nvSpPr>
          <p:cNvPr id="102" name="left">
            <a:extLst>
              <a:ext uri="{FF2B5EF4-FFF2-40B4-BE49-F238E27FC236}">
                <a16:creationId xmlns:a16="http://schemas.microsoft.com/office/drawing/2014/main" id="{3DCC43C5-7C4C-4601-B343-072BDC29FEF2}"/>
              </a:ext>
            </a:extLst>
          </p:cNvPr>
          <p:cNvSpPr>
            <a:spLocks noGrp="1"/>
          </p:cNvSpPr>
          <p:nvPr/>
        </p:nvSpPr>
        <p:spPr>
          <a:xfrm>
            <a:off x="881063" y="3143250"/>
            <a:ext cx="58102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4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Emitir corretamente a nota de venda e conferir a nota do fornecedor.</a:t>
            </a:r>
          </a:p>
          <a:p>
            <a:endParaRPr sz="2400" b="0">
              <a:solidFill>
                <a:srgbClr val="E0E4E6"/>
              </a:solidFill>
              <a:latin typeface="Barlow"/>
              <a:ea typeface="Barlow"/>
              <a:cs typeface="Barlow"/>
            </a:endParaRPr>
          </a:p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4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NCM: classificação da mercadoria.</a:t>
            </a:r>
          </a:p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4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CFOP: natureza da operação.</a:t>
            </a:r>
          </a:p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4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CST e cClassTrib: tratamento do IBS e da CBS.</a:t>
            </a:r>
          </a:p>
          <a:p>
            <a:endParaRPr sz="2400" b="0">
              <a:solidFill>
                <a:srgbClr val="E0E4E6"/>
              </a:solidFill>
              <a:latin typeface="Barlow"/>
              <a:ea typeface="Barlow"/>
              <a:cs typeface="Barlow"/>
            </a:endParaRPr>
          </a:p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4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Sistema atualizado, equipe preparada e apoio contábil.</a:t>
            </a:r>
          </a:p>
        </p:txBody>
      </p:sp>
      <p:sp>
        <p:nvSpPr>
          <p:cNvPr id="103" name="exampletitle">
            <a:extLst>
              <a:ext uri="{FF2B5EF4-FFF2-40B4-BE49-F238E27FC236}">
                <a16:creationId xmlns:a16="http://schemas.microsoft.com/office/drawing/2014/main" id="{4BB56799-22CF-4481-816F-1A59D05E3577}"/>
              </a:ext>
            </a:extLst>
          </p:cNvPr>
          <p:cNvSpPr>
            <a:spLocks noGrp="1"/>
          </p:cNvSpPr>
          <p:nvPr/>
        </p:nvSpPr>
        <p:spPr>
          <a:xfrm>
            <a:off x="7620000" y="2286000"/>
            <a:ext cx="61245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defPPr>
            <a:lvl1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1pPr>
            <a:lvl2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2pPr>
            <a:lvl3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3pPr>
            <a:lvl4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4pPr>
            <a:lvl5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5pPr>
            <a:lvl6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6pPr>
            <a:lvl7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7pPr>
            <a:lvl8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8pPr>
            <a:lvl9pPr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lvl9pPr>
          </a:lstStyle>
          <a:p>
            <a:pPr>
              <a:lnSpc>
                <a:spcPct val="115000"/>
              </a:lnSpc>
              <a:buNone/>
              <a:def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defRPr>
            </a:pPr>
            <a:r>
              <a:rPr sz="2600" b="1">
                <a:solidFill>
                  <a:srgbClr val="16FFBB"/>
                </a:solidFill>
                <a:latin typeface="Spline Sans Bold"/>
                <a:ea typeface="Spline Sans Bold"/>
                <a:cs typeface="Spline Sans Bold"/>
              </a:rPr>
              <a:t>Exemplo didático de conferência</a:t>
            </a:r>
          </a:p>
        </p:txBody>
      </p:sp>
      <p:sp>
        <p:nvSpPr>
          <p:cNvPr id="104" name="example">
            <a:extLst>
              <a:ext uri="{FF2B5EF4-FFF2-40B4-BE49-F238E27FC236}">
                <a16:creationId xmlns:a16="http://schemas.microsoft.com/office/drawing/2014/main" id="{AD162A81-ACCA-4333-B4F8-634784AD9D27}"/>
              </a:ext>
            </a:extLst>
          </p:cNvPr>
          <p:cNvSpPr>
            <a:spLocks noGrp="1"/>
          </p:cNvSpPr>
          <p:nvPr/>
        </p:nvSpPr>
        <p:spPr>
          <a:xfrm>
            <a:off x="7620000" y="3333750"/>
            <a:ext cx="6124575" cy="3810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Produto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: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rosas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frescas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cortadas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.</a:t>
            </a:r>
          </a:p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Operação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: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venda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interna de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produção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própria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.</a:t>
            </a:r>
          </a:p>
          <a:p>
            <a:endParaRPr sz="2400" b="0" dirty="0">
              <a:solidFill>
                <a:srgbClr val="E0E4E6"/>
              </a:solidFill>
              <a:latin typeface="Barlow"/>
              <a:ea typeface="Barlow"/>
              <a:cs typeface="Barlow"/>
            </a:endParaRPr>
          </a:p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NCM: 0603.11.00.</a:t>
            </a:r>
          </a:p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CFOP: 5.101.</a:t>
            </a:r>
          </a:p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IBS/CBS: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alíquota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zero,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conforme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o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enquadramento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.</a:t>
            </a:r>
          </a:p>
          <a:p>
            <a:pPr>
              <a:lnSpc>
                <a:spcPct val="115000"/>
              </a:lnSpc>
              <a:buNone/>
              <a:defRPr sz="24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CST e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cClassTrib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: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conferir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 no </a:t>
            </a:r>
            <a:r>
              <a:rPr sz="2400" b="0" dirty="0" err="1">
                <a:solidFill>
                  <a:srgbClr val="E0E4E6"/>
                </a:solidFill>
                <a:latin typeface="Barlow"/>
                <a:ea typeface="Barlow"/>
                <a:cs typeface="Barlow"/>
              </a:rPr>
              <a:t>emissor</a:t>
            </a:r>
            <a:r>
              <a:rPr sz="2400" b="0" dirty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.</a:t>
            </a:r>
          </a:p>
        </p:txBody>
      </p:sp>
      <p:sp>
        <p:nvSpPr>
          <p:cNvPr id="105" name="caveat">
            <a:extLst>
              <a:ext uri="{FF2B5EF4-FFF2-40B4-BE49-F238E27FC236}">
                <a16:creationId xmlns:a16="http://schemas.microsoft.com/office/drawing/2014/main" id="{36675047-AC26-4513-8CF0-3E0D67B639DD}"/>
              </a:ext>
            </a:extLst>
          </p:cNvPr>
          <p:cNvSpPr>
            <a:spLocks noGrp="1"/>
          </p:cNvSpPr>
          <p:nvPr/>
        </p:nvSpPr>
        <p:spPr>
          <a:xfrm>
            <a:off x="881063" y="7620000"/>
            <a:ext cx="128682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>
            <a:noAutofit/>
          </a:bodyPr>
          <a:lstStyle>
            <a:def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defPPr>
            <a:lvl1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1pPr>
            <a:lvl2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2pPr>
            <a:lvl3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3pPr>
            <a:lvl4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4pPr>
            <a:lvl5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5pPr>
            <a:lvl6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6pPr>
            <a:lvl7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7pPr>
            <a:lvl8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8pPr>
            <a:lvl9pPr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lvl9pPr>
          </a:lstStyle>
          <a:p>
            <a:pPr>
              <a:lnSpc>
                <a:spcPct val="115000"/>
              </a:lnSpc>
              <a:buNone/>
              <a:defRPr sz="1800" b="0">
                <a:solidFill>
                  <a:srgbClr val="E0E4E6"/>
                </a:solidFill>
                <a:latin typeface="Barlow"/>
                <a:ea typeface="Barlow"/>
                <a:cs typeface="Barlow"/>
              </a:defRPr>
            </a:pPr>
            <a:r>
              <a:rPr sz="1800" b="0">
                <a:solidFill>
                  <a:srgbClr val="E0E4E6"/>
                </a:solidFill>
                <a:latin typeface="Barlow"/>
                <a:ea typeface="Barlow"/>
                <a:cs typeface="Barlow"/>
              </a:rPr>
              <a:t>Exemplo simplificado de campos da nota fiscal. Outras operações e produtos podem exigir códigos diferentes.</a:t>
            </a:r>
          </a:p>
        </p:txBody>
      </p:sp>
    </p:spTree>
    <p:extLst>
      <p:ext uri="{BB962C8B-B14F-4D97-AF65-F5344CB8AC3E}">
        <p14:creationId xmlns:p14="http://schemas.microsoft.com/office/powerpoint/2010/main" val="15947304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B773878-9F54-0F77-CF72-81CB2E8E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95184"/>
      </p:ext>
    </p:extLst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</TotalTime>
  <Words>2301</Words>
  <Application>Microsoft Office PowerPoint</Application>
  <PresentationFormat>Personalizar</PresentationFormat>
  <Paragraphs>161</Paragraphs>
  <Slides>22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9" baseType="lpstr">
      <vt:lpstr>Barlow</vt:lpstr>
      <vt:lpstr>Aptos</vt:lpstr>
      <vt:lpstr>Neue Haas Grotesk Text Pro</vt:lpstr>
      <vt:lpstr>System Font Regular</vt:lpstr>
      <vt:lpstr>Spline Sans Bold</vt:lpstr>
      <vt:lpstr>Arial</vt:lpstr>
      <vt:lpstr>Bjorn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LA1001</dc:creator>
  <cp:lastModifiedBy>Lilian Toso</cp:lastModifiedBy>
  <cp:revision>18</cp:revision>
  <dcterms:created xsi:type="dcterms:W3CDTF">2025-12-11T13:29:00Z</dcterms:created>
  <dcterms:modified xsi:type="dcterms:W3CDTF">2026-10-29T00:48:44Z</dcterms:modified>
</cp:coreProperties>
</file>