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6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4" r:id="rId20"/>
    <p:sldId id="285" r:id="rId21"/>
    <p:sldId id="286" r:id="rId22"/>
    <p:sldId id="287" r:id="rId23"/>
    <p:sldId id="288" r:id="rId24"/>
    <p:sldId id="289" r:id="rId25"/>
    <p:sldId id="290" r:id="rId26"/>
    <p:sldId id="291" r:id="rId27"/>
    <p:sldId id="292" r:id="rId2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11331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Abertura: 40 minutos, seis blocos. Tese: a reforma não muda só a alíquota — muda quem recolhe (split payment), onde se tributa (destino) e o que é bem e o que é serviço na cadeia de flores.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Fundamento: CF, art. 156-A e art. 195, V (EC 132/2023). LC 214/2025: arts. 1º a 12 (fato gerador, local da operação, base de cálculo). LC 227/2026: Comitê Gestor do IBS e ajustes na LC 214. Decreto 12.955/2026 (DOU 29/04/2026): regulamento da CBS e estrutura operacional do split payment. Explicar IBS e CBS uma única vez aqui; depois falar em 'IBS/CBS' como um bloco.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Fundamento: ADCT, arts. 124 a 133 (EC 132/2023); LC 214, arts. 343 e ss. (transição). 2026: alíquotas de teste de 0,9% (CBS) e 0,1% (IBS), com dispensa de recolhimento para o contribuinte que cumprir as obrigações acessórias. 2027: CBS integral, extinção de PIS/COFINS, IPI reduzido a zero salvo produtos com industrialização na ZFM. 2029–2032: IBS a 10%, 20%, 30% e 40% das alíquotas de referência, com redução proporcional de ICMS e ISS. 2033: extinção.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Fundamento: LC 214, art. 148 (alíquota zero para produtos hortícolas, frutas e ovos do Anexo XV; parágrafo único admite apresentações diversas desde que observada a NCM). Anexo XV, item 4: 'plantas e produtos de floricultura relativos à horticultura e cultivados para fins alimentares, ornamentais ou medicinais', Capítulo 6 da NCM/SH. cClassTrib 200014 / CST 200. Créditos: arts. 47 a 56; ressarcimento de saldo credor: arts. 39 e 40. A redução a zero não anula créditos, diferentemente da isenção.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Fundamento: LC 214, art. 164 (produtor rural PF/PJ com receita inferior a R$ 3.600.000,00 no ano-calendário não é contribuinte; produtor integrado idem; §§ 2º e 3º sobre excesso do limite). Art. 168: crédito presumido ao adquirente do regime regular, percentual fixado anualmente por ato conjunto do Ministro da Fazenda e do CG-IBS. Simples: LC 214, art. 41, e LC 123, art. 13 — opção pelo recolhimento de IBS/CBS pelo regime regular ('híbrido'). Crédito do adquirente de optante do Simples limitado ao valor recolhido no DAS.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Fundamento: LC 214, art. 31 (caput: prestadores de serviços de pagamento eletrônico e operadoras segregam e recolhem IBS/CBS 'no momento da liquidação financeira da transação'; § 2º: atos conjuntos CG-IBS/RFB disciplinam; § 3º: aplica-se a arranjos abertos ou fechados, públicos ou privados, mesmo não sujeitos ao BACEN). Redação com LC 227/2026. A alíquota de 28% é estimativa (IBS ≈ 18,7% projetado em 2026 + CBS ≈ 8,8–9%); as alíquotas efetivas dependem de lei de cada ente e da alíquota de referência do Senado.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Fundamento: LC 214, art. 31, § 1º (redação da LC 227/2026): o split compreende o procedimento padrão (art. 32) e o procedimento simplificado (art. 33). Art. 35: devolução do excesso retido. Art. 36: recolhimento pelo adquirente contribuinte do regime regular. Decreto 12.955/2026: art. 29 (padrão: consulta prévia à plataforma; em falha, retenção integral e devolução em 3 dias úteis), art. 30 (simplificado: percentual preestabelecido; § 3º — ausência de identificação da CBS na transação implica opção automática pelo simplificado; § 7º — discussão sobre o crédito do adquirente no simplificado).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Fundamento: LC 214, art. 27 (modalidades de extinção do débito: compensação com créditos, pagamento pelo contribuinte, split payment, pagamento pelo adquirente); art. 47 (apropriação do crédito condicionada à extinção do débito pelas modalidades do art. 27). É a mudança estrutural: o crédito deixa de ser 'financeiro' (destaque) e passa a ser 'de caixa' (pagamento).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Fundamento: LC 214, art. 31, § 2º (atos conjuntos CG-IBS/RFB disciplinam a implantação, considerando as características de cada arranjo). Decreto 12.955/2026, art. 28, § 5º (doze arranjos: I a VII boleto/Pix/TED/TEF; VIII a XI cartões e voucher; XII outros) e art. 33 (implantação em pelo menos duas etapas; ato conjunto pode tornar facultativa a primeira). Ato Conjunto RFB/CGIBS nº 2/2026 (DOU 03/06/2026). Não há norma fixando obrigatoriedade geral em 2028 — não afirmar data.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Reforçar: o split não cria imposto novo; ele antecipa o momento em que o dinheiro sai. Para flores a 0%, a questão é operacional (conciliação). Para serviços, é financeira (capital de giro). Fonte da etapa 1 (B2B, adquirente no regime regular) e dos arranjos: Decreto 12.955/2026, arts. 28 e 33.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Exemplo ilustrativo: alíquota de 28% (IBS ≈ 18,7% projetado + CBS ≈ 8,8–9%). O cliente PJ (regime regular) credita o IBS/CBS pago, salvo vedação de uso e consumo pessoal (art. 57). Antecipação de recebíveis: Decreto 12.955/2026, art. 31, III. Cláusula de prazo: discutir redação contratual (preço líquido de split; vencimento).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Fundamento: LC 116/2003, lista anexa, itens 7.11 ('decoração e jardinagem, inclusive corte e poda de árvores'), 17.11 (organização de festas e recepções; bufê) e 7.02/7.05 (obras). LC 214: art. 3º (serviço é tudo o que não é bem), art. 4º (operações onerosas com bens ou serviços), arts. 125 e ss. (reduções — nenhuma para decoração/paisagismo), art. 47 (crédito). Conflito atual ICMS × ISS sobre materiais: LC 116, art. 1º, § 2º; LC 87, art. 2º, IV e V.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Fundamento: LC 214, art. 11 (redação da LC 227/2026): I — bem móvel material: local da entrega ou disponibilização; II — bem imóvel e serviços prestados fisicamente sobre imóvel: local do imóvel; III — serviço prestado fisicamente à pessoa física: local da prestação; IV — planejamento, organização e administração de feiras, congressos, espetáculos e congêneres: local do evento; X — residual: domicílio principal do adquirente (§ 3º: cadastro; na falta, dois critérios não conflitantes). Art. 57: uso ou consumo pessoal — 'bens e serviços recreativos, esportivos e estéticos' e fornecimentos a sócios, administradores e empregados; § 5º veda o crédito; § 3º excepciona o uso na atividade econômica. Comparar com LC 116, art. 3º, VIII (decoração e jardinagem: local da execução).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Fundamento: LC 214, art. 3º (bens e serviços), art. 4º (operações onerosas), art. 12 (base de cálculo: valor integral, inclusive acréscimos, frete e seguro cobrados). Nota fiscal item a item com CST/cClassTrib (flor: CST 200, cClassTrib 200014). Jurisprudência de hoje sobre operações mistas: STF, RE 605.552/RS (Tema 379 — farmácias de manipulação), ADI 1.945/MT e ADI 5.659/MG (software); STJ, Súmula 156. Sob o IBS/CBS o conflito de competência desaparece; permanece o conflito de alíquota.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Apresentar como possibilidade com indicativo de riscos. Fundamento: LC 214, arts. 3º, 4º e 12; art. 2º (neutralidade). O fisco tende a olhar a realidade econômica: se o cliente não leva as flores, não houve fornecimento de bem. Documentação: contrato com dois objetos, NF-e (bem) e NFS-e (serviço), entrega comprovada. Mencionar que a Nota 2 do Capítulo 6 pode manter o arranjo inteiro a 0% quando os acessórios são simples (Bloco 5).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Fundamento: LC 214, art. 148 e Anexo XV, item 4 (remissão ao Capítulo 6 da NCM/SH). TIPI (Decreto 11.158/2022), Capítulo 6, Notas 1 e 2. Regras Gerais de Interpretação do SH: RGI 1, 3 (b) (caráter essencial), 5 (a) e (b) (embalagens; exclui as claramente suscetíveis de utilização repetida). NESH (IN RFB 1.788/2018): plantas em vasos de cultivo permanecem em 0602. Classificação é questão de fato e direito; consulta de classificação: IN RFB 2.057/2021. Não há definição publicada da IBRAFLOR para 'decorado' — convidar a plateia a confirmar o uso do termo.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Fontes: LC 214, art. 148 e Anexo XV; TIPI/NCM Capítulo 6, Notas 1 e 2; RGI 3 (b) e 5 (b). Solução de Consulta Cosit nº 98.047/2024: buquê de flores artificiais (tecido, plástico, arame) → 6702.90.00 (RGI 1, 3 b/c e 6). Solução de Consulta Cosit nº 98.434/2019: vasos de cerâmica decorados para cultivo → 6914.90.00 (finalidade utilitária afasta a 6913). Terra, substrato e adubo: regime de insumos agropecuários (art. 138 e Anexo IX — conferir enquadramento caso a caso). Não há Solução de Consulta localizada sobre arranjos naturais com acessórios; o apoio é a Nota 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Fundamento: ADCT, arts. 125 a 129 (EC 132/2023): 2029 a 2032 — IBS a 10%, 20%, 30% e 40% das alíquotas de referência; ICMS e ISS reduzidos em 1/10 ao ano; 2033 — extinção. CF, art. 156-A, § 1º, V a VII: alíquota do IBS = alíquota do Estado + alíquota do Município de destino; alíquota de referência fixada pelo Senado na omissão. LC 116, art. 3º, caput e VIII. Ato Conjunto RFB/CGIBS nº 4/2026 (31/07/2026): calendário dos documentos fiscais — NF-e/NFC-e/CT-e 03/08/2026; NFS-e casos gerais 01/10/2026; NFS-e demais casos 01/12/2026; Simples Nacional 01/01/2027.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Exemplo-fio-condutor. Em 2028, a CBS já está integral e PIS/COFINS extintos; ISS continua integral até 2028 e começa a cair em 2029. Em 2030: ISS 80% + IBS 20% (alíquota de SP + município de destino) + CBS. Em 2033: IBS + CBS. Risco de transição: cumulatividade residual do ISS em contratos longos (paisagismo de empreendimentos) — cláusula de revisão.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Fechamento. Três frentes: cadastro e NCM; caixa e contratos; sistema e meios de pagamento. Deixar a frase final no ar e abrir para perguntas, se houver tempo.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Slide de encerramento do template.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5C5E59-1E74-9A18-54A4-2792E262AE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AA83E1F-6EEB-6FB4-AEA6-B712BBB854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2F1C5C9-462D-C805-B7A9-0E206DAD9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5C2B0-2AB1-4320-A9A7-5137FBDEC910}" type="datetimeFigureOut">
              <a:rPr lang="pt-BR" smtClean="0"/>
              <a:t>28/10/2026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3CEFB22-9907-50AF-744B-1247EAFC8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5C2E364-FF93-5FC6-F871-6CDE780A0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C35C8-A42D-4CA1-9186-21CC06BE42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5107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CCC4EF-3756-4CDA-3E5B-1C5D71ABF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BAE8B88-CAE8-9021-31FF-B73E2A5B2D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629D1C2-C272-E41C-9B2B-91D4A02FC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5C2B0-2AB1-4320-A9A7-5137FBDEC910}" type="datetimeFigureOut">
              <a:rPr lang="pt-BR" smtClean="0"/>
              <a:t>28/10/2026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D57C65B-CB59-FB3E-0B19-410D2F3F9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14D2199-DB20-1AEC-68E2-52ACC1400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C35C8-A42D-4CA1-9186-21CC06BE42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7695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A6474B-B05A-B930-9F4C-10F4723A5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A749C1F-A429-770B-8D15-0E62356556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DD20227-92A7-A236-2916-826B12B9B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5C2B0-2AB1-4320-A9A7-5137FBDEC910}" type="datetimeFigureOut">
              <a:rPr lang="pt-BR" smtClean="0"/>
              <a:t>28/10/2026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37077F4-8D2C-B280-183F-B0EFFAA97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68EB35B-0F05-ED33-FDB4-0ADB18068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C35C8-A42D-4CA1-9186-21CC06BE42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0945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EAEBA7-84D6-981B-707B-99DB911B6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3FBE7C5-2E58-4A51-BD65-80F362B061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6786E7B-7EFE-D518-D6BC-5914201F5A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7DC3C9D-A46E-EC5E-3957-D349C904D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5C2B0-2AB1-4320-A9A7-5137FBDEC910}" type="datetimeFigureOut">
              <a:rPr lang="pt-BR" smtClean="0"/>
              <a:t>28/10/2026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2381AFE-8EDA-67B9-2813-89E329EA4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A7EE0A8-3C8D-5D6B-9E2D-30E7F67B6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C35C8-A42D-4CA1-9186-21CC06BE42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1207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1488E8-EB44-8ED3-49CF-14BCC7A31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D1B86AF-0BCF-7FF8-500C-1397B9AF70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959A98C-2523-BE35-6353-AF5D50E1C8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2C4B461-DBF2-DE04-1370-FF0DB2FFD4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7D2540EB-9EF4-A129-CAF0-CD9DCA5B8B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06A30F1-DA40-86E7-0098-E7A482B9D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5C2B0-2AB1-4320-A9A7-5137FBDEC910}" type="datetimeFigureOut">
              <a:rPr lang="pt-BR" smtClean="0"/>
              <a:t>28/10/2026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7975969-4244-F71B-EAAC-85B8F5A2A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28F1A6AF-E199-6364-D40E-59275A83D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C35C8-A42D-4CA1-9186-21CC06BE42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5921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E3A251-B03A-9F02-8025-9C07FB3EA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83B2278-8974-7F15-8666-C627E444D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5C2B0-2AB1-4320-A9A7-5137FBDEC910}" type="datetimeFigureOut">
              <a:rPr lang="pt-BR" smtClean="0"/>
              <a:t>28/10/2026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AAB57F7-0E9B-27B2-6BAE-77AB9D1E3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791B760-2FBF-90F3-09B3-1329EFBC2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C35C8-A42D-4CA1-9186-21CC06BE42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8435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7179F66-9A4E-E320-CB25-8FDE57ECA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5C2B0-2AB1-4320-A9A7-5137FBDEC910}" type="datetimeFigureOut">
              <a:rPr lang="pt-BR" smtClean="0"/>
              <a:t>28/10/2026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1935C54-38C1-ECD3-301C-5D158372C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5F61F16-9405-0447-AAC6-B77206742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C35C8-A42D-4CA1-9186-21CC06BE42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1420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C9F560-9F45-60DA-2C17-7D36B35EF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0885B84-CE1D-E6D2-6594-13583A2F87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ACC0D07-F152-7019-441C-DE1A64BBF2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7E2D10E-0A06-4E06-7BE9-06E413A6E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5C2B0-2AB1-4320-A9A7-5137FBDEC910}" type="datetimeFigureOut">
              <a:rPr lang="pt-BR" smtClean="0"/>
              <a:t>28/10/2026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31CF9EC-E7CC-434D-CA79-56EAA4C0D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DA8346B-0BD1-BEC6-A70E-078C3A8D8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C35C8-A42D-4CA1-9186-21CC06BE42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28912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317928-813D-AFA9-DDED-FFEA2AEFB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5479643-4130-B03D-45A6-F519A6804D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7623E25-6F3E-ADD7-DE34-EDA7A3DA86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AFE64E0-77A2-B8F4-2E44-FB7962ED9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5C2B0-2AB1-4320-A9A7-5137FBDEC910}" type="datetimeFigureOut">
              <a:rPr lang="pt-BR" smtClean="0"/>
              <a:t>28/10/2026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B5AA9C7-A4F3-95BA-A36D-9D173821D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D6A0710-9B60-8E35-9508-3AF24507F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C35C8-A42D-4CA1-9186-21CC06BE42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1834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CD4963-2B3D-396A-A9BE-F727CF7B4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4E20AB6-6E6C-26C5-E086-C4E61ED630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06D9DC5-BF84-3472-6E0C-89391CC9C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5C2B0-2AB1-4320-A9A7-5137FBDEC910}" type="datetimeFigureOut">
              <a:rPr lang="pt-BR" smtClean="0"/>
              <a:t>28/10/2026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4EF3350-2574-EC7C-30CA-5A25A5437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3A37CC2-AC61-6C1B-69A1-70478F5E2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C35C8-A42D-4CA1-9186-21CC06BE42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6022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639A0B3-58AA-661E-D848-676FE0CF26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69BEEB2-30C8-655A-0615-A16A55EC90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F4E530D-46D7-C1FA-156B-B1C60CB00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5C2B0-2AB1-4320-A9A7-5137FBDEC910}" type="datetimeFigureOut">
              <a:rPr lang="pt-BR" smtClean="0"/>
              <a:t>28/10/2026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7C7D0AD-D216-79E6-A6E1-33884F8E6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76E7C85-3BFD-5F42-5B19-B43628517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C35C8-A42D-4CA1-9186-21CC06BE42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0353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30DC9B0-43D6-B36D-F164-177FAC9D5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2C1DA06-CE63-A780-B347-C8AF49DEF0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86D412D-A077-083A-BDCD-07A8DA98BC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45C2B0-2AB1-4320-A9A7-5137FBDEC910}" type="datetimeFigureOut">
              <a:rPr lang="pt-BR" smtClean="0"/>
              <a:t>28/10/2026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CFA74C5-D6DA-B102-1872-D5B6F61A6D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F3DD249-D7CD-2F45-C49C-2A38768BCD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3C35C8-A42D-4CA1-9186-21CC06BE42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8033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38E4F6-EFF0-7D18-413B-77BD47AFB7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95F67783-84D2-2554-85D8-1DA0019581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5755098-7CC1-B3A7-A609-0A72D3DBF38C}"/>
              </a:ext>
            </a:extLst>
          </p:cNvPr>
          <p:cNvSpPr txBox="1"/>
          <p:nvPr/>
        </p:nvSpPr>
        <p:spPr>
          <a:xfrm>
            <a:off x="5760720" y="1188720"/>
            <a:ext cx="5943600" cy="1463040"/>
          </a:xfrm>
          <a:prstGeom prst="rect">
            <a:avLst/>
          </a:prstGeom>
          <a:noFill/>
        </p:spPr>
        <p:txBody>
          <a:bodyPr wrap="square" rtlCol="0"/>
          <a:lstStyle/>
          <a:p>
            <a:pPr algn="l"/>
            <a:r>
              <a:rPr sz="3600" b="1" i="0">
                <a:solidFill>
                  <a:srgbClr val="FFFFFF"/>
                </a:solidFill>
                <a:latin typeface="Century Gothic"/>
              </a:rPr>
              <a:t>Split Payment e Serviços na Cadeia de Flores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B90338F-C8E2-D13B-AD91-C08B1B3199F8}"/>
              </a:ext>
            </a:extLst>
          </p:cNvPr>
          <p:cNvSpPr txBox="1"/>
          <p:nvPr/>
        </p:nvSpPr>
        <p:spPr>
          <a:xfrm>
            <a:off x="5760720" y="2743200"/>
            <a:ext cx="5943600" cy="1280160"/>
          </a:xfrm>
          <a:prstGeom prst="rect">
            <a:avLst/>
          </a:prstGeom>
          <a:noFill/>
        </p:spPr>
        <p:txBody>
          <a:bodyPr wrap="square" rtlCol="0"/>
          <a:lstStyle/>
          <a:p>
            <a:pPr algn="l"/>
            <a:r>
              <a:rPr sz="2000" b="0" i="0">
                <a:solidFill>
                  <a:srgbClr val="FFFFFF"/>
                </a:solidFill>
                <a:latin typeface="Century Gothic"/>
              </a:rPr>
              <a:t>Atacado, varejo, decoração, paisagismo, kits e “decorados” na reforma tributária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60720" y="3771944"/>
            <a:ext cx="5943600" cy="670953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/>
            <a:r>
              <a:rPr lang="pt-BR" sz="2000" b="1" i="0" dirty="0">
                <a:solidFill>
                  <a:srgbClr val="FFFFFF"/>
                </a:solidFill>
                <a:latin typeface="Century Gothic"/>
              </a:rPr>
              <a:t>Carlos Augusto Daniel Neto</a:t>
            </a:r>
          </a:p>
          <a:p>
            <a:pPr algn="l"/>
            <a:r>
              <a:rPr lang="pt-BR" sz="2000" i="1" dirty="0">
                <a:solidFill>
                  <a:srgbClr val="FFFFFF"/>
                </a:solidFill>
                <a:latin typeface="Century Gothic"/>
              </a:rPr>
              <a:t>Carlos.daniel@ddtax.com.br</a:t>
            </a:r>
            <a:endParaRPr sz="2000" b="0" i="1" dirty="0">
              <a:solidFill>
                <a:srgbClr val="FFFFFF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1025416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000B1-A315-8ECF-5624-97E400A71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307A4A60-396E-C4B3-6333-1578A4961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A0186123-ECCA-6C3C-AC75-D4F4FC3256DE}"/>
              </a:ext>
            </a:extLst>
          </p:cNvPr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</p:spPr>
        <p:txBody>
          <a:bodyPr wrap="square" rtlCol="0"/>
          <a:lstStyle/>
          <a:p>
            <a:pPr algn="ctr"/>
            <a:r>
              <a:rPr sz="3400" b="1" i="0">
                <a:solidFill>
                  <a:srgbClr val="70AD47"/>
                </a:solidFill>
                <a:latin typeface="Century Gothic"/>
              </a:rPr>
              <a:t>Cinco tributos viram dois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371600"/>
            <a:ext cx="2377440" cy="640080"/>
          </a:xfrm>
          <a:prstGeom prst="roundRect">
            <a:avLst>
              <a:gd name="adj" fmla="val 8000"/>
            </a:avLst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ctr"/>
          <a:lstStyle/>
          <a:p>
            <a:pPr algn="ctr"/>
            <a:r>
              <a:rPr sz="1800" b="1" i="0">
                <a:solidFill>
                  <a:srgbClr val="222222"/>
                </a:solidFill>
                <a:latin typeface="Century Gothic"/>
              </a:rPr>
              <a:t>PIS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2157984"/>
            <a:ext cx="2377440" cy="640080"/>
          </a:xfrm>
          <a:prstGeom prst="roundRect">
            <a:avLst>
              <a:gd name="adj" fmla="val 8000"/>
            </a:avLst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ctr"/>
          <a:lstStyle/>
          <a:p>
            <a:pPr algn="ctr"/>
            <a:r>
              <a:rPr sz="1800" b="1" i="0">
                <a:solidFill>
                  <a:srgbClr val="222222"/>
                </a:solidFill>
                <a:latin typeface="Century Gothic"/>
              </a:rPr>
              <a:t>COFINS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2944368"/>
            <a:ext cx="2377440" cy="640080"/>
          </a:xfrm>
          <a:prstGeom prst="roundRect">
            <a:avLst>
              <a:gd name="adj" fmla="val 8000"/>
            </a:avLst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ctr"/>
          <a:lstStyle/>
          <a:p>
            <a:pPr algn="ctr"/>
            <a:r>
              <a:rPr sz="1800" b="1" i="0">
                <a:solidFill>
                  <a:srgbClr val="222222"/>
                </a:solidFill>
                <a:latin typeface="Century Gothic"/>
              </a:rPr>
              <a:t>IPI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3730752"/>
            <a:ext cx="2377440" cy="640080"/>
          </a:xfrm>
          <a:prstGeom prst="roundRect">
            <a:avLst>
              <a:gd name="adj" fmla="val 8000"/>
            </a:avLst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ctr"/>
          <a:lstStyle/>
          <a:p>
            <a:pPr algn="ctr"/>
            <a:r>
              <a:rPr sz="1800" b="1" i="0">
                <a:solidFill>
                  <a:srgbClr val="222222"/>
                </a:solidFill>
                <a:latin typeface="Century Gothic"/>
              </a:rPr>
              <a:t>ICMS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4517136"/>
            <a:ext cx="2377440" cy="640080"/>
          </a:xfrm>
          <a:prstGeom prst="roundRect">
            <a:avLst>
              <a:gd name="adj" fmla="val 8000"/>
            </a:avLst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ctr"/>
          <a:lstStyle/>
          <a:p>
            <a:pPr algn="ctr"/>
            <a:r>
              <a:rPr sz="1800" b="1" i="0">
                <a:solidFill>
                  <a:srgbClr val="222222"/>
                </a:solidFill>
                <a:latin typeface="Century Gothic"/>
              </a:rPr>
              <a:t>ISS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3566160" y="2926080"/>
            <a:ext cx="1188720" cy="731520"/>
          </a:xfrm>
          <a:prstGeom prst="rightArrow">
            <a:avLst/>
          </a:prstGeom>
          <a:solidFill>
            <a:srgbClr val="F0C10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5120640" y="1737360"/>
            <a:ext cx="2926080" cy="1371600"/>
          </a:xfrm>
          <a:prstGeom prst="roundRect">
            <a:avLst>
              <a:gd name="adj" fmla="val 8000"/>
            </a:avLst>
          </a:prstGeom>
          <a:solidFill>
            <a:srgbClr val="02A0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ctr"/>
          <a:lstStyle/>
          <a:p>
            <a:pPr algn="ctr"/>
            <a:r>
              <a:rPr sz="2600" b="1" i="0">
                <a:solidFill>
                  <a:srgbClr val="FFFFFF"/>
                </a:solidFill>
                <a:latin typeface="Century Gothic"/>
              </a:rPr>
              <a:t>CBS</a:t>
            </a:r>
          </a:p>
          <a:p>
            <a:pPr algn="ctr"/>
            <a:r>
              <a:rPr sz="1300" b="0" i="0">
                <a:solidFill>
                  <a:srgbClr val="FFFFFF"/>
                </a:solidFill>
                <a:latin typeface="Century Gothic"/>
              </a:rPr>
              <a:t>Contribuição federal (União)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120640" y="3383280"/>
            <a:ext cx="2926080" cy="1371600"/>
          </a:xfrm>
          <a:prstGeom prst="roundRect">
            <a:avLst>
              <a:gd name="adj" fmla="val 8000"/>
            </a:avLst>
          </a:prstGeom>
          <a:solidFill>
            <a:srgbClr val="0250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ctr"/>
          <a:lstStyle/>
          <a:p>
            <a:pPr algn="ctr"/>
            <a:r>
              <a:rPr sz="2600" b="1" i="0">
                <a:solidFill>
                  <a:srgbClr val="FFFFFF"/>
                </a:solidFill>
                <a:latin typeface="Century Gothic"/>
              </a:rPr>
              <a:t>IBS</a:t>
            </a:r>
          </a:p>
          <a:p>
            <a:pPr algn="ctr"/>
            <a:r>
              <a:rPr sz="1300" b="0" i="0">
                <a:solidFill>
                  <a:srgbClr val="FFFFFF"/>
                </a:solidFill>
                <a:latin typeface="Century Gothic"/>
              </a:rPr>
              <a:t>Imposto de Estados e Municípios, gerido pelo Comitê Gestor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412480" y="1371600"/>
            <a:ext cx="3200400" cy="1234440"/>
          </a:xfrm>
          <a:prstGeom prst="roundRect">
            <a:avLst>
              <a:gd name="adj" fmla="val 8000"/>
            </a:avLst>
          </a:prstGeom>
          <a:solidFill>
            <a:srgbClr val="E6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t"/>
          <a:lstStyle/>
          <a:p>
            <a:pPr algn="l"/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Mesma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 base,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mesma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 lei</a:t>
            </a:r>
          </a:p>
          <a:p>
            <a:pPr algn="l"/>
            <a:r>
              <a:rPr sz="1400" b="0" i="0" dirty="0">
                <a:solidFill>
                  <a:srgbClr val="222222"/>
                </a:solidFill>
                <a:latin typeface="Century Gothic"/>
              </a:rPr>
              <a:t>Uma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única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legislação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(LC 214/2025) para bens e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serviços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—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acaba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a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distinção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ICMS × ISS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412480" y="2743200"/>
            <a:ext cx="3200400" cy="1234440"/>
          </a:xfrm>
          <a:prstGeom prst="roundRect">
            <a:avLst>
              <a:gd name="adj" fmla="val 8000"/>
            </a:avLst>
          </a:prstGeom>
          <a:solidFill>
            <a:srgbClr val="E6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t"/>
          <a:lstStyle/>
          <a:p>
            <a:pPr algn="l"/>
            <a:r>
              <a:rPr sz="1400" b="1" i="0" dirty="0">
                <a:solidFill>
                  <a:srgbClr val="025028"/>
                </a:solidFill>
                <a:latin typeface="Century Gothic"/>
              </a:rPr>
              <a:t>Crédito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amplo</a:t>
            </a:r>
            <a:endParaRPr sz="1400" b="1" i="0" dirty="0">
              <a:solidFill>
                <a:srgbClr val="025028"/>
              </a:solidFill>
              <a:latin typeface="Century Gothic"/>
            </a:endParaRPr>
          </a:p>
          <a:p>
            <a:pPr algn="l"/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Tudo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o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que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a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empresa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compra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para a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atividade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gera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crédito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— inclusive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serviços</a:t>
            </a:r>
            <a:endParaRPr sz="1400" b="0" i="0" dirty="0">
              <a:solidFill>
                <a:srgbClr val="222222"/>
              </a:solidFill>
              <a:latin typeface="Century Gothic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8412480" y="4114800"/>
            <a:ext cx="3200400" cy="1234440"/>
          </a:xfrm>
          <a:prstGeom prst="roundRect">
            <a:avLst>
              <a:gd name="adj" fmla="val 8000"/>
            </a:avLst>
          </a:prstGeom>
          <a:solidFill>
            <a:srgbClr val="E6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t"/>
          <a:lstStyle/>
          <a:p>
            <a:pPr algn="l"/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Cobrança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 no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destino</a:t>
            </a:r>
            <a:endParaRPr sz="1400" b="1" i="0" dirty="0">
              <a:solidFill>
                <a:srgbClr val="025028"/>
              </a:solidFill>
              <a:latin typeface="Century Gothic"/>
            </a:endParaRPr>
          </a:p>
          <a:p>
            <a:pPr algn="l"/>
            <a:r>
              <a:rPr sz="1400" b="0" i="0" dirty="0">
                <a:solidFill>
                  <a:srgbClr val="222222"/>
                </a:solidFill>
                <a:latin typeface="Century Gothic"/>
              </a:rPr>
              <a:t>O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imposto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é do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lugar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onde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o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bem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é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entregue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ou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o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serviço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é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prestado</a:t>
            </a:r>
            <a:endParaRPr sz="1400" b="0" i="0" dirty="0">
              <a:solidFill>
                <a:srgbClr val="222222"/>
              </a:solidFill>
              <a:latin typeface="Century Gothic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22960" y="5349240"/>
            <a:ext cx="10789920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/>
            <a:r>
              <a:rPr sz="1100" b="0" i="0">
                <a:solidFill>
                  <a:srgbClr val="5A5A5A"/>
                </a:solidFill>
                <a:latin typeface="Century Gothic"/>
              </a:rPr>
              <a:t>EC 132/2023 · LC 214/2025 · LC 227/2026 · Decreto 12.955/2026 · atos conjuntos RFB/CG-IBS</a:t>
            </a:r>
          </a:p>
        </p:txBody>
      </p:sp>
    </p:spTree>
    <p:extLst>
      <p:ext uri="{BB962C8B-B14F-4D97-AF65-F5344CB8AC3E}">
        <p14:creationId xmlns:p14="http://schemas.microsoft.com/office/powerpoint/2010/main" val="2193793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000B1-A315-8ECF-5624-97E400A71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307A4A60-396E-C4B3-6333-1578A4961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A0186123-ECCA-6C3C-AC75-D4F4FC3256DE}"/>
              </a:ext>
            </a:extLst>
          </p:cNvPr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</p:spPr>
        <p:txBody>
          <a:bodyPr wrap="square" rtlCol="0"/>
          <a:lstStyle/>
          <a:p>
            <a:pPr algn="ctr"/>
            <a:r>
              <a:rPr sz="3400" b="1" i="0">
                <a:solidFill>
                  <a:srgbClr val="70AD47"/>
                </a:solidFill>
                <a:latin typeface="Century Gothic"/>
              </a:rPr>
              <a:t>O cronograma: de 2026 a 2033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822960" y="2331720"/>
            <a:ext cx="10515600" cy="0"/>
          </a:xfrm>
          <a:prstGeom prst="line">
            <a:avLst/>
          </a:prstGeom>
          <a:ln w="50800">
            <a:solidFill>
              <a:srgbClr val="F0C10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1828800" y="2194560"/>
            <a:ext cx="274320" cy="274320"/>
          </a:xfrm>
          <a:prstGeom prst="ellipse">
            <a:avLst/>
          </a:prstGeom>
          <a:solidFill>
            <a:srgbClr val="02A0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2960" y="1417320"/>
            <a:ext cx="2377440" cy="6400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/>
            <a:r>
              <a:rPr sz="2400" b="1" i="0">
                <a:solidFill>
                  <a:srgbClr val="025028"/>
                </a:solidFill>
                <a:latin typeface="Century Gothic"/>
              </a:rPr>
              <a:t>2026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2651760"/>
            <a:ext cx="2377440" cy="1463040"/>
          </a:xfrm>
          <a:prstGeom prst="roundRect">
            <a:avLst>
              <a:gd name="adj" fmla="val 8000"/>
            </a:avLst>
          </a:prstGeom>
          <a:solidFill>
            <a:srgbClr val="E6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t"/>
          <a:lstStyle/>
          <a:p>
            <a:pPr algn="l"/>
            <a:r>
              <a:rPr sz="1400" b="1" i="0" dirty="0">
                <a:solidFill>
                  <a:srgbClr val="025028"/>
                </a:solidFill>
                <a:latin typeface="Century Gothic"/>
              </a:rPr>
              <a:t>Ano-teste</a:t>
            </a:r>
          </a:p>
          <a:p>
            <a:pPr algn="l"/>
            <a:r>
              <a:rPr sz="1200" b="0" i="0" dirty="0">
                <a:solidFill>
                  <a:srgbClr val="222222"/>
                </a:solidFill>
                <a:latin typeface="Century Gothic"/>
              </a:rPr>
              <a:t>CBS 0,9% + IBS 0,1%;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dispensa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 de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recolhimento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 para quem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cumpre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 as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obrigações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acessórias</a:t>
            </a:r>
            <a:endParaRPr sz="1200" b="0" i="0" dirty="0">
              <a:solidFill>
                <a:srgbClr val="222222"/>
              </a:solidFill>
              <a:latin typeface="Century Gothic"/>
            </a:endParaRPr>
          </a:p>
        </p:txBody>
      </p:sp>
      <p:sp>
        <p:nvSpPr>
          <p:cNvPr id="10" name="Oval 9"/>
          <p:cNvSpPr/>
          <p:nvPr/>
        </p:nvSpPr>
        <p:spPr>
          <a:xfrm>
            <a:off x="4572000" y="2194560"/>
            <a:ext cx="274320" cy="274320"/>
          </a:xfrm>
          <a:prstGeom prst="ellipse">
            <a:avLst/>
          </a:prstGeom>
          <a:solidFill>
            <a:srgbClr val="02A0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566160" y="1417320"/>
            <a:ext cx="2377440" cy="6400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/>
            <a:r>
              <a:rPr sz="2400" b="1" i="0">
                <a:solidFill>
                  <a:srgbClr val="025028"/>
                </a:solidFill>
                <a:latin typeface="Century Gothic"/>
              </a:rPr>
              <a:t>2027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566160" y="2651760"/>
            <a:ext cx="2377440" cy="1463040"/>
          </a:xfrm>
          <a:prstGeom prst="roundRect">
            <a:avLst>
              <a:gd name="adj" fmla="val 8000"/>
            </a:avLst>
          </a:prstGeom>
          <a:solidFill>
            <a:srgbClr val="E6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t"/>
          <a:lstStyle/>
          <a:p>
            <a:pPr algn="l"/>
            <a:r>
              <a:rPr sz="1400" b="1" i="0" dirty="0">
                <a:solidFill>
                  <a:srgbClr val="025028"/>
                </a:solidFill>
                <a:latin typeface="Century Gothic"/>
              </a:rPr>
              <a:t>CBS integral</a:t>
            </a:r>
          </a:p>
          <a:p>
            <a:pPr algn="l"/>
            <a:r>
              <a:rPr sz="1200" b="0" i="0" dirty="0">
                <a:solidFill>
                  <a:srgbClr val="222222"/>
                </a:solidFill>
                <a:latin typeface="Century Gothic"/>
              </a:rPr>
              <a:t>Fim de PIS/COFINS; IPI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zerado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 (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exceto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 ZFM); split payment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em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fase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inicial</a:t>
            </a:r>
            <a:endParaRPr sz="1200" b="0" i="0" dirty="0">
              <a:solidFill>
                <a:srgbClr val="222222"/>
              </a:solidFill>
              <a:latin typeface="Century Gothic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7315200" y="2194560"/>
            <a:ext cx="274320" cy="274320"/>
          </a:xfrm>
          <a:prstGeom prst="ellipse">
            <a:avLst/>
          </a:prstGeom>
          <a:solidFill>
            <a:srgbClr val="02A0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309360" y="1417320"/>
            <a:ext cx="2377440" cy="6400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/>
            <a:r>
              <a:rPr sz="2400" b="1" i="0">
                <a:solidFill>
                  <a:srgbClr val="025028"/>
                </a:solidFill>
                <a:latin typeface="Century Gothic"/>
              </a:rPr>
              <a:t>2029–2032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309360" y="2651760"/>
            <a:ext cx="2377440" cy="1463040"/>
          </a:xfrm>
          <a:prstGeom prst="roundRect">
            <a:avLst>
              <a:gd name="adj" fmla="val 8000"/>
            </a:avLst>
          </a:prstGeom>
          <a:solidFill>
            <a:srgbClr val="E6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t"/>
          <a:lstStyle/>
          <a:p>
            <a:pPr algn="l"/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Transição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 do IBS</a:t>
            </a:r>
          </a:p>
          <a:p>
            <a:pPr algn="l"/>
            <a:r>
              <a:rPr sz="1200" b="0" i="0" dirty="0">
                <a:solidFill>
                  <a:srgbClr val="222222"/>
                </a:solidFill>
                <a:latin typeface="Century Gothic"/>
              </a:rPr>
              <a:t>IBS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cresce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 10%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ao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ano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; ICMS e ISS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encolhem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na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mesma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proporção</a:t>
            </a:r>
            <a:endParaRPr sz="1200" b="0" i="0" dirty="0">
              <a:solidFill>
                <a:srgbClr val="222222"/>
              </a:solidFill>
              <a:latin typeface="Century Gothic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10058400" y="2194560"/>
            <a:ext cx="274320" cy="274320"/>
          </a:xfrm>
          <a:prstGeom prst="ellipse">
            <a:avLst/>
          </a:prstGeom>
          <a:solidFill>
            <a:srgbClr val="02A0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052560" y="1417320"/>
            <a:ext cx="2377440" cy="6400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/>
            <a:r>
              <a:rPr sz="2400" b="1" i="0">
                <a:solidFill>
                  <a:srgbClr val="025028"/>
                </a:solidFill>
                <a:latin typeface="Century Gothic"/>
              </a:rPr>
              <a:t>2033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052560" y="2651760"/>
            <a:ext cx="2377440" cy="1463040"/>
          </a:xfrm>
          <a:prstGeom prst="roundRect">
            <a:avLst>
              <a:gd name="adj" fmla="val 8000"/>
            </a:avLst>
          </a:prstGeom>
          <a:solidFill>
            <a:srgbClr val="E6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t"/>
          <a:lstStyle/>
          <a:p>
            <a:pPr algn="l"/>
            <a:r>
              <a:rPr sz="1400" b="1" i="0" dirty="0">
                <a:solidFill>
                  <a:srgbClr val="025028"/>
                </a:solidFill>
                <a:latin typeface="Century Gothic"/>
              </a:rPr>
              <a:t>Só IBS + CBS</a:t>
            </a:r>
          </a:p>
          <a:p>
            <a:pPr algn="l"/>
            <a:r>
              <a:rPr sz="1200" b="0" i="0" dirty="0">
                <a:solidFill>
                  <a:srgbClr val="222222"/>
                </a:solidFill>
                <a:latin typeface="Century Gothic"/>
              </a:rPr>
              <a:t>ICMS e ISS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extintos</a:t>
            </a:r>
            <a:endParaRPr sz="1200" b="0" i="0" dirty="0">
              <a:solidFill>
                <a:srgbClr val="222222"/>
              </a:solidFill>
              <a:latin typeface="Century Gothic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822960" y="4343400"/>
            <a:ext cx="10789920" cy="1234440"/>
          </a:xfrm>
          <a:prstGeom prst="roundRect">
            <a:avLst>
              <a:gd name="adj" fmla="val 8000"/>
            </a:avLst>
          </a:prstGeom>
          <a:solidFill>
            <a:srgbClr val="FDF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t"/>
          <a:lstStyle/>
          <a:p>
            <a:pPr algn="l"/>
            <a:r>
              <a:rPr sz="1400" b="1" i="0" dirty="0">
                <a:solidFill>
                  <a:srgbClr val="025028"/>
                </a:solidFill>
                <a:latin typeface="Century Gothic"/>
              </a:rPr>
              <a:t>Por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que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 o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setor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 de flores é um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caso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 especial</a:t>
            </a:r>
          </a:p>
          <a:p>
            <a:pPr algn="l"/>
            <a:r>
              <a:rPr sz="1400" b="0" i="0" dirty="0">
                <a:solidFill>
                  <a:srgbClr val="222222"/>
                </a:solidFill>
                <a:latin typeface="Century Gothic"/>
              </a:rPr>
              <a:t>1. A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flor</a:t>
            </a:r>
            <a:r>
              <a:rPr lang="pt-BR" sz="1400" b="0" i="0" dirty="0">
                <a:solidFill>
                  <a:srgbClr val="222222"/>
                </a:solidFill>
                <a:latin typeface="Century Gothic"/>
              </a:rPr>
              <a:t>es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e planta</a:t>
            </a:r>
            <a:r>
              <a:rPr lang="pt-BR" sz="1400" b="0" i="0" dirty="0">
                <a:solidFill>
                  <a:srgbClr val="222222"/>
                </a:solidFill>
                <a:latin typeface="Century Gothic"/>
              </a:rPr>
              <a:t>s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têm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alíquota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zero </a:t>
            </a:r>
            <a:r>
              <a:rPr lang="pt-BR" sz="1400" b="0" i="0" dirty="0">
                <a:solidFill>
                  <a:srgbClr val="222222"/>
                </a:solidFill>
                <a:latin typeface="Century Gothic"/>
              </a:rPr>
              <a:t>-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mas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os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serviços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que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as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acompanham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1" i="0" u="sng" dirty="0" err="1">
                <a:solidFill>
                  <a:srgbClr val="222222"/>
                </a:solidFill>
                <a:latin typeface="Century Gothic"/>
              </a:rPr>
              <a:t>não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.   </a:t>
            </a:r>
            <a:endParaRPr lang="pt-BR" sz="1400" b="0" i="0" dirty="0">
              <a:solidFill>
                <a:srgbClr val="222222"/>
              </a:solidFill>
              <a:latin typeface="Century Gothic"/>
            </a:endParaRPr>
          </a:p>
          <a:p>
            <a:pPr algn="l"/>
            <a:r>
              <a:rPr sz="1400" b="0" i="0" dirty="0">
                <a:solidFill>
                  <a:srgbClr val="222222"/>
                </a:solidFill>
                <a:latin typeface="Century Gothic"/>
              </a:rPr>
              <a:t>2. A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cadeia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mistura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produtor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rural, Simples Nacional e regime regular.   </a:t>
            </a:r>
            <a:endParaRPr lang="pt-BR" sz="1400" b="0" i="0" dirty="0">
              <a:solidFill>
                <a:srgbClr val="222222"/>
              </a:solidFill>
              <a:latin typeface="Century Gothic"/>
            </a:endParaRPr>
          </a:p>
          <a:p>
            <a:pPr algn="l"/>
            <a:r>
              <a:rPr sz="1400" b="0" i="0" dirty="0">
                <a:solidFill>
                  <a:srgbClr val="222222"/>
                </a:solidFill>
                <a:latin typeface="Century Gothic"/>
              </a:rPr>
              <a:t>3.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Varejo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e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serviços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vendem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muito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a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consumidor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final, o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que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define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como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o split payment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chega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a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eles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937932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F57E5585-9366-306B-3329-9D1FB97F6A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CE0C3E00-AFAC-85A2-1B5D-48C1C1CCDBEF}"/>
              </a:ext>
            </a:extLst>
          </p:cNvPr>
          <p:cNvSpPr txBox="1"/>
          <p:nvPr/>
        </p:nvSpPr>
        <p:spPr>
          <a:xfrm>
            <a:off x="5760720" y="1188720"/>
            <a:ext cx="5943600" cy="1463040"/>
          </a:xfrm>
          <a:prstGeom prst="rect">
            <a:avLst/>
          </a:prstGeom>
          <a:noFill/>
        </p:spPr>
        <p:txBody>
          <a:bodyPr wrap="square" rtlCol="0"/>
          <a:lstStyle/>
          <a:p>
            <a:pPr algn="l"/>
            <a:r>
              <a:rPr sz="4400" b="1" i="0">
                <a:solidFill>
                  <a:srgbClr val="FFFFFF"/>
                </a:solidFill>
                <a:latin typeface="Century Gothic"/>
              </a:rPr>
              <a:t>Bloco 1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6CB2611-E8FD-AD6B-E1A0-08AA05938DEB}"/>
              </a:ext>
            </a:extLst>
          </p:cNvPr>
          <p:cNvSpPr txBox="1"/>
          <p:nvPr/>
        </p:nvSpPr>
        <p:spPr>
          <a:xfrm>
            <a:off x="5760720" y="2743200"/>
            <a:ext cx="5943600" cy="1280160"/>
          </a:xfrm>
          <a:prstGeom prst="rect">
            <a:avLst/>
          </a:prstGeom>
          <a:noFill/>
        </p:spPr>
        <p:txBody>
          <a:bodyPr wrap="square" rtlCol="0"/>
          <a:lstStyle/>
          <a:p>
            <a:pPr algn="l"/>
            <a:r>
              <a:rPr sz="2400" b="0" i="0">
                <a:solidFill>
                  <a:srgbClr val="FFFFFF"/>
                </a:solidFill>
                <a:latin typeface="Century Gothic"/>
              </a:rPr>
              <a:t>A cadeia de flores e plantas no IBS/CBS</a:t>
            </a:r>
          </a:p>
        </p:txBody>
      </p:sp>
    </p:spTree>
    <p:extLst>
      <p:ext uri="{BB962C8B-B14F-4D97-AF65-F5344CB8AC3E}">
        <p14:creationId xmlns:p14="http://schemas.microsoft.com/office/powerpoint/2010/main" val="12060918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000B1-A315-8ECF-5624-97E400A71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307A4A60-396E-C4B3-6333-1578A4961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A0186123-ECCA-6C3C-AC75-D4F4FC3256DE}"/>
              </a:ext>
            </a:extLst>
          </p:cNvPr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</p:spPr>
        <p:txBody>
          <a:bodyPr wrap="square" rtlCol="0"/>
          <a:lstStyle/>
          <a:p>
            <a:pPr algn="ctr"/>
            <a:r>
              <a:rPr sz="3400" b="1" i="0" dirty="0">
                <a:solidFill>
                  <a:srgbClr val="70AD47"/>
                </a:solidFill>
                <a:latin typeface="Century Gothic"/>
              </a:rPr>
              <a:t>A </a:t>
            </a:r>
            <a:r>
              <a:rPr sz="3400" b="1" i="0" dirty="0" err="1">
                <a:solidFill>
                  <a:srgbClr val="70AD47"/>
                </a:solidFill>
                <a:latin typeface="Century Gothic"/>
              </a:rPr>
              <a:t>flor</a:t>
            </a:r>
            <a:r>
              <a:rPr sz="3400" b="1" i="0" dirty="0">
                <a:solidFill>
                  <a:srgbClr val="70AD47"/>
                </a:solidFill>
                <a:latin typeface="Century Gothic"/>
              </a:rPr>
              <a:t> é 0% </a:t>
            </a:r>
            <a:r>
              <a:rPr lang="pt-BR" sz="3400" b="1" i="0" dirty="0">
                <a:solidFill>
                  <a:srgbClr val="70AD47"/>
                </a:solidFill>
                <a:latin typeface="Century Gothic"/>
              </a:rPr>
              <a:t>-</a:t>
            </a:r>
            <a:r>
              <a:rPr sz="3400" b="1" i="0" dirty="0">
                <a:solidFill>
                  <a:srgbClr val="70AD47"/>
                </a:solidFill>
                <a:latin typeface="Century Gothic"/>
              </a:rPr>
              <a:t> o </a:t>
            </a:r>
            <a:r>
              <a:rPr sz="3400" b="1" i="0" dirty="0" err="1">
                <a:solidFill>
                  <a:srgbClr val="70AD47"/>
                </a:solidFill>
                <a:latin typeface="Century Gothic"/>
              </a:rPr>
              <a:t>problema</a:t>
            </a:r>
            <a:r>
              <a:rPr sz="3400" b="1" i="0" dirty="0">
                <a:solidFill>
                  <a:srgbClr val="70AD47"/>
                </a:solidFill>
                <a:latin typeface="Century Gothic"/>
              </a:rPr>
              <a:t> </a:t>
            </a:r>
            <a:r>
              <a:rPr sz="3400" b="1" i="0" dirty="0" err="1">
                <a:solidFill>
                  <a:srgbClr val="70AD47"/>
                </a:solidFill>
                <a:latin typeface="Century Gothic"/>
              </a:rPr>
              <a:t>está</a:t>
            </a:r>
            <a:r>
              <a:rPr sz="3400" b="1" i="0" dirty="0">
                <a:solidFill>
                  <a:srgbClr val="70AD47"/>
                </a:solidFill>
                <a:latin typeface="Century Gothic"/>
              </a:rPr>
              <a:t> </a:t>
            </a:r>
            <a:r>
              <a:rPr lang="pt-BR" sz="3400" b="1" i="0" dirty="0">
                <a:solidFill>
                  <a:srgbClr val="70AD47"/>
                </a:solidFill>
                <a:latin typeface="Century Gothic"/>
              </a:rPr>
              <a:t>nos “acessórios”</a:t>
            </a:r>
            <a:endParaRPr sz="3400" b="1" i="0" dirty="0">
              <a:solidFill>
                <a:srgbClr val="70AD47"/>
              </a:solidFill>
              <a:latin typeface="Century Gothic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822960" y="1325880"/>
            <a:ext cx="3291840" cy="2651760"/>
          </a:xfrm>
          <a:prstGeom prst="roundRect">
            <a:avLst>
              <a:gd name="adj" fmla="val 8000"/>
            </a:avLst>
          </a:prstGeom>
          <a:solidFill>
            <a:srgbClr val="02A0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ctr"/>
          <a:lstStyle/>
          <a:p>
            <a:pPr algn="ctr"/>
            <a:r>
              <a:rPr sz="6000" b="1" i="0" dirty="0">
                <a:solidFill>
                  <a:srgbClr val="FFFFFF"/>
                </a:solidFill>
                <a:latin typeface="Century Gothic"/>
              </a:rPr>
              <a:t>0%</a:t>
            </a:r>
          </a:p>
          <a:p>
            <a:pPr algn="ctr"/>
            <a:r>
              <a:rPr sz="1400" b="0" i="0" dirty="0">
                <a:solidFill>
                  <a:srgbClr val="FFFFFF"/>
                </a:solidFill>
                <a:latin typeface="Century Gothic"/>
              </a:rPr>
              <a:t>IBS + CBS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sobre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os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produtos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do </a:t>
            </a:r>
            <a:r>
              <a:rPr sz="1400" b="1" i="0" dirty="0" err="1">
                <a:solidFill>
                  <a:srgbClr val="FFFFFF"/>
                </a:solidFill>
                <a:latin typeface="Century Gothic"/>
              </a:rPr>
              <a:t>Capítulo</a:t>
            </a:r>
            <a:r>
              <a:rPr sz="1400" b="1" i="0" dirty="0">
                <a:solidFill>
                  <a:srgbClr val="FFFFFF"/>
                </a:solidFill>
                <a:latin typeface="Century Gothic"/>
              </a:rPr>
              <a:t> 6 da NCM</a:t>
            </a:r>
          </a:p>
          <a:p>
            <a:pPr algn="ctr"/>
            <a:r>
              <a:rPr sz="1200" b="0" i="0" dirty="0">
                <a:solidFill>
                  <a:srgbClr val="FFFFFF"/>
                </a:solidFill>
                <a:latin typeface="Century Gothic"/>
              </a:rPr>
              <a:t>LC 214, art. 148 e Anexo XV, item 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89120" y="1325880"/>
            <a:ext cx="1005840" cy="566928"/>
          </a:xfrm>
          <a:prstGeom prst="roundRect">
            <a:avLst>
              <a:gd name="adj" fmla="val 8000"/>
            </a:avLst>
          </a:prstGeom>
          <a:solidFill>
            <a:srgbClr val="0250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Century Gothic"/>
              </a:rPr>
              <a:t>0601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0" y="1325880"/>
            <a:ext cx="6126480" cy="56692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/>
            <a:r>
              <a:rPr sz="1200" b="0" i="0">
                <a:solidFill>
                  <a:srgbClr val="222222"/>
                </a:solidFill>
                <a:latin typeface="Century Gothic"/>
              </a:rPr>
              <a:t>Bulbos, tubérculos, rizomas e mudas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1984248"/>
            <a:ext cx="1005840" cy="566928"/>
          </a:xfrm>
          <a:prstGeom prst="roundRect">
            <a:avLst>
              <a:gd name="adj" fmla="val 8000"/>
            </a:avLst>
          </a:prstGeom>
          <a:solidFill>
            <a:srgbClr val="0250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Century Gothic"/>
              </a:rPr>
              <a:t>0602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0" y="1984248"/>
            <a:ext cx="6126480" cy="56692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/>
            <a:r>
              <a:rPr sz="1200" b="0" i="0">
                <a:solidFill>
                  <a:srgbClr val="222222"/>
                </a:solidFill>
                <a:latin typeface="Century Gothic"/>
              </a:rPr>
              <a:t>Outras plantas vivas (inclusive em vaso), estacas e enxertos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0" y="2642615"/>
            <a:ext cx="1005840" cy="566928"/>
          </a:xfrm>
          <a:prstGeom prst="roundRect">
            <a:avLst>
              <a:gd name="adj" fmla="val 8000"/>
            </a:avLst>
          </a:prstGeom>
          <a:solidFill>
            <a:srgbClr val="0250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Century Gothic"/>
              </a:rPr>
              <a:t>0603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0" y="2642615"/>
            <a:ext cx="6126480" cy="56692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/>
            <a:r>
              <a:rPr sz="1200" b="0" i="0">
                <a:solidFill>
                  <a:srgbClr val="222222"/>
                </a:solidFill>
                <a:latin typeface="Century Gothic"/>
              </a:rPr>
              <a:t>Flores e botões cortados, para buquês ou ornamentação — frescos, secos, tingidos, preparados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89120" y="3300984"/>
            <a:ext cx="1005840" cy="566928"/>
          </a:xfrm>
          <a:prstGeom prst="roundRect">
            <a:avLst>
              <a:gd name="adj" fmla="val 8000"/>
            </a:avLst>
          </a:prstGeom>
          <a:solidFill>
            <a:srgbClr val="0250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Century Gothic"/>
              </a:rPr>
              <a:t>0604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0" y="3300984"/>
            <a:ext cx="6126480" cy="56692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/>
            <a:r>
              <a:rPr sz="1200" b="0" i="0">
                <a:solidFill>
                  <a:srgbClr val="222222"/>
                </a:solidFill>
                <a:latin typeface="Century Gothic"/>
              </a:rPr>
              <a:t>Folhagens, folhas, ramos, musgos e líquenes para ornamentação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" y="4206240"/>
            <a:ext cx="3474720" cy="1371600"/>
          </a:xfrm>
          <a:prstGeom prst="roundRect">
            <a:avLst>
              <a:gd name="adj" fmla="val 8000"/>
            </a:avLst>
          </a:prstGeom>
          <a:solidFill>
            <a:srgbClr val="E6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t"/>
          <a:lstStyle/>
          <a:p>
            <a:pPr algn="l"/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Redução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 a zero ≠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isenção</a:t>
            </a:r>
            <a:endParaRPr sz="1400" b="1" i="0" dirty="0">
              <a:solidFill>
                <a:srgbClr val="025028"/>
              </a:solidFill>
              <a:latin typeface="Century Gothic"/>
            </a:endParaRPr>
          </a:p>
          <a:p>
            <a:pPr algn="l"/>
            <a:r>
              <a:rPr sz="1200" b="0" i="0" dirty="0">
                <a:solidFill>
                  <a:srgbClr val="222222"/>
                </a:solidFill>
                <a:latin typeface="Century Gothic"/>
              </a:rPr>
              <a:t>O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crédito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 das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compras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 (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insumos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,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embalagens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,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energia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,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frete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) é mantid</a:t>
            </a:r>
            <a:r>
              <a:rPr lang="pt-BR" sz="1200" dirty="0">
                <a:solidFill>
                  <a:srgbClr val="222222"/>
                </a:solidFill>
                <a:latin typeface="Century Gothic"/>
              </a:rPr>
              <a:t>o (art. 52)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. </a:t>
            </a:r>
            <a:endParaRPr lang="pt-BR" sz="1200" b="0" i="0" dirty="0">
              <a:solidFill>
                <a:srgbClr val="222222"/>
              </a:solidFill>
              <a:latin typeface="Century Gothic"/>
            </a:endParaRPr>
          </a:p>
          <a:p>
            <a:pPr algn="l"/>
            <a:r>
              <a:rPr sz="1200" b="0" i="0" dirty="0">
                <a:solidFill>
                  <a:srgbClr val="222222"/>
                </a:solidFill>
                <a:latin typeface="Century Gothic"/>
              </a:rPr>
              <a:t>Tende a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sobrar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crédito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 → </a:t>
            </a:r>
            <a:r>
              <a:rPr sz="1200" b="1" i="0" u="sng" dirty="0" err="1">
                <a:solidFill>
                  <a:srgbClr val="222222"/>
                </a:solidFill>
                <a:latin typeface="Century Gothic"/>
              </a:rPr>
              <a:t>ressarcimento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 (arts. 39 e 40).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480560" y="4206240"/>
            <a:ext cx="3474720" cy="1371600"/>
          </a:xfrm>
          <a:prstGeom prst="roundRect">
            <a:avLst>
              <a:gd name="adj" fmla="val 8000"/>
            </a:avLst>
          </a:prstGeom>
          <a:solidFill>
            <a:srgbClr val="E6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t"/>
          <a:lstStyle/>
          <a:p>
            <a:pPr algn="l"/>
            <a:r>
              <a:rPr sz="1400" b="1" i="0" dirty="0">
                <a:solidFill>
                  <a:srgbClr val="025028"/>
                </a:solidFill>
                <a:latin typeface="Century Gothic"/>
              </a:rPr>
              <a:t>O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enquadramento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 segue a NCM</a:t>
            </a:r>
          </a:p>
          <a:p>
            <a:pPr algn="l"/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Não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 o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nome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comercial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. </a:t>
            </a:r>
            <a:endParaRPr lang="pt-BR" sz="1200" b="0" i="0" dirty="0">
              <a:solidFill>
                <a:srgbClr val="222222"/>
              </a:solidFill>
              <a:latin typeface="Century Gothic"/>
            </a:endParaRPr>
          </a:p>
          <a:p>
            <a:pPr algn="l"/>
            <a:r>
              <a:rPr sz="1200" b="0" i="0" dirty="0">
                <a:solidFill>
                  <a:srgbClr val="222222"/>
                </a:solidFill>
                <a:latin typeface="Century Gothic"/>
              </a:rPr>
              <a:t>“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Arranjo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”, “kit” e “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decorado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”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precisam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 ser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traduzidos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 para um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código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138160" y="4206240"/>
            <a:ext cx="3474720" cy="1371600"/>
          </a:xfrm>
          <a:prstGeom prst="roundRect">
            <a:avLst>
              <a:gd name="adj" fmla="val 8000"/>
            </a:avLst>
          </a:prstGeom>
          <a:solidFill>
            <a:srgbClr val="E6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t"/>
          <a:lstStyle/>
          <a:p>
            <a:pPr algn="l"/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Hoje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 é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diferente</a:t>
            </a:r>
            <a:endParaRPr sz="1400" b="1" i="0" dirty="0">
              <a:solidFill>
                <a:srgbClr val="025028"/>
              </a:solidFill>
              <a:latin typeface="Century Gothic"/>
            </a:endParaRPr>
          </a:p>
          <a:p>
            <a:pPr algn="l"/>
            <a:r>
              <a:rPr sz="1200" b="0" i="0" dirty="0">
                <a:solidFill>
                  <a:srgbClr val="222222"/>
                </a:solidFill>
                <a:latin typeface="Century Gothic"/>
              </a:rPr>
              <a:t>ICMS com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isenções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 e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reduções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estaduais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desiguais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 para flores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naturais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; PIS/COFINS integral no regime regular.</a:t>
            </a:r>
          </a:p>
        </p:txBody>
      </p:sp>
    </p:spTree>
    <p:extLst>
      <p:ext uri="{BB962C8B-B14F-4D97-AF65-F5344CB8AC3E}">
        <p14:creationId xmlns:p14="http://schemas.microsoft.com/office/powerpoint/2010/main" val="21937932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000B1-A315-8ECF-5624-97E400A71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307A4A60-396E-C4B3-6333-1578A4961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A0186123-ECCA-6C3C-AC75-D4F4FC3256DE}"/>
              </a:ext>
            </a:extLst>
          </p:cNvPr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</p:spPr>
        <p:txBody>
          <a:bodyPr wrap="square" rtlCol="0"/>
          <a:lstStyle/>
          <a:p>
            <a:pPr algn="ctr"/>
            <a:r>
              <a:rPr sz="3400" b="1" i="0">
                <a:solidFill>
                  <a:srgbClr val="70AD47"/>
                </a:solidFill>
                <a:latin typeface="Century Gothic"/>
              </a:rPr>
              <a:t>Quem é contribuinte ao longo da cadeia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417320"/>
            <a:ext cx="2468880" cy="2286000"/>
          </a:xfrm>
          <a:prstGeom prst="roundRect">
            <a:avLst>
              <a:gd name="adj" fmla="val 8000"/>
            </a:avLst>
          </a:prstGeom>
          <a:solidFill>
            <a:srgbClr val="E6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t"/>
          <a:lstStyle/>
          <a:p>
            <a:pPr algn="l"/>
            <a:r>
              <a:rPr sz="1600" b="1" i="0" dirty="0" err="1">
                <a:solidFill>
                  <a:srgbClr val="025028"/>
                </a:solidFill>
                <a:latin typeface="Century Gothic"/>
              </a:rPr>
              <a:t>Produtor</a:t>
            </a:r>
            <a:endParaRPr sz="1600" b="1" i="0" dirty="0">
              <a:solidFill>
                <a:srgbClr val="025028"/>
              </a:solidFill>
              <a:latin typeface="Century Gothic"/>
            </a:endParaRPr>
          </a:p>
          <a:p>
            <a:pPr algn="l">
              <a:spcBef>
                <a:spcPts val="600"/>
              </a:spcBef>
            </a:pP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Receita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até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R$ 3,6 mi/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ano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: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não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contribuinte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(art. 164). Quem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compra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dele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tem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crédito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presumido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(art. 168).</a:t>
            </a:r>
          </a:p>
        </p:txBody>
      </p:sp>
      <p:sp>
        <p:nvSpPr>
          <p:cNvPr id="7" name="Right Arrow 6"/>
          <p:cNvSpPr/>
          <p:nvPr/>
        </p:nvSpPr>
        <p:spPr>
          <a:xfrm>
            <a:off x="3310128" y="2331720"/>
            <a:ext cx="292608" cy="457200"/>
          </a:xfrm>
          <a:prstGeom prst="rightArrow">
            <a:avLst/>
          </a:prstGeom>
          <a:solidFill>
            <a:srgbClr val="F0C10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3611879" y="1417320"/>
            <a:ext cx="2468880" cy="2286000"/>
          </a:xfrm>
          <a:prstGeom prst="roundRect">
            <a:avLst>
              <a:gd name="adj" fmla="val 8000"/>
            </a:avLst>
          </a:prstGeom>
          <a:solidFill>
            <a:srgbClr val="E6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t"/>
          <a:lstStyle/>
          <a:p>
            <a:pPr algn="l"/>
            <a:r>
              <a:rPr sz="1600" b="1" i="0" dirty="0" err="1">
                <a:solidFill>
                  <a:srgbClr val="025028"/>
                </a:solidFill>
                <a:latin typeface="Century Gothic"/>
              </a:rPr>
              <a:t>Atacado</a:t>
            </a:r>
            <a:endParaRPr sz="1600" b="1" i="0" dirty="0">
              <a:solidFill>
                <a:srgbClr val="025028"/>
              </a:solidFill>
              <a:latin typeface="Century Gothic"/>
            </a:endParaRPr>
          </a:p>
          <a:p>
            <a:pPr algn="l">
              <a:spcBef>
                <a:spcPts val="600"/>
              </a:spcBef>
            </a:pPr>
            <a:r>
              <a:rPr sz="1400" b="0" i="0" dirty="0">
                <a:solidFill>
                  <a:srgbClr val="222222"/>
                </a:solidFill>
                <a:latin typeface="Century Gothic"/>
              </a:rPr>
              <a:t>Regime regular (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débito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e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crédito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integrais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)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ou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Simples Nacional.</a:t>
            </a:r>
          </a:p>
        </p:txBody>
      </p:sp>
      <p:sp>
        <p:nvSpPr>
          <p:cNvPr id="9" name="Right Arrow 8"/>
          <p:cNvSpPr/>
          <p:nvPr/>
        </p:nvSpPr>
        <p:spPr>
          <a:xfrm>
            <a:off x="6099048" y="2331720"/>
            <a:ext cx="292608" cy="457200"/>
          </a:xfrm>
          <a:prstGeom prst="rightArrow">
            <a:avLst/>
          </a:prstGeom>
          <a:solidFill>
            <a:srgbClr val="F0C10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6400800" y="1417320"/>
            <a:ext cx="2468880" cy="2286000"/>
          </a:xfrm>
          <a:prstGeom prst="roundRect">
            <a:avLst>
              <a:gd name="adj" fmla="val 8000"/>
            </a:avLst>
          </a:prstGeom>
          <a:solidFill>
            <a:srgbClr val="E6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t"/>
          <a:lstStyle/>
          <a:p>
            <a:pPr algn="l"/>
            <a:r>
              <a:rPr sz="1600" b="1" i="0" dirty="0" err="1">
                <a:solidFill>
                  <a:srgbClr val="025028"/>
                </a:solidFill>
                <a:latin typeface="Century Gothic"/>
              </a:rPr>
              <a:t>Varejo</a:t>
            </a:r>
            <a:endParaRPr sz="1600" b="1" i="0" dirty="0">
              <a:solidFill>
                <a:srgbClr val="025028"/>
              </a:solidFill>
              <a:latin typeface="Century Gothic"/>
            </a:endParaRPr>
          </a:p>
          <a:p>
            <a:pPr algn="l">
              <a:spcBef>
                <a:spcPts val="600"/>
              </a:spcBef>
            </a:pPr>
            <a:r>
              <a:rPr sz="1400" b="0" i="0" dirty="0">
                <a:solidFill>
                  <a:srgbClr val="222222"/>
                </a:solidFill>
                <a:latin typeface="Century Gothic"/>
              </a:rPr>
              <a:t>Simples “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dentro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do DAS”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ou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Simples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híbrido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(IBS/CBS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pelo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regime regular, art. 41).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8887968" y="2331720"/>
            <a:ext cx="292608" cy="457200"/>
          </a:xfrm>
          <a:prstGeom prst="rightArrow">
            <a:avLst/>
          </a:prstGeom>
          <a:solidFill>
            <a:srgbClr val="F0C10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9189719" y="1417320"/>
            <a:ext cx="2468880" cy="2286000"/>
          </a:xfrm>
          <a:prstGeom prst="roundRect">
            <a:avLst>
              <a:gd name="adj" fmla="val 8000"/>
            </a:avLst>
          </a:prstGeom>
          <a:solidFill>
            <a:srgbClr val="E6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t"/>
          <a:lstStyle/>
          <a:p>
            <a:pPr algn="l"/>
            <a:r>
              <a:rPr sz="1600" b="1" i="0" dirty="0">
                <a:solidFill>
                  <a:srgbClr val="025028"/>
                </a:solidFill>
                <a:latin typeface="Century Gothic"/>
              </a:rPr>
              <a:t>Serviços</a:t>
            </a:r>
          </a:p>
          <a:p>
            <a:pPr algn="l">
              <a:spcBef>
                <a:spcPts val="600"/>
              </a:spcBef>
            </a:pP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Decoração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e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paisagismo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: regime regular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ou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Simples;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alíquota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padrão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" y="4023360"/>
            <a:ext cx="10789920" cy="1554480"/>
          </a:xfrm>
          <a:prstGeom prst="roundRect">
            <a:avLst>
              <a:gd name="adj" fmla="val 8000"/>
            </a:avLst>
          </a:prstGeom>
          <a:solidFill>
            <a:srgbClr val="FDF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t"/>
          <a:lstStyle/>
          <a:p>
            <a:pPr algn="l"/>
            <a:r>
              <a:rPr sz="1600" b="1" i="0" dirty="0">
                <a:solidFill>
                  <a:srgbClr val="025028"/>
                </a:solidFill>
                <a:latin typeface="Century Gothic"/>
              </a:rPr>
              <a:t>O </a:t>
            </a:r>
            <a:r>
              <a:rPr sz="1600" b="1" i="0" dirty="0" err="1">
                <a:solidFill>
                  <a:srgbClr val="025028"/>
                </a:solidFill>
                <a:latin typeface="Century Gothic"/>
              </a:rPr>
              <a:t>que</a:t>
            </a:r>
            <a:r>
              <a:rPr sz="1600" b="1" i="0" dirty="0">
                <a:solidFill>
                  <a:srgbClr val="025028"/>
                </a:solidFill>
                <a:latin typeface="Century Gothic"/>
              </a:rPr>
              <a:t> </a:t>
            </a:r>
            <a:r>
              <a:rPr sz="1600" b="1" i="0" dirty="0" err="1">
                <a:solidFill>
                  <a:srgbClr val="025028"/>
                </a:solidFill>
                <a:latin typeface="Century Gothic"/>
              </a:rPr>
              <a:t>muda</a:t>
            </a:r>
            <a:r>
              <a:rPr sz="1600" b="1" i="0" dirty="0">
                <a:solidFill>
                  <a:srgbClr val="025028"/>
                </a:solidFill>
                <a:latin typeface="Century Gothic"/>
              </a:rPr>
              <a:t> </a:t>
            </a:r>
            <a:r>
              <a:rPr sz="1600" b="1" i="0" dirty="0" err="1">
                <a:solidFill>
                  <a:srgbClr val="025028"/>
                </a:solidFill>
                <a:latin typeface="Century Gothic"/>
              </a:rPr>
              <a:t>na</a:t>
            </a:r>
            <a:r>
              <a:rPr sz="1600" b="1" i="0" dirty="0">
                <a:solidFill>
                  <a:srgbClr val="025028"/>
                </a:solidFill>
                <a:latin typeface="Century Gothic"/>
              </a:rPr>
              <a:t> </a:t>
            </a:r>
            <a:r>
              <a:rPr sz="1600" b="1" i="0" dirty="0" err="1">
                <a:solidFill>
                  <a:srgbClr val="025028"/>
                </a:solidFill>
                <a:latin typeface="Century Gothic"/>
              </a:rPr>
              <a:t>escolha</a:t>
            </a:r>
            <a:r>
              <a:rPr sz="1600" b="1" i="0" dirty="0">
                <a:solidFill>
                  <a:srgbClr val="025028"/>
                </a:solidFill>
                <a:latin typeface="Century Gothic"/>
              </a:rPr>
              <a:t> do </a:t>
            </a:r>
            <a:r>
              <a:rPr sz="1600" b="1" i="0" dirty="0" err="1">
                <a:solidFill>
                  <a:srgbClr val="025028"/>
                </a:solidFill>
                <a:latin typeface="Century Gothic"/>
              </a:rPr>
              <a:t>fornecedor</a:t>
            </a:r>
            <a:endParaRPr sz="1600" b="1" i="0" dirty="0">
              <a:solidFill>
                <a:srgbClr val="025028"/>
              </a:solidFill>
              <a:latin typeface="Century Gothic"/>
            </a:endParaRPr>
          </a:p>
          <a:p>
            <a:pPr algn="l"/>
            <a:r>
              <a:rPr sz="1400" b="0" i="0" dirty="0">
                <a:solidFill>
                  <a:srgbClr val="222222"/>
                </a:solidFill>
                <a:latin typeface="Century Gothic"/>
              </a:rPr>
              <a:t>O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cliente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do regime regular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só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credita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o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que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foi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efetivamente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recolhido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. Quem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compra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de Simples “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dentro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do DAS”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credita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pouco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; quem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compra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do regime regular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ou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do Simples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híbrido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credita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tudo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. </a:t>
            </a:r>
            <a:endParaRPr lang="pt-BR" sz="1400" b="0" i="0" dirty="0">
              <a:solidFill>
                <a:srgbClr val="222222"/>
              </a:solidFill>
              <a:latin typeface="Century Gothic"/>
            </a:endParaRPr>
          </a:p>
          <a:p>
            <a:pPr algn="l"/>
            <a:r>
              <a:rPr sz="1400" b="1" i="0" u="sng" dirty="0" err="1">
                <a:solidFill>
                  <a:srgbClr val="222222"/>
                </a:solidFill>
                <a:latin typeface="Century Gothic"/>
              </a:rPr>
              <a:t>Resultado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: a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carteira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de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clientes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passa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a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definir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o regime do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vendedor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.</a:t>
            </a:r>
            <a:endParaRPr lang="pt-BR" sz="1400" b="0" i="0" dirty="0">
              <a:solidFill>
                <a:srgbClr val="222222"/>
              </a:solidFill>
              <a:latin typeface="Century Gothic"/>
            </a:endParaRPr>
          </a:p>
          <a:p>
            <a:pPr algn="l"/>
            <a:endParaRPr sz="1400" b="0" i="0" dirty="0">
              <a:solidFill>
                <a:srgbClr val="222222"/>
              </a:solidFill>
              <a:latin typeface="Century Gothic"/>
            </a:endParaRPr>
          </a:p>
          <a:p>
            <a:pPr algn="l"/>
            <a:r>
              <a:rPr sz="1200" b="0" i="0" dirty="0" err="1">
                <a:solidFill>
                  <a:srgbClr val="5A5A5A"/>
                </a:solidFill>
                <a:latin typeface="Century Gothic"/>
              </a:rPr>
              <a:t>Opção</a:t>
            </a:r>
            <a:r>
              <a:rPr sz="1200" b="0" i="0" dirty="0">
                <a:solidFill>
                  <a:srgbClr val="5A5A5A"/>
                </a:solidFill>
                <a:latin typeface="Century Gothic"/>
              </a:rPr>
              <a:t> </a:t>
            </a:r>
            <a:r>
              <a:rPr sz="1200" b="0" i="0" dirty="0" err="1">
                <a:solidFill>
                  <a:srgbClr val="5A5A5A"/>
                </a:solidFill>
                <a:latin typeface="Century Gothic"/>
              </a:rPr>
              <a:t>pelo</a:t>
            </a:r>
            <a:r>
              <a:rPr sz="1200" b="0" i="0" dirty="0">
                <a:solidFill>
                  <a:srgbClr val="5A5A5A"/>
                </a:solidFill>
                <a:latin typeface="Century Gothic"/>
              </a:rPr>
              <a:t> </a:t>
            </a:r>
            <a:r>
              <a:rPr sz="1200" b="0" i="0" dirty="0" err="1">
                <a:solidFill>
                  <a:srgbClr val="5A5A5A"/>
                </a:solidFill>
                <a:latin typeface="Century Gothic"/>
              </a:rPr>
              <a:t>híbrido</a:t>
            </a:r>
            <a:r>
              <a:rPr sz="1200" b="0" i="0" dirty="0">
                <a:solidFill>
                  <a:srgbClr val="5A5A5A"/>
                </a:solidFill>
                <a:latin typeface="Century Gothic"/>
              </a:rPr>
              <a:t> para o 1º </a:t>
            </a:r>
            <a:r>
              <a:rPr sz="1200" b="0" i="0" dirty="0" err="1">
                <a:solidFill>
                  <a:srgbClr val="5A5A5A"/>
                </a:solidFill>
                <a:latin typeface="Century Gothic"/>
              </a:rPr>
              <a:t>semestre</a:t>
            </a:r>
            <a:r>
              <a:rPr sz="1200" b="0" i="0" dirty="0">
                <a:solidFill>
                  <a:srgbClr val="5A5A5A"/>
                </a:solidFill>
                <a:latin typeface="Century Gothic"/>
              </a:rPr>
              <a:t> de 2027: </a:t>
            </a:r>
            <a:r>
              <a:rPr sz="1200" b="0" i="0" dirty="0" err="1">
                <a:solidFill>
                  <a:srgbClr val="5A5A5A"/>
                </a:solidFill>
                <a:latin typeface="Century Gothic"/>
              </a:rPr>
              <a:t>prazo</a:t>
            </a:r>
            <a:r>
              <a:rPr sz="1200" b="0" i="0" dirty="0">
                <a:solidFill>
                  <a:srgbClr val="5A5A5A"/>
                </a:solidFill>
                <a:latin typeface="Century Gothic"/>
              </a:rPr>
              <a:t> </a:t>
            </a:r>
            <a:r>
              <a:rPr lang="pt-BR" sz="1200" b="0" i="0" dirty="0">
                <a:solidFill>
                  <a:srgbClr val="5A5A5A"/>
                </a:solidFill>
                <a:latin typeface="Century Gothic"/>
              </a:rPr>
              <a:t>prorrogado até </a:t>
            </a:r>
            <a:r>
              <a:rPr sz="1200" b="0" i="0" dirty="0">
                <a:solidFill>
                  <a:srgbClr val="5A5A5A"/>
                </a:solidFill>
                <a:latin typeface="Century Gothic"/>
              </a:rPr>
              <a:t>30/</a:t>
            </a:r>
            <a:r>
              <a:rPr lang="pt-BR" sz="1200" b="0" i="0" dirty="0">
                <a:solidFill>
                  <a:srgbClr val="5A5A5A"/>
                </a:solidFill>
                <a:latin typeface="Century Gothic"/>
              </a:rPr>
              <a:t>10</a:t>
            </a:r>
            <a:r>
              <a:rPr sz="1200" b="0" i="0" dirty="0">
                <a:solidFill>
                  <a:srgbClr val="5A5A5A"/>
                </a:solidFill>
                <a:latin typeface="Century Gothic"/>
              </a:rPr>
              <a:t>/2026; nova </a:t>
            </a:r>
            <a:r>
              <a:rPr sz="1200" b="0" i="0" dirty="0" err="1">
                <a:solidFill>
                  <a:srgbClr val="5A5A5A"/>
                </a:solidFill>
                <a:latin typeface="Century Gothic"/>
              </a:rPr>
              <a:t>janela</a:t>
            </a:r>
            <a:r>
              <a:rPr sz="1200" b="0" i="0" dirty="0">
                <a:solidFill>
                  <a:srgbClr val="5A5A5A"/>
                </a:solidFill>
                <a:latin typeface="Century Gothic"/>
              </a:rPr>
              <a:t> </a:t>
            </a:r>
            <a:r>
              <a:rPr sz="1200" b="0" i="0" dirty="0" err="1">
                <a:solidFill>
                  <a:srgbClr val="5A5A5A"/>
                </a:solidFill>
                <a:latin typeface="Century Gothic"/>
              </a:rPr>
              <a:t>em</a:t>
            </a:r>
            <a:r>
              <a:rPr sz="1200" b="0" i="0" dirty="0">
                <a:solidFill>
                  <a:srgbClr val="5A5A5A"/>
                </a:solidFill>
                <a:latin typeface="Century Gothic"/>
              </a:rPr>
              <a:t> </a:t>
            </a:r>
            <a:r>
              <a:rPr sz="1200" b="0" i="0" dirty="0" err="1">
                <a:solidFill>
                  <a:srgbClr val="5A5A5A"/>
                </a:solidFill>
                <a:latin typeface="Century Gothic"/>
              </a:rPr>
              <a:t>março</a:t>
            </a:r>
            <a:r>
              <a:rPr sz="1200" b="0" i="0" dirty="0">
                <a:solidFill>
                  <a:srgbClr val="5A5A5A"/>
                </a:solidFill>
                <a:latin typeface="Century Gothic"/>
              </a:rPr>
              <a:t> de 2027.</a:t>
            </a:r>
          </a:p>
        </p:txBody>
      </p:sp>
    </p:spTree>
    <p:extLst>
      <p:ext uri="{BB962C8B-B14F-4D97-AF65-F5344CB8AC3E}">
        <p14:creationId xmlns:p14="http://schemas.microsoft.com/office/powerpoint/2010/main" val="21937932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B8C49-C015-AE39-6270-0D8BA4847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A7E12181-D046-63F3-8280-A9FFAA9890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036D39F2-35F0-A752-27D3-00FC03BAF139}"/>
              </a:ext>
            </a:extLst>
          </p:cNvPr>
          <p:cNvSpPr txBox="1"/>
          <p:nvPr/>
        </p:nvSpPr>
        <p:spPr>
          <a:xfrm>
            <a:off x="5760720" y="1188720"/>
            <a:ext cx="5943600" cy="1463040"/>
          </a:xfrm>
          <a:prstGeom prst="rect">
            <a:avLst/>
          </a:prstGeom>
          <a:noFill/>
        </p:spPr>
        <p:txBody>
          <a:bodyPr wrap="square" rtlCol="0"/>
          <a:lstStyle/>
          <a:p>
            <a:pPr algn="l"/>
            <a:r>
              <a:rPr sz="4400" b="1" i="0">
                <a:solidFill>
                  <a:srgbClr val="FFFFFF"/>
                </a:solidFill>
                <a:latin typeface="Century Gothic"/>
              </a:rPr>
              <a:t>Bloco 2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FBDA2EC-E014-B582-6EC5-B7D3D387B364}"/>
              </a:ext>
            </a:extLst>
          </p:cNvPr>
          <p:cNvSpPr txBox="1"/>
          <p:nvPr/>
        </p:nvSpPr>
        <p:spPr>
          <a:xfrm>
            <a:off x="5760720" y="2743200"/>
            <a:ext cx="5943600" cy="1280160"/>
          </a:xfrm>
          <a:prstGeom prst="rect">
            <a:avLst/>
          </a:prstGeom>
          <a:noFill/>
        </p:spPr>
        <p:txBody>
          <a:bodyPr wrap="square" rtlCol="0"/>
          <a:lstStyle/>
          <a:p>
            <a:pPr algn="l"/>
            <a:r>
              <a:rPr sz="2400" b="0" i="0">
                <a:solidFill>
                  <a:srgbClr val="FFFFFF"/>
                </a:solidFill>
                <a:latin typeface="Century Gothic"/>
              </a:rPr>
              <a:t>Split payment no atacado, no varejo e nos serviços</a:t>
            </a:r>
          </a:p>
        </p:txBody>
      </p:sp>
    </p:spTree>
    <p:extLst>
      <p:ext uri="{BB962C8B-B14F-4D97-AF65-F5344CB8AC3E}">
        <p14:creationId xmlns:p14="http://schemas.microsoft.com/office/powerpoint/2010/main" val="15021836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000B1-A315-8ECF-5624-97E400A71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307A4A60-396E-C4B3-6333-1578A4961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A0186123-ECCA-6C3C-AC75-D4F4FC3256DE}"/>
              </a:ext>
            </a:extLst>
          </p:cNvPr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</p:spPr>
        <p:txBody>
          <a:bodyPr wrap="square" rtlCol="0"/>
          <a:lstStyle/>
          <a:p>
            <a:pPr algn="ctr"/>
            <a:r>
              <a:rPr sz="3400" b="1" i="0">
                <a:solidFill>
                  <a:srgbClr val="70AD47"/>
                </a:solidFill>
                <a:latin typeface="Century Gothic"/>
              </a:rPr>
              <a:t>O que é o split payment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554480"/>
            <a:ext cx="2377440" cy="1463040"/>
          </a:xfrm>
          <a:prstGeom prst="roundRect">
            <a:avLst>
              <a:gd name="adj" fmla="val 8000"/>
            </a:avLst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ctr"/>
          <a:lstStyle/>
          <a:p>
            <a:pPr algn="ctr"/>
            <a:r>
              <a:rPr sz="1400" b="1" i="0">
                <a:solidFill>
                  <a:srgbClr val="222222"/>
                </a:solidFill>
                <a:latin typeface="Century Gothic"/>
              </a:rPr>
              <a:t>Cliente paga</a:t>
            </a:r>
          </a:p>
          <a:p>
            <a:pPr algn="ctr"/>
            <a:r>
              <a:rPr sz="2600" b="1" i="0">
                <a:solidFill>
                  <a:srgbClr val="025028"/>
                </a:solidFill>
                <a:latin typeface="Century Gothic"/>
              </a:rPr>
              <a:t>R$ 100</a:t>
            </a:r>
          </a:p>
        </p:txBody>
      </p:sp>
      <p:sp>
        <p:nvSpPr>
          <p:cNvPr id="7" name="Right Arrow 6"/>
          <p:cNvSpPr/>
          <p:nvPr/>
        </p:nvSpPr>
        <p:spPr>
          <a:xfrm>
            <a:off x="3291840" y="2057400"/>
            <a:ext cx="731520" cy="457200"/>
          </a:xfrm>
          <a:prstGeom prst="rightArrow">
            <a:avLst/>
          </a:prstGeom>
          <a:solidFill>
            <a:srgbClr val="F0C10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4114800" y="1371600"/>
            <a:ext cx="2926080" cy="1828800"/>
          </a:xfrm>
          <a:prstGeom prst="roundRect">
            <a:avLst>
              <a:gd name="adj" fmla="val 8000"/>
            </a:avLst>
          </a:prstGeom>
          <a:solidFill>
            <a:srgbClr val="02A0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ctr"/>
          <a:lstStyle/>
          <a:p>
            <a:pPr algn="ctr"/>
            <a:r>
              <a:rPr sz="1500" b="1" i="0" dirty="0">
                <a:solidFill>
                  <a:srgbClr val="FFFFFF"/>
                </a:solidFill>
                <a:latin typeface="Century Gothic"/>
              </a:rPr>
              <a:t>Banco · Pix · </a:t>
            </a:r>
            <a:r>
              <a:rPr sz="1500" b="1" i="0" dirty="0" err="1">
                <a:solidFill>
                  <a:srgbClr val="FFFFFF"/>
                </a:solidFill>
                <a:latin typeface="Century Gothic"/>
              </a:rPr>
              <a:t>cartão</a:t>
            </a:r>
            <a:endParaRPr sz="1500" b="1" i="0" dirty="0">
              <a:solidFill>
                <a:srgbClr val="FFFFFF"/>
              </a:solidFill>
              <a:latin typeface="Century Gothic"/>
            </a:endParaRPr>
          </a:p>
          <a:p>
            <a:pPr algn="ctr"/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separa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o IBS/CBS no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momento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da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liquidação</a:t>
            </a:r>
            <a:endParaRPr sz="1400" b="0" i="0" dirty="0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7132320" y="1600200"/>
            <a:ext cx="731520" cy="457200"/>
          </a:xfrm>
          <a:prstGeom prst="rightArrow">
            <a:avLst/>
          </a:prstGeom>
          <a:solidFill>
            <a:srgbClr val="F0C10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ight Arrow 9"/>
          <p:cNvSpPr/>
          <p:nvPr/>
        </p:nvSpPr>
        <p:spPr>
          <a:xfrm>
            <a:off x="7132320" y="2514600"/>
            <a:ext cx="731520" cy="457200"/>
          </a:xfrm>
          <a:prstGeom prst="rightArrow">
            <a:avLst/>
          </a:prstGeom>
          <a:solidFill>
            <a:srgbClr val="F0C10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7955279" y="1280160"/>
            <a:ext cx="3657600" cy="914400"/>
          </a:xfrm>
          <a:prstGeom prst="roundRect">
            <a:avLst>
              <a:gd name="adj" fmla="val 8000"/>
            </a:avLst>
          </a:prstGeom>
          <a:solidFill>
            <a:srgbClr val="E6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ctr"/>
          <a:lstStyle/>
          <a:p>
            <a:pPr algn="ctr"/>
            <a:r>
              <a:rPr sz="1500" b="1" i="0">
                <a:solidFill>
                  <a:srgbClr val="025028"/>
                </a:solidFill>
                <a:latin typeface="Century Gothic"/>
              </a:rPr>
              <a:t>R$ 72 → caixa da empresa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955279" y="2377440"/>
            <a:ext cx="3657600" cy="914400"/>
          </a:xfrm>
          <a:prstGeom prst="roundRect">
            <a:avLst>
              <a:gd name="adj" fmla="val 8000"/>
            </a:avLst>
          </a:prstGeom>
          <a:solidFill>
            <a:srgbClr val="0250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Century Gothic"/>
              </a:rPr>
              <a:t>R$ 28 → fisco (RFB e Comitê Gestor)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3566160"/>
            <a:ext cx="5486400" cy="1754326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marL="201168" indent="-201168">
              <a:spcAft>
                <a:spcPts val="600"/>
              </a:spcAft>
              <a:buChar char="•"/>
            </a:pPr>
            <a:r>
              <a:rPr sz="1400" b="0" i="0" dirty="0">
                <a:solidFill>
                  <a:srgbClr val="222222"/>
                </a:solidFill>
                <a:latin typeface="Century Gothic"/>
              </a:rPr>
              <a:t>O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imposto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deixa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de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passar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pelo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caixa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: quem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recolhe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é o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prestador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do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serviço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de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pagamento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,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na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liquidação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(LC 214, art. 31).</a:t>
            </a:r>
          </a:p>
          <a:p>
            <a:pPr marL="201168" indent="-201168">
              <a:spcAft>
                <a:spcPts val="600"/>
              </a:spcAft>
              <a:buChar char="•"/>
            </a:pPr>
            <a:r>
              <a:rPr sz="1400" b="0" i="0" dirty="0">
                <a:solidFill>
                  <a:srgbClr val="222222"/>
                </a:solidFill>
                <a:latin typeface="Century Gothic"/>
              </a:rPr>
              <a:t>Vale para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todos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os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arranjos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de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pagamento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lang="pt-BR" sz="1400" b="0" i="0" dirty="0">
                <a:solidFill>
                  <a:srgbClr val="222222"/>
                </a:solidFill>
                <a:latin typeface="Century Gothic"/>
              </a:rPr>
              <a:t>-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abertos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ou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fechados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,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regulados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ou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não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pelo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Banco Central.</a:t>
            </a:r>
          </a:p>
          <a:p>
            <a:pPr marL="201168" indent="-201168">
              <a:spcAft>
                <a:spcPts val="600"/>
              </a:spcAft>
              <a:buChar char="•"/>
            </a:pP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Exemplo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com 28%: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alíquota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de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referência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estimada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(IBS + CBS),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usada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apenas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para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ilustrar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0" y="3566160"/>
            <a:ext cx="5029200" cy="2011680"/>
          </a:xfrm>
          <a:prstGeom prst="roundRect">
            <a:avLst>
              <a:gd name="adj" fmla="val 8000"/>
            </a:avLst>
          </a:prstGeom>
          <a:solidFill>
            <a:srgbClr val="FDF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t"/>
          <a:lstStyle/>
          <a:p>
            <a:pPr algn="l"/>
            <a:r>
              <a:rPr sz="1400" b="1" i="0" dirty="0">
                <a:solidFill>
                  <a:srgbClr val="025028"/>
                </a:solidFill>
                <a:latin typeface="Century Gothic"/>
              </a:rPr>
              <a:t>Para o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setor</a:t>
            </a:r>
            <a:endParaRPr sz="1400" b="1" i="0" dirty="0">
              <a:solidFill>
                <a:srgbClr val="025028"/>
              </a:solidFill>
              <a:latin typeface="Century Gothic"/>
            </a:endParaRPr>
          </a:p>
          <a:p>
            <a:pPr algn="l"/>
            <a:r>
              <a:rPr sz="1400" b="0" i="0" dirty="0">
                <a:solidFill>
                  <a:srgbClr val="222222"/>
                </a:solidFill>
                <a:latin typeface="Century Gothic"/>
              </a:rPr>
              <a:t>Flor e planta a 0%: nada é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retido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lang="pt-BR" sz="1400" b="0" i="0" dirty="0">
                <a:solidFill>
                  <a:srgbClr val="222222"/>
                </a:solidFill>
                <a:latin typeface="Century Gothic"/>
              </a:rPr>
              <a:t>-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mas a nota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precisa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estar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certa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.</a:t>
            </a:r>
          </a:p>
          <a:p>
            <a:pPr algn="l"/>
            <a:r>
              <a:rPr sz="1400" b="1" i="0" dirty="0" err="1">
                <a:solidFill>
                  <a:srgbClr val="222222"/>
                </a:solidFill>
                <a:latin typeface="Century Gothic"/>
              </a:rPr>
              <a:t>Serviço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, </a:t>
            </a:r>
            <a:r>
              <a:rPr sz="1400" b="1" i="0" dirty="0" err="1">
                <a:solidFill>
                  <a:srgbClr val="222222"/>
                </a:solidFill>
                <a:latin typeface="Century Gothic"/>
              </a:rPr>
              <a:t>vaso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, </a:t>
            </a:r>
            <a:r>
              <a:rPr sz="1400" b="1" i="0" dirty="0">
                <a:solidFill>
                  <a:srgbClr val="222222"/>
                </a:solidFill>
                <a:latin typeface="Century Gothic"/>
              </a:rPr>
              <a:t>kit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, </a:t>
            </a:r>
            <a:r>
              <a:rPr sz="1400" b="1" i="0" dirty="0" err="1">
                <a:solidFill>
                  <a:srgbClr val="222222"/>
                </a:solidFill>
                <a:latin typeface="Century Gothic"/>
              </a:rPr>
              <a:t>decoração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: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retenção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na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fonte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do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pagamento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.</a:t>
            </a:r>
          </a:p>
          <a:p>
            <a:pPr algn="l"/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Misturou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na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mesma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nota? </a:t>
            </a:r>
            <a:r>
              <a:rPr sz="1400" b="0" i="0" u="sng" dirty="0">
                <a:solidFill>
                  <a:srgbClr val="222222"/>
                </a:solidFill>
                <a:latin typeface="Century Gothic"/>
              </a:rPr>
              <a:t>O </a:t>
            </a:r>
            <a:r>
              <a:rPr sz="1400" b="0" i="0" u="sng" dirty="0" err="1">
                <a:solidFill>
                  <a:srgbClr val="222222"/>
                </a:solidFill>
                <a:latin typeface="Century Gothic"/>
              </a:rPr>
              <a:t>sistema</a:t>
            </a:r>
            <a:r>
              <a:rPr sz="1400" b="0" i="0" u="sng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u="sng" dirty="0" err="1">
                <a:solidFill>
                  <a:srgbClr val="222222"/>
                </a:solidFill>
                <a:latin typeface="Century Gothic"/>
              </a:rPr>
              <a:t>calcula</a:t>
            </a:r>
            <a:r>
              <a:rPr sz="1400" b="0" i="0" u="sng" dirty="0">
                <a:solidFill>
                  <a:srgbClr val="222222"/>
                </a:solidFill>
                <a:latin typeface="Century Gothic"/>
              </a:rPr>
              <a:t> item a item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937932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000B1-A315-8ECF-5624-97E400A71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307A4A60-396E-C4B3-6333-1578A4961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A0186123-ECCA-6C3C-AC75-D4F4FC3256DE}"/>
              </a:ext>
            </a:extLst>
          </p:cNvPr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</p:spPr>
        <p:txBody>
          <a:bodyPr wrap="square" rtlCol="0"/>
          <a:lstStyle/>
          <a:p>
            <a:pPr algn="ctr"/>
            <a:r>
              <a:rPr sz="3400" b="1" i="0">
                <a:solidFill>
                  <a:srgbClr val="70AD47"/>
                </a:solidFill>
                <a:latin typeface="Century Gothic"/>
              </a:rPr>
              <a:t>Duas modalidades de split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371600"/>
            <a:ext cx="5257800" cy="2468880"/>
          </a:xfrm>
          <a:prstGeom prst="roundRect">
            <a:avLst>
              <a:gd name="adj" fmla="val 8000"/>
            </a:avLst>
          </a:prstGeom>
          <a:solidFill>
            <a:srgbClr val="02A0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t"/>
          <a:lstStyle/>
          <a:p>
            <a:pPr algn="l"/>
            <a:r>
              <a:rPr sz="1600" b="1" i="0" dirty="0" err="1">
                <a:solidFill>
                  <a:srgbClr val="FFFFFF"/>
                </a:solidFill>
                <a:latin typeface="Century Gothic"/>
              </a:rPr>
              <a:t>Procedimento</a:t>
            </a:r>
            <a:r>
              <a:rPr sz="1600" b="1" i="0" dirty="0">
                <a:solidFill>
                  <a:srgbClr val="FFFFFF"/>
                </a:solidFill>
                <a:latin typeface="Century Gothic"/>
              </a:rPr>
              <a:t> </a:t>
            </a:r>
            <a:r>
              <a:rPr sz="1600" b="1" i="0" dirty="0" err="1">
                <a:solidFill>
                  <a:srgbClr val="FFFFFF"/>
                </a:solidFill>
                <a:latin typeface="Century Gothic"/>
              </a:rPr>
              <a:t>padrão</a:t>
            </a:r>
            <a:r>
              <a:rPr sz="1600" b="1" i="0" dirty="0">
                <a:solidFill>
                  <a:srgbClr val="FFFFFF"/>
                </a:solidFill>
                <a:latin typeface="Century Gothic"/>
              </a:rPr>
              <a:t> (art. 32)</a:t>
            </a:r>
          </a:p>
          <a:p>
            <a:pPr algn="l">
              <a:spcBef>
                <a:spcPts val="800"/>
              </a:spcBef>
            </a:pPr>
            <a:r>
              <a:rPr sz="1400" b="0" i="0" dirty="0">
                <a:solidFill>
                  <a:srgbClr val="FFFFFF"/>
                </a:solidFill>
                <a:latin typeface="Century Gothic"/>
              </a:rPr>
              <a:t>• Vincula o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documento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fiscal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ao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pagamento</a:t>
            </a:r>
            <a:endParaRPr sz="1400" b="0" i="0" dirty="0">
              <a:solidFill>
                <a:srgbClr val="FFFFFF"/>
              </a:solidFill>
              <a:latin typeface="Century Gothic"/>
            </a:endParaRPr>
          </a:p>
          <a:p>
            <a:pPr algn="l">
              <a:spcBef>
                <a:spcPts val="400"/>
              </a:spcBef>
            </a:pPr>
            <a:r>
              <a:rPr sz="1400" b="0" i="0" dirty="0">
                <a:solidFill>
                  <a:srgbClr val="FFFFFF"/>
                </a:solidFill>
                <a:latin typeface="Century Gothic"/>
              </a:rPr>
              <a:t>• Consulta a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plataforma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RFB/CG-IBS e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separa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o valor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exato</a:t>
            </a:r>
            <a:endParaRPr sz="1400" b="0" i="0" dirty="0">
              <a:solidFill>
                <a:srgbClr val="FFFFFF"/>
              </a:solidFill>
              <a:latin typeface="Century Gothic"/>
            </a:endParaRPr>
          </a:p>
          <a:p>
            <a:pPr algn="l">
              <a:spcBef>
                <a:spcPts val="400"/>
              </a:spcBef>
            </a:pPr>
            <a:r>
              <a:rPr sz="1400" b="0" i="0" dirty="0">
                <a:solidFill>
                  <a:srgbClr val="FFFFFF"/>
                </a:solidFill>
                <a:latin typeface="Century Gothic"/>
              </a:rPr>
              <a:t>•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Considera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os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créditos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do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fornecedor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(“split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inteligente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”)</a:t>
            </a:r>
          </a:p>
          <a:p>
            <a:pPr algn="l">
              <a:spcBef>
                <a:spcPts val="400"/>
              </a:spcBef>
            </a:pPr>
            <a:r>
              <a:rPr sz="1400" b="0" i="0" dirty="0">
                <a:solidFill>
                  <a:srgbClr val="FFFFFF"/>
                </a:solidFill>
                <a:latin typeface="Century Gothic"/>
              </a:rPr>
              <a:t>• Gera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crédito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ao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comprador do regime regular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55080" y="1371600"/>
            <a:ext cx="5257800" cy="2468880"/>
          </a:xfrm>
          <a:prstGeom prst="roundRect">
            <a:avLst>
              <a:gd name="adj" fmla="val 8000"/>
            </a:avLst>
          </a:prstGeom>
          <a:solidFill>
            <a:srgbClr val="0250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t"/>
          <a:lstStyle/>
          <a:p>
            <a:pPr algn="l"/>
            <a:r>
              <a:rPr sz="1600" b="1" i="0" dirty="0" err="1">
                <a:solidFill>
                  <a:srgbClr val="FFFFFF"/>
                </a:solidFill>
                <a:latin typeface="Century Gothic"/>
              </a:rPr>
              <a:t>Procedimento</a:t>
            </a:r>
            <a:r>
              <a:rPr sz="1600" b="1" i="0" dirty="0">
                <a:solidFill>
                  <a:srgbClr val="FFFFFF"/>
                </a:solidFill>
                <a:latin typeface="Century Gothic"/>
              </a:rPr>
              <a:t> </a:t>
            </a:r>
            <a:r>
              <a:rPr sz="1600" b="1" i="0" dirty="0" err="1">
                <a:solidFill>
                  <a:srgbClr val="FFFFFF"/>
                </a:solidFill>
                <a:latin typeface="Century Gothic"/>
              </a:rPr>
              <a:t>simplificado</a:t>
            </a:r>
            <a:r>
              <a:rPr sz="1600" b="1" i="0" dirty="0">
                <a:solidFill>
                  <a:srgbClr val="FFFFFF"/>
                </a:solidFill>
                <a:latin typeface="Century Gothic"/>
              </a:rPr>
              <a:t> (art. 33)</a:t>
            </a:r>
          </a:p>
          <a:p>
            <a:pPr algn="l">
              <a:spcBef>
                <a:spcPts val="800"/>
              </a:spcBef>
            </a:pPr>
            <a:r>
              <a:rPr sz="1400" b="0" i="0" dirty="0">
                <a:solidFill>
                  <a:srgbClr val="FFFFFF"/>
                </a:solidFill>
                <a:latin typeface="Century Gothic"/>
              </a:rPr>
              <a:t>• Percentual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pré-fixado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sobre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o valor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pago</a:t>
            </a:r>
            <a:endParaRPr sz="1400" b="0" i="0" dirty="0">
              <a:solidFill>
                <a:srgbClr val="FFFFFF"/>
              </a:solidFill>
              <a:latin typeface="Century Gothic"/>
            </a:endParaRPr>
          </a:p>
          <a:p>
            <a:pPr algn="l">
              <a:spcBef>
                <a:spcPts val="400"/>
              </a:spcBef>
            </a:pPr>
            <a:r>
              <a:rPr sz="1400" b="0" i="0" dirty="0">
                <a:solidFill>
                  <a:srgbClr val="FFFFFF"/>
                </a:solidFill>
                <a:latin typeface="Century Gothic"/>
              </a:rPr>
              <a:t>• Sem consulta à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plataforma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;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acerto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posterior</a:t>
            </a:r>
          </a:p>
          <a:p>
            <a:pPr algn="l">
              <a:spcBef>
                <a:spcPts val="400"/>
              </a:spcBef>
            </a:pPr>
            <a:r>
              <a:rPr sz="1400" b="0" i="0" dirty="0">
                <a:solidFill>
                  <a:srgbClr val="FFFFFF"/>
                </a:solidFill>
                <a:latin typeface="Century Gothic"/>
              </a:rPr>
              <a:t>• Pode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reter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mais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do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que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o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devido</a:t>
            </a:r>
            <a:endParaRPr sz="1400" b="0" i="0" dirty="0">
              <a:solidFill>
                <a:srgbClr val="FFFFFF"/>
              </a:solidFill>
              <a:latin typeface="Century Gothic"/>
            </a:endParaRPr>
          </a:p>
          <a:p>
            <a:pPr algn="l">
              <a:spcBef>
                <a:spcPts val="400"/>
              </a:spcBef>
            </a:pPr>
            <a:r>
              <a:rPr sz="1400" b="0" i="0" dirty="0">
                <a:solidFill>
                  <a:srgbClr val="FFFFFF"/>
                </a:solidFill>
                <a:latin typeface="Century Gothic"/>
              </a:rPr>
              <a:t>• Pensado para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arranjos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e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vendas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sem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vínculo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nota ×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pagamento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(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varejo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4069080"/>
            <a:ext cx="5257800" cy="960120"/>
          </a:xfrm>
          <a:prstGeom prst="roundRect">
            <a:avLst>
              <a:gd name="adj" fmla="val 8000"/>
            </a:avLst>
          </a:prstGeom>
          <a:solidFill>
            <a:srgbClr val="E6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ctr"/>
          <a:lstStyle/>
          <a:p>
            <a:pPr algn="l"/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Retido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 a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maior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 →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devolução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em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até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 3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dias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úteis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 (art. 35;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Decreto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 12.955, art. 29)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55080" y="4069080"/>
            <a:ext cx="5257800" cy="960120"/>
          </a:xfrm>
          <a:prstGeom prst="roundRect">
            <a:avLst>
              <a:gd name="adj" fmla="val 8000"/>
            </a:avLst>
          </a:prstGeom>
          <a:solidFill>
            <a:srgbClr val="E6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ctr"/>
          <a:lstStyle/>
          <a:p>
            <a:pPr algn="l"/>
            <a:r>
              <a:rPr sz="1400" b="1" i="0" dirty="0">
                <a:solidFill>
                  <a:srgbClr val="025028"/>
                </a:solidFill>
                <a:latin typeface="Century Gothic"/>
              </a:rPr>
              <a:t>Alternativa: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recolhimento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pelo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próprio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adquirente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contribuinte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 (art. 36) </a:t>
            </a:r>
            <a:r>
              <a:rPr lang="pt-BR" sz="1400" b="1" i="0" dirty="0">
                <a:solidFill>
                  <a:srgbClr val="025028"/>
                </a:solidFill>
                <a:latin typeface="Century Gothic"/>
              </a:rPr>
              <a:t>-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vendas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 a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prazo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 e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sem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meio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eletrônico</a:t>
            </a:r>
            <a:endParaRPr sz="1400" b="1" i="0" dirty="0">
              <a:solidFill>
                <a:srgbClr val="025028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1937932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000B1-A315-8ECF-5624-97E400A71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307A4A60-396E-C4B3-6333-1578A4961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A0186123-ECCA-6C3C-AC75-D4F4FC3256DE}"/>
              </a:ext>
            </a:extLst>
          </p:cNvPr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</p:spPr>
        <p:txBody>
          <a:bodyPr wrap="square" rtlCol="0"/>
          <a:lstStyle/>
          <a:p>
            <a:pPr algn="ctr"/>
            <a:r>
              <a:rPr sz="3400" b="1" i="0">
                <a:solidFill>
                  <a:srgbClr val="70AD47"/>
                </a:solidFill>
                <a:latin typeface="Century Gothic"/>
              </a:rPr>
              <a:t>Por que existe: o crédito depende do pagamento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371600"/>
            <a:ext cx="5257800" cy="2377440"/>
          </a:xfrm>
          <a:prstGeom prst="roundRect">
            <a:avLst>
              <a:gd name="adj" fmla="val 8000"/>
            </a:avLst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t"/>
          <a:lstStyle/>
          <a:p>
            <a:pPr algn="l"/>
            <a:r>
              <a:rPr sz="1800" b="1" i="0" dirty="0" err="1">
                <a:solidFill>
                  <a:srgbClr val="025028"/>
                </a:solidFill>
                <a:latin typeface="Century Gothic"/>
              </a:rPr>
              <a:t>Hoje</a:t>
            </a:r>
            <a:endParaRPr sz="1800" b="1" i="0" dirty="0">
              <a:solidFill>
                <a:srgbClr val="025028"/>
              </a:solidFill>
              <a:latin typeface="Century Gothic"/>
            </a:endParaRPr>
          </a:p>
          <a:p>
            <a:pPr algn="l">
              <a:spcBef>
                <a:spcPts val="800"/>
              </a:spcBef>
            </a:pPr>
            <a:r>
              <a:rPr sz="1600" b="0" i="0" dirty="0">
                <a:solidFill>
                  <a:srgbClr val="222222"/>
                </a:solidFill>
                <a:latin typeface="Century Gothic"/>
              </a:rPr>
              <a:t>ICMS, PIS e COFINS: o comprador </a:t>
            </a:r>
            <a:r>
              <a:rPr sz="1600" b="0" i="0" dirty="0" err="1">
                <a:solidFill>
                  <a:srgbClr val="222222"/>
                </a:solidFill>
                <a:latin typeface="Century Gothic"/>
              </a:rPr>
              <a:t>credita</a:t>
            </a:r>
            <a:r>
              <a:rPr sz="16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600" b="0" i="0" dirty="0" err="1">
                <a:solidFill>
                  <a:srgbClr val="222222"/>
                </a:solidFill>
                <a:latin typeface="Century Gothic"/>
              </a:rPr>
              <a:t>pelo</a:t>
            </a:r>
            <a:r>
              <a:rPr sz="16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600" b="0" i="0" dirty="0" err="1">
                <a:solidFill>
                  <a:srgbClr val="222222"/>
                </a:solidFill>
                <a:latin typeface="Century Gothic"/>
              </a:rPr>
              <a:t>destaque</a:t>
            </a:r>
            <a:r>
              <a:rPr sz="16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600" b="0" i="0" dirty="0" err="1">
                <a:solidFill>
                  <a:srgbClr val="222222"/>
                </a:solidFill>
                <a:latin typeface="Century Gothic"/>
              </a:rPr>
              <a:t>na</a:t>
            </a:r>
            <a:r>
              <a:rPr sz="1600" b="0" i="0" dirty="0">
                <a:solidFill>
                  <a:srgbClr val="222222"/>
                </a:solidFill>
                <a:latin typeface="Century Gothic"/>
              </a:rPr>
              <a:t> nota </a:t>
            </a:r>
            <a:r>
              <a:rPr lang="pt-BR" sz="1600" b="0" i="0" dirty="0">
                <a:solidFill>
                  <a:srgbClr val="222222"/>
                </a:solidFill>
                <a:latin typeface="Century Gothic"/>
              </a:rPr>
              <a:t>-</a:t>
            </a:r>
            <a:r>
              <a:rPr sz="16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600" b="0" i="0" dirty="0" err="1">
                <a:solidFill>
                  <a:srgbClr val="222222"/>
                </a:solidFill>
                <a:latin typeface="Century Gothic"/>
              </a:rPr>
              <a:t>mesmo</a:t>
            </a:r>
            <a:r>
              <a:rPr sz="16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600" b="0" i="0" dirty="0" err="1">
                <a:solidFill>
                  <a:srgbClr val="222222"/>
                </a:solidFill>
                <a:latin typeface="Century Gothic"/>
              </a:rPr>
              <a:t>que</a:t>
            </a:r>
            <a:r>
              <a:rPr sz="1600" b="0" i="0" dirty="0">
                <a:solidFill>
                  <a:srgbClr val="222222"/>
                </a:solidFill>
                <a:latin typeface="Century Gothic"/>
              </a:rPr>
              <a:t> o </a:t>
            </a:r>
            <a:r>
              <a:rPr sz="1600" b="0" i="0" dirty="0" err="1">
                <a:solidFill>
                  <a:srgbClr val="222222"/>
                </a:solidFill>
                <a:latin typeface="Century Gothic"/>
              </a:rPr>
              <a:t>vendedor</a:t>
            </a:r>
            <a:r>
              <a:rPr sz="16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600" b="0" i="0" dirty="0" err="1">
                <a:solidFill>
                  <a:srgbClr val="222222"/>
                </a:solidFill>
                <a:latin typeface="Century Gothic"/>
              </a:rPr>
              <a:t>nunca</a:t>
            </a:r>
            <a:r>
              <a:rPr sz="16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600" b="0" i="0" dirty="0" err="1">
                <a:solidFill>
                  <a:srgbClr val="222222"/>
                </a:solidFill>
                <a:latin typeface="Century Gothic"/>
              </a:rPr>
              <a:t>pague</a:t>
            </a:r>
            <a:r>
              <a:rPr sz="1600" b="0" i="0" dirty="0">
                <a:solidFill>
                  <a:srgbClr val="222222"/>
                </a:solidFill>
                <a:latin typeface="Century Gothic"/>
              </a:rPr>
              <a:t>.</a:t>
            </a:r>
          </a:p>
          <a:p>
            <a:pPr algn="l">
              <a:spcBef>
                <a:spcPts val="600"/>
              </a:spcBef>
            </a:pPr>
            <a:r>
              <a:rPr sz="1400" b="0" i="0" dirty="0">
                <a:solidFill>
                  <a:srgbClr val="222222"/>
                </a:solidFill>
                <a:latin typeface="Century Gothic"/>
              </a:rPr>
              <a:t>O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fisco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corre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atrás do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inadimplente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; o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crédito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do comprador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fica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preservado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55080" y="1371600"/>
            <a:ext cx="5257800" cy="2377440"/>
          </a:xfrm>
          <a:prstGeom prst="roundRect">
            <a:avLst>
              <a:gd name="adj" fmla="val 8000"/>
            </a:avLst>
          </a:prstGeom>
          <a:solidFill>
            <a:srgbClr val="02A0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t"/>
          <a:lstStyle/>
          <a:p>
            <a:pPr algn="l"/>
            <a:r>
              <a:rPr sz="1800" b="1" i="0" dirty="0" err="1">
                <a:solidFill>
                  <a:srgbClr val="FFFFFF"/>
                </a:solidFill>
                <a:latin typeface="Century Gothic"/>
              </a:rPr>
              <a:t>Amanhã</a:t>
            </a:r>
            <a:endParaRPr sz="1800" b="1" i="0" dirty="0">
              <a:solidFill>
                <a:srgbClr val="FFFFFF"/>
              </a:solidFill>
              <a:latin typeface="Century Gothic"/>
            </a:endParaRPr>
          </a:p>
          <a:p>
            <a:pPr algn="l">
              <a:spcBef>
                <a:spcPts val="800"/>
              </a:spcBef>
            </a:pPr>
            <a:r>
              <a:rPr sz="1600" b="0" i="0" dirty="0">
                <a:solidFill>
                  <a:srgbClr val="FFFFFF"/>
                </a:solidFill>
                <a:latin typeface="Century Gothic"/>
              </a:rPr>
              <a:t>IBS/CBS: o </a:t>
            </a:r>
            <a:r>
              <a:rPr sz="1600" b="0" i="0" dirty="0" err="1">
                <a:solidFill>
                  <a:srgbClr val="FFFFFF"/>
                </a:solidFill>
                <a:latin typeface="Century Gothic"/>
              </a:rPr>
              <a:t>crédito</a:t>
            </a:r>
            <a:r>
              <a:rPr sz="1600" b="0" i="0" dirty="0">
                <a:solidFill>
                  <a:srgbClr val="FFFFFF"/>
                </a:solidFill>
                <a:latin typeface="Century Gothic"/>
              </a:rPr>
              <a:t> </a:t>
            </a:r>
            <a:r>
              <a:rPr sz="1600" b="0" i="0" dirty="0" err="1">
                <a:solidFill>
                  <a:srgbClr val="FFFFFF"/>
                </a:solidFill>
                <a:latin typeface="Century Gothic"/>
              </a:rPr>
              <a:t>nasce</a:t>
            </a:r>
            <a:r>
              <a:rPr sz="1600" b="0" i="0" dirty="0">
                <a:solidFill>
                  <a:srgbClr val="FFFFFF"/>
                </a:solidFill>
                <a:latin typeface="Century Gothic"/>
              </a:rPr>
              <a:t> com a </a:t>
            </a:r>
            <a:r>
              <a:rPr sz="1600" b="0" i="0" dirty="0" err="1">
                <a:solidFill>
                  <a:srgbClr val="FFFFFF"/>
                </a:solidFill>
                <a:latin typeface="Century Gothic"/>
              </a:rPr>
              <a:t>extinção</a:t>
            </a:r>
            <a:r>
              <a:rPr sz="1600" b="0" i="0" dirty="0">
                <a:solidFill>
                  <a:srgbClr val="FFFFFF"/>
                </a:solidFill>
                <a:latin typeface="Century Gothic"/>
              </a:rPr>
              <a:t> do </a:t>
            </a:r>
            <a:r>
              <a:rPr sz="1600" b="0" i="0" dirty="0" err="1">
                <a:solidFill>
                  <a:srgbClr val="FFFFFF"/>
                </a:solidFill>
                <a:latin typeface="Century Gothic"/>
              </a:rPr>
              <a:t>débito</a:t>
            </a:r>
            <a:r>
              <a:rPr sz="1600" b="0" i="0" dirty="0">
                <a:solidFill>
                  <a:srgbClr val="FFFFFF"/>
                </a:solidFill>
                <a:latin typeface="Century Gothic"/>
              </a:rPr>
              <a:t> do </a:t>
            </a:r>
            <a:r>
              <a:rPr sz="1600" b="0" i="0" dirty="0" err="1">
                <a:solidFill>
                  <a:srgbClr val="FFFFFF"/>
                </a:solidFill>
                <a:latin typeface="Century Gothic"/>
              </a:rPr>
              <a:t>fornecedor</a:t>
            </a:r>
            <a:r>
              <a:rPr sz="1600" b="0" i="0" dirty="0">
                <a:solidFill>
                  <a:srgbClr val="FFFFFF"/>
                </a:solidFill>
                <a:latin typeface="Century Gothic"/>
              </a:rPr>
              <a:t> (arts. 27 e 47).</a:t>
            </a:r>
          </a:p>
          <a:p>
            <a:pPr algn="l">
              <a:spcBef>
                <a:spcPts val="600"/>
              </a:spcBef>
            </a:pPr>
            <a:r>
              <a:rPr sz="1600" b="0" i="0" dirty="0">
                <a:solidFill>
                  <a:srgbClr val="FFFFFF"/>
                </a:solidFill>
                <a:latin typeface="Century Gothic"/>
              </a:rPr>
              <a:t>O split payment é a forma </a:t>
            </a:r>
            <a:r>
              <a:rPr sz="1600" b="0" i="0" dirty="0" err="1">
                <a:solidFill>
                  <a:srgbClr val="FFFFFF"/>
                </a:solidFill>
                <a:latin typeface="Century Gothic"/>
              </a:rPr>
              <a:t>mais</a:t>
            </a:r>
            <a:r>
              <a:rPr sz="1600" b="0" i="0" dirty="0">
                <a:solidFill>
                  <a:srgbClr val="FFFFFF"/>
                </a:solidFill>
                <a:latin typeface="Century Gothic"/>
              </a:rPr>
              <a:t> simples de </a:t>
            </a:r>
            <a:r>
              <a:rPr sz="1600" b="0" i="0" dirty="0" err="1">
                <a:solidFill>
                  <a:srgbClr val="FFFFFF"/>
                </a:solidFill>
                <a:latin typeface="Century Gothic"/>
              </a:rPr>
              <a:t>extinguir</a:t>
            </a:r>
            <a:r>
              <a:rPr sz="1600" b="0" i="0" dirty="0">
                <a:solidFill>
                  <a:srgbClr val="FFFFFF"/>
                </a:solidFill>
                <a:latin typeface="Century Gothic"/>
              </a:rPr>
              <a:t> o </a:t>
            </a:r>
            <a:r>
              <a:rPr sz="1600" b="0" i="0" dirty="0" err="1">
                <a:solidFill>
                  <a:srgbClr val="FFFFFF"/>
                </a:solidFill>
                <a:latin typeface="Century Gothic"/>
              </a:rPr>
              <a:t>débito</a:t>
            </a:r>
            <a:r>
              <a:rPr sz="1600" b="0" i="0" dirty="0">
                <a:solidFill>
                  <a:srgbClr val="FFFFFF"/>
                </a:solidFill>
                <a:latin typeface="Century Gothic"/>
              </a:rPr>
              <a:t> </a:t>
            </a:r>
            <a:r>
              <a:rPr sz="1600" b="0" i="0" dirty="0" err="1">
                <a:solidFill>
                  <a:srgbClr val="FFFFFF"/>
                </a:solidFill>
                <a:latin typeface="Century Gothic"/>
              </a:rPr>
              <a:t>na</a:t>
            </a:r>
            <a:r>
              <a:rPr sz="1600" b="0" i="0" dirty="0">
                <a:solidFill>
                  <a:srgbClr val="FFFFFF"/>
                </a:solidFill>
                <a:latin typeface="Century Gothic"/>
              </a:rPr>
              <a:t> hora </a:t>
            </a:r>
            <a:r>
              <a:rPr lang="pt-BR" sz="1600" b="0" i="0" dirty="0">
                <a:solidFill>
                  <a:srgbClr val="FFFFFF"/>
                </a:solidFill>
                <a:latin typeface="Century Gothic"/>
              </a:rPr>
              <a:t>-</a:t>
            </a:r>
            <a:r>
              <a:rPr sz="1600" b="0" i="0" dirty="0">
                <a:solidFill>
                  <a:srgbClr val="FFFFFF"/>
                </a:solidFill>
                <a:latin typeface="Century Gothic"/>
              </a:rPr>
              <a:t> e </a:t>
            </a:r>
            <a:r>
              <a:rPr sz="1600" b="0" i="0" dirty="0" err="1">
                <a:solidFill>
                  <a:srgbClr val="FFFFFF"/>
                </a:solidFill>
                <a:latin typeface="Century Gothic"/>
              </a:rPr>
              <a:t>garantir</a:t>
            </a:r>
            <a:r>
              <a:rPr sz="1600" b="0" i="0" dirty="0">
                <a:solidFill>
                  <a:srgbClr val="FFFFFF"/>
                </a:solidFill>
                <a:latin typeface="Century Gothic"/>
              </a:rPr>
              <a:t> o </a:t>
            </a:r>
            <a:r>
              <a:rPr sz="1600" b="0" i="0" dirty="0" err="1">
                <a:solidFill>
                  <a:srgbClr val="FFFFFF"/>
                </a:solidFill>
                <a:latin typeface="Century Gothic"/>
              </a:rPr>
              <a:t>crédito</a:t>
            </a:r>
            <a:r>
              <a:rPr sz="1600" b="0" i="0" dirty="0">
                <a:solidFill>
                  <a:srgbClr val="FFFFFF"/>
                </a:solidFill>
                <a:latin typeface="Century Gothic"/>
              </a:rPr>
              <a:t> do </a:t>
            </a:r>
            <a:r>
              <a:rPr sz="1600" b="0" i="0" dirty="0" err="1">
                <a:solidFill>
                  <a:srgbClr val="FFFFFF"/>
                </a:solidFill>
                <a:latin typeface="Century Gothic"/>
              </a:rPr>
              <a:t>cliente</a:t>
            </a:r>
            <a:r>
              <a:rPr sz="1600" b="0" i="0" dirty="0">
                <a:solidFill>
                  <a:srgbClr val="FFFFFF"/>
                </a:solidFill>
                <a:latin typeface="Century Gothic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4023360"/>
            <a:ext cx="10789920" cy="1371600"/>
          </a:xfrm>
          <a:prstGeom prst="roundRect">
            <a:avLst>
              <a:gd name="adj" fmla="val 8000"/>
            </a:avLst>
          </a:prstGeom>
          <a:solidFill>
            <a:srgbClr val="FDF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t"/>
          <a:lstStyle/>
          <a:p>
            <a:pPr algn="l"/>
            <a:r>
              <a:rPr b="1" i="0" dirty="0" err="1">
                <a:solidFill>
                  <a:srgbClr val="025028"/>
                </a:solidFill>
                <a:latin typeface="Century Gothic"/>
              </a:rPr>
              <a:t>Tradução</a:t>
            </a:r>
            <a:r>
              <a:rPr b="1" i="0" dirty="0">
                <a:solidFill>
                  <a:srgbClr val="025028"/>
                </a:solidFill>
                <a:latin typeface="Century Gothic"/>
              </a:rPr>
              <a:t> para a </a:t>
            </a:r>
            <a:r>
              <a:rPr b="1" i="0" dirty="0" err="1">
                <a:solidFill>
                  <a:srgbClr val="025028"/>
                </a:solidFill>
                <a:latin typeface="Century Gothic"/>
              </a:rPr>
              <a:t>empresa</a:t>
            </a:r>
            <a:endParaRPr b="1" i="0" dirty="0">
              <a:solidFill>
                <a:srgbClr val="025028"/>
              </a:solidFill>
              <a:latin typeface="Century Gothic"/>
            </a:endParaRPr>
          </a:p>
          <a:p>
            <a:pPr algn="l"/>
            <a:r>
              <a:rPr sz="1600" b="0" i="0" dirty="0">
                <a:solidFill>
                  <a:srgbClr val="222222"/>
                </a:solidFill>
                <a:latin typeface="Century Gothic"/>
              </a:rPr>
              <a:t>Seu </a:t>
            </a:r>
            <a:r>
              <a:rPr sz="1600" b="0" i="0" dirty="0" err="1">
                <a:solidFill>
                  <a:srgbClr val="222222"/>
                </a:solidFill>
                <a:latin typeface="Century Gothic"/>
              </a:rPr>
              <a:t>cliente</a:t>
            </a:r>
            <a:r>
              <a:rPr sz="1600" b="0" i="0" dirty="0">
                <a:solidFill>
                  <a:srgbClr val="222222"/>
                </a:solidFill>
                <a:latin typeface="Century Gothic"/>
              </a:rPr>
              <a:t> do regime regular (buffet, </a:t>
            </a:r>
            <a:r>
              <a:rPr sz="1600" b="0" i="0" dirty="0" err="1">
                <a:solidFill>
                  <a:srgbClr val="222222"/>
                </a:solidFill>
                <a:latin typeface="Century Gothic"/>
              </a:rPr>
              <a:t>cerimonial</a:t>
            </a:r>
            <a:r>
              <a:rPr sz="1600" b="0" i="0" dirty="0">
                <a:solidFill>
                  <a:srgbClr val="222222"/>
                </a:solidFill>
                <a:latin typeface="Century Gothic"/>
              </a:rPr>
              <a:t>, </a:t>
            </a:r>
            <a:r>
              <a:rPr sz="1600" b="0" i="0" dirty="0" err="1">
                <a:solidFill>
                  <a:srgbClr val="222222"/>
                </a:solidFill>
                <a:latin typeface="Century Gothic"/>
              </a:rPr>
              <a:t>construtora</a:t>
            </a:r>
            <a:r>
              <a:rPr sz="1600" b="0" i="0" dirty="0">
                <a:solidFill>
                  <a:srgbClr val="222222"/>
                </a:solidFill>
                <a:latin typeface="Century Gothic"/>
              </a:rPr>
              <a:t>, rede de </a:t>
            </a:r>
            <a:r>
              <a:rPr sz="1600" b="0" i="0" dirty="0" err="1">
                <a:solidFill>
                  <a:srgbClr val="222222"/>
                </a:solidFill>
                <a:latin typeface="Century Gothic"/>
              </a:rPr>
              <a:t>varejo</a:t>
            </a:r>
            <a:r>
              <a:rPr sz="1600" b="0" i="0" dirty="0">
                <a:solidFill>
                  <a:srgbClr val="222222"/>
                </a:solidFill>
                <a:latin typeface="Century Gothic"/>
              </a:rPr>
              <a:t>) </a:t>
            </a:r>
            <a:r>
              <a:rPr sz="1600" b="0" i="0" dirty="0" err="1">
                <a:solidFill>
                  <a:srgbClr val="222222"/>
                </a:solidFill>
                <a:latin typeface="Century Gothic"/>
              </a:rPr>
              <a:t>vai</a:t>
            </a:r>
            <a:r>
              <a:rPr sz="16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600" b="0" i="0" dirty="0" err="1">
                <a:solidFill>
                  <a:srgbClr val="222222"/>
                </a:solidFill>
                <a:latin typeface="Century Gothic"/>
              </a:rPr>
              <a:t>preferir</a:t>
            </a:r>
            <a:r>
              <a:rPr sz="16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600" b="0" i="0" dirty="0" err="1">
                <a:solidFill>
                  <a:srgbClr val="222222"/>
                </a:solidFill>
                <a:latin typeface="Century Gothic"/>
              </a:rPr>
              <a:t>pagar</a:t>
            </a:r>
            <a:r>
              <a:rPr sz="1600" b="0" i="0" dirty="0">
                <a:solidFill>
                  <a:srgbClr val="222222"/>
                </a:solidFill>
                <a:latin typeface="Century Gothic"/>
              </a:rPr>
              <a:t> com split </a:t>
            </a:r>
            <a:r>
              <a:rPr lang="pt-BR" sz="1600" b="0" i="0" dirty="0">
                <a:solidFill>
                  <a:srgbClr val="222222"/>
                </a:solidFill>
                <a:latin typeface="Century Gothic"/>
              </a:rPr>
              <a:t>-</a:t>
            </a:r>
            <a:r>
              <a:rPr sz="16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600" b="0" i="0" dirty="0" err="1">
                <a:solidFill>
                  <a:srgbClr val="222222"/>
                </a:solidFill>
                <a:latin typeface="Century Gothic"/>
              </a:rPr>
              <a:t>porque</a:t>
            </a:r>
            <a:r>
              <a:rPr sz="1600" b="0" i="0" dirty="0">
                <a:solidFill>
                  <a:srgbClr val="222222"/>
                </a:solidFill>
                <a:latin typeface="Century Gothic"/>
              </a:rPr>
              <a:t> é o </a:t>
            </a:r>
            <a:r>
              <a:rPr sz="1600" b="0" i="0" dirty="0" err="1">
                <a:solidFill>
                  <a:srgbClr val="222222"/>
                </a:solidFill>
                <a:latin typeface="Century Gothic"/>
              </a:rPr>
              <a:t>que</a:t>
            </a:r>
            <a:r>
              <a:rPr sz="16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600" b="0" i="0" dirty="0" err="1">
                <a:solidFill>
                  <a:srgbClr val="222222"/>
                </a:solidFill>
                <a:latin typeface="Century Gothic"/>
              </a:rPr>
              <a:t>lhe</a:t>
            </a:r>
            <a:r>
              <a:rPr sz="16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600" b="0" i="0" dirty="0" err="1">
                <a:solidFill>
                  <a:srgbClr val="222222"/>
                </a:solidFill>
                <a:latin typeface="Century Gothic"/>
              </a:rPr>
              <a:t>assegura</a:t>
            </a:r>
            <a:r>
              <a:rPr sz="1600" b="0" i="0" dirty="0">
                <a:solidFill>
                  <a:srgbClr val="222222"/>
                </a:solidFill>
                <a:latin typeface="Century Gothic"/>
              </a:rPr>
              <a:t> o </a:t>
            </a:r>
            <a:r>
              <a:rPr sz="1600" b="0" i="0" dirty="0" err="1">
                <a:solidFill>
                  <a:srgbClr val="222222"/>
                </a:solidFill>
                <a:latin typeface="Century Gothic"/>
              </a:rPr>
              <a:t>crédito</a:t>
            </a:r>
            <a:r>
              <a:rPr sz="1600" b="0" i="0" dirty="0">
                <a:solidFill>
                  <a:srgbClr val="222222"/>
                </a:solidFill>
                <a:latin typeface="Century Gothic"/>
              </a:rPr>
              <a:t>. Quem </a:t>
            </a:r>
            <a:r>
              <a:rPr sz="1600" b="0" i="0" dirty="0" err="1">
                <a:solidFill>
                  <a:srgbClr val="222222"/>
                </a:solidFill>
                <a:latin typeface="Century Gothic"/>
              </a:rPr>
              <a:t>não</a:t>
            </a:r>
            <a:r>
              <a:rPr sz="16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600" b="0" i="0" dirty="0" err="1">
                <a:solidFill>
                  <a:srgbClr val="222222"/>
                </a:solidFill>
                <a:latin typeface="Century Gothic"/>
              </a:rPr>
              <a:t>aceitar</a:t>
            </a:r>
            <a:r>
              <a:rPr sz="1600" b="0" i="0" dirty="0">
                <a:solidFill>
                  <a:srgbClr val="222222"/>
                </a:solidFill>
                <a:latin typeface="Century Gothic"/>
              </a:rPr>
              <a:t> o </a:t>
            </a:r>
            <a:r>
              <a:rPr sz="1600" b="0" i="1" dirty="0">
                <a:solidFill>
                  <a:srgbClr val="222222"/>
                </a:solidFill>
                <a:latin typeface="Century Gothic"/>
              </a:rPr>
              <a:t>split</a:t>
            </a:r>
            <a:r>
              <a:rPr sz="16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600" b="0" i="0" dirty="0" err="1">
                <a:solidFill>
                  <a:srgbClr val="222222"/>
                </a:solidFill>
                <a:latin typeface="Century Gothic"/>
              </a:rPr>
              <a:t>pode</a:t>
            </a:r>
            <a:r>
              <a:rPr sz="16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600" b="0" i="0" dirty="0" err="1">
                <a:solidFill>
                  <a:srgbClr val="222222"/>
                </a:solidFill>
                <a:latin typeface="Century Gothic"/>
              </a:rPr>
              <a:t>perder</a:t>
            </a:r>
            <a:r>
              <a:rPr sz="1600" b="0" i="0" dirty="0">
                <a:solidFill>
                  <a:srgbClr val="222222"/>
                </a:solidFill>
                <a:latin typeface="Century Gothic"/>
              </a:rPr>
              <a:t> o </a:t>
            </a:r>
            <a:r>
              <a:rPr sz="1600" b="0" i="0" dirty="0" err="1">
                <a:solidFill>
                  <a:srgbClr val="222222"/>
                </a:solidFill>
                <a:latin typeface="Century Gothic"/>
              </a:rPr>
              <a:t>cliente</a:t>
            </a:r>
            <a:r>
              <a:rPr sz="1600" b="0" i="0" dirty="0">
                <a:solidFill>
                  <a:srgbClr val="222222"/>
                </a:solidFill>
                <a:latin typeface="Century Gothic"/>
              </a:rPr>
              <a:t>, </a:t>
            </a:r>
            <a:r>
              <a:rPr sz="1600" b="0" i="0" dirty="0" err="1">
                <a:solidFill>
                  <a:srgbClr val="222222"/>
                </a:solidFill>
                <a:latin typeface="Century Gothic"/>
              </a:rPr>
              <a:t>não</a:t>
            </a:r>
            <a:r>
              <a:rPr sz="1600" b="0" i="0" dirty="0">
                <a:solidFill>
                  <a:srgbClr val="222222"/>
                </a:solidFill>
                <a:latin typeface="Century Gothic"/>
              </a:rPr>
              <a:t> o </a:t>
            </a:r>
            <a:r>
              <a:rPr sz="1600" b="0" i="0" dirty="0" err="1">
                <a:solidFill>
                  <a:srgbClr val="222222"/>
                </a:solidFill>
                <a:latin typeface="Century Gothic"/>
              </a:rPr>
              <a:t>imposto</a:t>
            </a:r>
            <a:r>
              <a:rPr sz="1600" b="0" i="0" dirty="0">
                <a:solidFill>
                  <a:srgbClr val="222222"/>
                </a:solidFill>
                <a:latin typeface="Century Gothic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937932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000B1-A315-8ECF-5624-97E400A71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307A4A60-396E-C4B3-6333-1578A4961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A0186123-ECCA-6C3C-AC75-D4F4FC3256DE}"/>
              </a:ext>
            </a:extLst>
          </p:cNvPr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</p:spPr>
        <p:txBody>
          <a:bodyPr wrap="square" rtlCol="0"/>
          <a:lstStyle/>
          <a:p>
            <a:pPr algn="ctr"/>
            <a:r>
              <a:rPr sz="3400" b="1" i="0">
                <a:solidFill>
                  <a:srgbClr val="70AD47"/>
                </a:solidFill>
                <a:latin typeface="Century Gothic"/>
              </a:rPr>
              <a:t>Split payment: o que já está em norma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822960" y="2148840"/>
            <a:ext cx="10515600" cy="0"/>
          </a:xfrm>
          <a:prstGeom prst="line">
            <a:avLst/>
          </a:prstGeom>
          <a:ln w="50800">
            <a:solidFill>
              <a:srgbClr val="F0C10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2423160" y="2011680"/>
            <a:ext cx="274320" cy="274320"/>
          </a:xfrm>
          <a:prstGeom prst="ellipse">
            <a:avLst/>
          </a:prstGeom>
          <a:solidFill>
            <a:srgbClr val="02A0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2960" y="1325880"/>
            <a:ext cx="3474720" cy="5486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/>
            <a:r>
              <a:rPr sz="2200" b="1" i="0">
                <a:solidFill>
                  <a:srgbClr val="025028"/>
                </a:solidFill>
                <a:latin typeface="Century Gothic"/>
              </a:rPr>
              <a:t>2026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2468880"/>
            <a:ext cx="3474720" cy="2377440"/>
          </a:xfrm>
          <a:prstGeom prst="roundRect">
            <a:avLst>
              <a:gd name="adj" fmla="val 8000"/>
            </a:avLst>
          </a:prstGeom>
          <a:solidFill>
            <a:srgbClr val="E6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t"/>
          <a:lstStyle/>
          <a:p>
            <a:pPr algn="l"/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Preparação</a:t>
            </a:r>
            <a:endParaRPr sz="1400" b="1" i="0" dirty="0">
              <a:solidFill>
                <a:srgbClr val="025028"/>
              </a:solidFill>
              <a:latin typeface="Century Gothic"/>
            </a:endParaRPr>
          </a:p>
          <a:p>
            <a:pPr algn="l">
              <a:spcBef>
                <a:spcPts val="400"/>
              </a:spcBef>
            </a:pP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Decreto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12.955/2026 (29/04):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regulamento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da CBS e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desenho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do split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em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etapas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.</a:t>
            </a:r>
          </a:p>
          <a:p>
            <a:pPr algn="l">
              <a:spcBef>
                <a:spcPts val="400"/>
              </a:spcBef>
            </a:pPr>
            <a:r>
              <a:rPr sz="1400" b="0" i="0" dirty="0">
                <a:solidFill>
                  <a:srgbClr val="222222"/>
                </a:solidFill>
                <a:latin typeface="Century Gothic"/>
              </a:rPr>
              <a:t>Ato Conjunto RFB/CG-IBS nº 2/2026 (03/06): Manual de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Integração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e Swagger da Plataforma Pública.</a:t>
            </a:r>
          </a:p>
          <a:p>
            <a:pPr algn="l">
              <a:spcBef>
                <a:spcPts val="400"/>
              </a:spcBef>
            </a:pPr>
            <a:r>
              <a:rPr sz="1400" b="0" i="0" dirty="0">
                <a:solidFill>
                  <a:srgbClr val="222222"/>
                </a:solidFill>
                <a:latin typeface="Century Gothic"/>
              </a:rPr>
              <a:t>Testes de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integração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dos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arranjos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.</a:t>
            </a:r>
          </a:p>
        </p:txBody>
      </p:sp>
      <p:sp>
        <p:nvSpPr>
          <p:cNvPr id="10" name="Oval 9"/>
          <p:cNvSpPr/>
          <p:nvPr/>
        </p:nvSpPr>
        <p:spPr>
          <a:xfrm>
            <a:off x="6080760" y="2011680"/>
            <a:ext cx="274320" cy="274320"/>
          </a:xfrm>
          <a:prstGeom prst="ellipse">
            <a:avLst/>
          </a:prstGeom>
          <a:solidFill>
            <a:srgbClr val="02A0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480560" y="1325880"/>
            <a:ext cx="3474720" cy="5486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/>
            <a:r>
              <a:rPr sz="2200" b="1" i="0">
                <a:solidFill>
                  <a:srgbClr val="025028"/>
                </a:solidFill>
                <a:latin typeface="Century Gothic"/>
              </a:rPr>
              <a:t>2027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80560" y="2468880"/>
            <a:ext cx="3474720" cy="2377440"/>
          </a:xfrm>
          <a:prstGeom prst="roundRect">
            <a:avLst>
              <a:gd name="adj" fmla="val 8000"/>
            </a:avLst>
          </a:prstGeom>
          <a:solidFill>
            <a:srgbClr val="E6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t"/>
          <a:lstStyle/>
          <a:p>
            <a:pPr algn="l"/>
            <a:r>
              <a:rPr sz="1400" b="1" i="0" dirty="0">
                <a:solidFill>
                  <a:srgbClr val="025028"/>
                </a:solidFill>
                <a:latin typeface="Century Gothic"/>
              </a:rPr>
              <a:t>Etapa 1 —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facultativa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, B2B</a:t>
            </a:r>
          </a:p>
          <a:p>
            <a:pPr algn="l">
              <a:spcBef>
                <a:spcPts val="400"/>
              </a:spcBef>
            </a:pP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Operações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em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que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o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adquirente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é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contribuinte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do regime regular.</a:t>
            </a:r>
          </a:p>
          <a:p>
            <a:pPr algn="l">
              <a:spcBef>
                <a:spcPts val="400"/>
              </a:spcBef>
            </a:pP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Arranjos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: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boleto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, Pix (QR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dinâmico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e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estático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,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automático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,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chave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), TED e TEF.</a:t>
            </a:r>
          </a:p>
          <a:p>
            <a:pPr algn="l">
              <a:spcBef>
                <a:spcPts val="400"/>
              </a:spcBef>
            </a:pP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Decreto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12.955, art. 28, § 5º, e art. 33.</a:t>
            </a:r>
          </a:p>
        </p:txBody>
      </p:sp>
      <p:sp>
        <p:nvSpPr>
          <p:cNvPr id="13" name="Oval 12"/>
          <p:cNvSpPr/>
          <p:nvPr/>
        </p:nvSpPr>
        <p:spPr>
          <a:xfrm>
            <a:off x="9738360" y="2011680"/>
            <a:ext cx="274320" cy="274320"/>
          </a:xfrm>
          <a:prstGeom prst="ellipse">
            <a:avLst/>
          </a:prstGeom>
          <a:solidFill>
            <a:srgbClr val="F0C10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138160" y="1325880"/>
            <a:ext cx="3474720" cy="5486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/>
            <a:r>
              <a:rPr sz="2200" b="1" i="0">
                <a:solidFill>
                  <a:srgbClr val="025028"/>
                </a:solidFill>
                <a:latin typeface="Century Gothic"/>
              </a:rPr>
              <a:t>Sem data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38160" y="2468880"/>
            <a:ext cx="3474720" cy="2377440"/>
          </a:xfrm>
          <a:prstGeom prst="roundRect">
            <a:avLst>
              <a:gd name="adj" fmla="val 8000"/>
            </a:avLst>
          </a:prstGeom>
          <a:solidFill>
            <a:srgbClr val="E6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t"/>
          <a:lstStyle/>
          <a:p>
            <a:pPr algn="l"/>
            <a:r>
              <a:rPr sz="1400" b="1" i="0" dirty="0">
                <a:solidFill>
                  <a:srgbClr val="025028"/>
                </a:solidFill>
                <a:latin typeface="Century Gothic"/>
              </a:rPr>
              <a:t>Etapa 2 —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por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ato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 conjunto</a:t>
            </a:r>
          </a:p>
          <a:p>
            <a:pPr algn="l">
              <a:spcBef>
                <a:spcPts val="400"/>
              </a:spcBef>
            </a:pP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Cartão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de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crédito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e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débito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,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pré-pago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e voucher;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operações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B2C.</a:t>
            </a:r>
          </a:p>
          <a:p>
            <a:pPr algn="l">
              <a:spcBef>
                <a:spcPts val="400"/>
              </a:spcBef>
            </a:pP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Obrigatoriedade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geral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depende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de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ato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conjunto RFB/CG-IBS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ainda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não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publicado</a:t>
            </a:r>
            <a:r>
              <a:rPr sz="1100" b="0" i="0" dirty="0">
                <a:solidFill>
                  <a:srgbClr val="222222"/>
                </a:solidFill>
                <a:latin typeface="Century Gothic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2960" y="5029200"/>
            <a:ext cx="10789920" cy="594360"/>
          </a:xfrm>
          <a:prstGeom prst="roundRect">
            <a:avLst>
              <a:gd name="adj" fmla="val 8000"/>
            </a:avLst>
          </a:prstGeom>
          <a:solidFill>
            <a:srgbClr val="FDF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ctr"/>
          <a:lstStyle/>
          <a:p>
            <a:pPr algn="l"/>
            <a:r>
              <a:rPr sz="1200" b="1" i="0">
                <a:solidFill>
                  <a:srgbClr val="025028"/>
                </a:solidFill>
                <a:latin typeface="Century Gothic"/>
              </a:rPr>
              <a:t>Em 2027, uma mesma empresa pode operar com vendas sujeitas ao split (B2B por Pix/boleto) e vendas fora dele (cartão, consumidor final).</a:t>
            </a:r>
          </a:p>
        </p:txBody>
      </p:sp>
    </p:spTree>
    <p:extLst>
      <p:ext uri="{BB962C8B-B14F-4D97-AF65-F5344CB8AC3E}">
        <p14:creationId xmlns:p14="http://schemas.microsoft.com/office/powerpoint/2010/main" val="21937932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000B1-A315-8ECF-5624-97E400A71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307A4A60-396E-C4B3-6333-1578A4961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A0186123-ECCA-6C3C-AC75-D4F4FC3256DE}"/>
              </a:ext>
            </a:extLst>
          </p:cNvPr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</p:spPr>
        <p:txBody>
          <a:bodyPr wrap="square" rtlCol="0"/>
          <a:lstStyle/>
          <a:p>
            <a:pPr algn="ctr"/>
            <a:r>
              <a:rPr sz="3400" b="1" i="0">
                <a:solidFill>
                  <a:srgbClr val="70AD47"/>
                </a:solidFill>
                <a:latin typeface="Century Gothic"/>
              </a:rPr>
              <a:t>Impacto por elo da cadeia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371600"/>
            <a:ext cx="3474720" cy="640080"/>
          </a:xfrm>
          <a:prstGeom prst="roundRect">
            <a:avLst>
              <a:gd name="adj" fmla="val 8000"/>
            </a:avLst>
          </a:prstGeom>
          <a:solidFill>
            <a:srgbClr val="02A0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ctr"/>
          <a:lstStyle/>
          <a:p>
            <a:pPr algn="ctr"/>
            <a:r>
              <a:rPr sz="1600" b="1" i="0" dirty="0" err="1">
                <a:solidFill>
                  <a:srgbClr val="FFFFFF"/>
                </a:solidFill>
                <a:latin typeface="Century Gothic"/>
              </a:rPr>
              <a:t>Atacado</a:t>
            </a:r>
            <a:endParaRPr sz="1600" b="1" i="0" dirty="0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822960" y="2103120"/>
            <a:ext cx="3474720" cy="3520440"/>
          </a:xfrm>
          <a:prstGeom prst="roundRect">
            <a:avLst>
              <a:gd name="adj" fmla="val 8000"/>
            </a:avLst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t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14400" y="2194560"/>
            <a:ext cx="3291840" cy="233910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marL="201168" indent="-201168">
              <a:spcAft>
                <a:spcPts val="800"/>
              </a:spcAft>
              <a:buChar char="•"/>
            </a:pP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Vendas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B2B,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muitas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vezes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de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produto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a 0%: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retenção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baixa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.</a:t>
            </a:r>
          </a:p>
          <a:p>
            <a:pPr marL="201168" indent="-201168">
              <a:spcAft>
                <a:spcPts val="800"/>
              </a:spcAft>
              <a:buChar char="•"/>
            </a:pPr>
            <a:r>
              <a:rPr sz="1400" b="0" i="0" dirty="0">
                <a:solidFill>
                  <a:srgbClr val="222222"/>
                </a:solidFill>
                <a:latin typeface="Century Gothic"/>
              </a:rPr>
              <a:t>Mas o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sistema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precisa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conciliar NF-e ×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pagamento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×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retenção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.</a:t>
            </a:r>
          </a:p>
          <a:p>
            <a:pPr marL="201168" indent="-201168">
              <a:spcAft>
                <a:spcPts val="800"/>
              </a:spcAft>
              <a:buChar char="•"/>
            </a:pP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Atenção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a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frete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,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embalagem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,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vasos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e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itens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fora do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Capítulo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6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na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mesma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nota.</a:t>
            </a:r>
          </a:p>
          <a:p>
            <a:pPr marL="201168" indent="-201168">
              <a:spcAft>
                <a:spcPts val="800"/>
              </a:spcAft>
              <a:buChar char="•"/>
            </a:pP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Clientes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do regime regular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pedirão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split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desde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2027.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80560" y="1371600"/>
            <a:ext cx="3474720" cy="640080"/>
          </a:xfrm>
          <a:prstGeom prst="roundRect">
            <a:avLst>
              <a:gd name="adj" fmla="val 8000"/>
            </a:avLst>
          </a:prstGeom>
          <a:solidFill>
            <a:srgbClr val="0250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ctr"/>
          <a:lstStyle/>
          <a:p>
            <a:pPr algn="ctr"/>
            <a:r>
              <a:rPr sz="1600" b="1" i="0">
                <a:solidFill>
                  <a:srgbClr val="FFFFFF"/>
                </a:solidFill>
                <a:latin typeface="Century Gothic"/>
              </a:rPr>
              <a:t>Varejo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80560" y="2103120"/>
            <a:ext cx="3474720" cy="3520440"/>
          </a:xfrm>
          <a:prstGeom prst="roundRect">
            <a:avLst>
              <a:gd name="adj" fmla="val 8000"/>
            </a:avLst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t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72000" y="2194560"/>
            <a:ext cx="3291840" cy="276998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marL="201168" indent="-201168">
              <a:spcAft>
                <a:spcPts val="800"/>
              </a:spcAft>
              <a:buChar char="•"/>
            </a:pP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Vendas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B2C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por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cartão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e Pix: fora da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etapa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1;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entram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na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etapa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2.</a:t>
            </a:r>
          </a:p>
          <a:p>
            <a:pPr marL="201168" indent="-201168">
              <a:spcAft>
                <a:spcPts val="800"/>
              </a:spcAft>
              <a:buChar char="•"/>
            </a:pPr>
            <a:r>
              <a:rPr sz="1400" b="0" i="0" dirty="0">
                <a:solidFill>
                  <a:srgbClr val="222222"/>
                </a:solidFill>
                <a:latin typeface="Century Gothic"/>
              </a:rPr>
              <a:t>O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simplificado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,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por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percentual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fixo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,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pode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reter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mais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que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o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devido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→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pedir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devolução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.</a:t>
            </a:r>
          </a:p>
          <a:p>
            <a:pPr marL="201168" indent="-201168">
              <a:spcAft>
                <a:spcPts val="800"/>
              </a:spcAft>
              <a:buChar char="•"/>
            </a:pP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Cadastro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de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produtos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com NCM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correta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decide se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há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retenção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ou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não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.</a:t>
            </a:r>
          </a:p>
          <a:p>
            <a:pPr marL="201168" indent="-201168">
              <a:spcAft>
                <a:spcPts val="800"/>
              </a:spcAft>
              <a:buChar char="•"/>
            </a:pPr>
            <a:r>
              <a:rPr sz="1400" b="0" i="0" dirty="0">
                <a:solidFill>
                  <a:srgbClr val="222222"/>
                </a:solidFill>
                <a:latin typeface="Century Gothic"/>
              </a:rPr>
              <a:t>Simples “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dentro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do DAS”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não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é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alcançado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como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comprador;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pode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ser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como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vendedor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38160" y="1371600"/>
            <a:ext cx="3474720" cy="640080"/>
          </a:xfrm>
          <a:prstGeom prst="roundRect">
            <a:avLst>
              <a:gd name="adj" fmla="val 8000"/>
            </a:avLst>
          </a:prstGeom>
          <a:solidFill>
            <a:srgbClr val="F0C10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ctr"/>
          <a:lstStyle/>
          <a:p>
            <a:pPr algn="ctr"/>
            <a:r>
              <a:rPr sz="1600" b="1" i="0">
                <a:solidFill>
                  <a:srgbClr val="025028"/>
                </a:solidFill>
                <a:latin typeface="Century Gothic"/>
              </a:rPr>
              <a:t>Serviços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38160" y="2103120"/>
            <a:ext cx="3474720" cy="3520440"/>
          </a:xfrm>
          <a:prstGeom prst="roundRect">
            <a:avLst>
              <a:gd name="adj" fmla="val 8000"/>
            </a:avLst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t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229600" y="2194560"/>
            <a:ext cx="3291840" cy="2985433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marL="201168" indent="-201168">
              <a:spcAft>
                <a:spcPts val="800"/>
              </a:spcAft>
              <a:buChar char="•"/>
            </a:pP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Alíquota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cheia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e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clientes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B2B (buffets,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cerimoniais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, </a:t>
            </a:r>
            <a:r>
              <a:rPr lang="pt-BR" sz="1400" dirty="0">
                <a:solidFill>
                  <a:srgbClr val="222222"/>
                </a:solidFill>
                <a:latin typeface="Century Gothic"/>
              </a:rPr>
              <a:t>decoradores etc.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).</a:t>
            </a:r>
          </a:p>
          <a:p>
            <a:pPr marL="201168" indent="-201168">
              <a:spcAft>
                <a:spcPts val="800"/>
              </a:spcAft>
              <a:buChar char="•"/>
            </a:pPr>
            <a:r>
              <a:rPr sz="1400" b="0" i="0" dirty="0">
                <a:solidFill>
                  <a:srgbClr val="222222"/>
                </a:solidFill>
                <a:latin typeface="Century Gothic"/>
              </a:rPr>
              <a:t>O split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retira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do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caixa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o valor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que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hoje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financia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a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operação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até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o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vencimento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do ISS/PIS/COFINS.</a:t>
            </a:r>
          </a:p>
          <a:p>
            <a:pPr marL="201168" indent="-201168">
              <a:spcAft>
                <a:spcPts val="800"/>
              </a:spcAft>
              <a:buChar char="•"/>
            </a:pP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Contratos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: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prazo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,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preço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“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líquido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de split”,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antecipação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de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recebíveis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.</a:t>
            </a:r>
          </a:p>
          <a:p>
            <a:pPr marL="201168" indent="-201168">
              <a:spcAft>
                <a:spcPts val="800"/>
              </a:spcAft>
              <a:buChar char="•"/>
            </a:pP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Mesma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empresa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, duas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realidades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: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evento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corporativo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(split) e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casamento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(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consumidor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final).</a:t>
            </a:r>
          </a:p>
        </p:txBody>
      </p:sp>
    </p:spTree>
    <p:extLst>
      <p:ext uri="{BB962C8B-B14F-4D97-AF65-F5344CB8AC3E}">
        <p14:creationId xmlns:p14="http://schemas.microsoft.com/office/powerpoint/2010/main" val="21937932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000B1-A315-8ECF-5624-97E400A71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307A4A60-396E-C4B3-6333-1578A4961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A0186123-ECCA-6C3C-AC75-D4F4FC3256DE}"/>
              </a:ext>
            </a:extLst>
          </p:cNvPr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</p:spPr>
        <p:txBody>
          <a:bodyPr wrap="square" rtlCol="0"/>
          <a:lstStyle/>
          <a:p>
            <a:pPr algn="ctr"/>
            <a:r>
              <a:rPr sz="3400" b="1" i="0">
                <a:solidFill>
                  <a:srgbClr val="70AD47"/>
                </a:solidFill>
                <a:latin typeface="Century Gothic"/>
              </a:rPr>
              <a:t>Exemplo: decoração de casamento por R$ 10.000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371600"/>
            <a:ext cx="2560320" cy="1645920"/>
          </a:xfrm>
          <a:prstGeom prst="roundRect">
            <a:avLst>
              <a:gd name="adj" fmla="val 8000"/>
            </a:avLst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ctr"/>
          <a:lstStyle/>
          <a:p>
            <a:pPr algn="ctr"/>
            <a:r>
              <a:rPr sz="2800" b="1" i="0">
                <a:solidFill>
                  <a:srgbClr val="222222"/>
                </a:solidFill>
                <a:latin typeface="Century Gothic"/>
              </a:rPr>
              <a:t>R$ 10.000</a:t>
            </a:r>
          </a:p>
          <a:p>
            <a:pPr algn="ctr"/>
            <a:r>
              <a:rPr sz="1200" b="0" i="0">
                <a:solidFill>
                  <a:srgbClr val="222222"/>
                </a:solidFill>
                <a:latin typeface="Century Gothic"/>
              </a:rPr>
              <a:t>valor do contrato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566160" y="1371600"/>
            <a:ext cx="2560320" cy="1645920"/>
          </a:xfrm>
          <a:prstGeom prst="roundRect">
            <a:avLst>
              <a:gd name="adj" fmla="val 8000"/>
            </a:avLst>
          </a:prstGeom>
          <a:solidFill>
            <a:srgbClr val="0250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ctr"/>
          <a:lstStyle/>
          <a:p>
            <a:pPr algn="ctr"/>
            <a:r>
              <a:rPr sz="2800" b="1" i="0">
                <a:solidFill>
                  <a:srgbClr val="FFFFFF"/>
                </a:solidFill>
                <a:latin typeface="Century Gothic"/>
              </a:rPr>
              <a:t>R$ 2.800</a:t>
            </a:r>
          </a:p>
          <a:p>
            <a:pPr algn="ctr"/>
            <a:r>
              <a:rPr sz="1200" b="0" i="0">
                <a:solidFill>
                  <a:srgbClr val="FFFFFF"/>
                </a:solidFill>
                <a:latin typeface="Century Gothic"/>
              </a:rPr>
              <a:t>vão direto ao fisco (28%)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1371600"/>
            <a:ext cx="2560320" cy="1645920"/>
          </a:xfrm>
          <a:prstGeom prst="roundRect">
            <a:avLst>
              <a:gd name="adj" fmla="val 8000"/>
            </a:avLst>
          </a:prstGeom>
          <a:solidFill>
            <a:srgbClr val="02A0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ctr"/>
          <a:lstStyle/>
          <a:p>
            <a:pPr algn="ctr"/>
            <a:r>
              <a:rPr sz="2800" b="1" i="0">
                <a:solidFill>
                  <a:srgbClr val="FFFFFF"/>
                </a:solidFill>
                <a:latin typeface="Century Gothic"/>
              </a:rPr>
              <a:t>R$ 7.200</a:t>
            </a:r>
          </a:p>
          <a:p>
            <a:pPr algn="ctr"/>
            <a:r>
              <a:rPr sz="1200" b="0" i="0">
                <a:solidFill>
                  <a:srgbClr val="FFFFFF"/>
                </a:solidFill>
                <a:latin typeface="Century Gothic"/>
              </a:rPr>
              <a:t>entram no caixa do decorador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052560" y="1371600"/>
            <a:ext cx="2560320" cy="1645920"/>
          </a:xfrm>
          <a:prstGeom prst="roundRect">
            <a:avLst>
              <a:gd name="adj" fmla="val 8000"/>
            </a:avLst>
          </a:prstGeom>
          <a:solidFill>
            <a:srgbClr val="E6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ctr"/>
          <a:lstStyle/>
          <a:p>
            <a:pPr algn="ctr"/>
            <a:r>
              <a:rPr sz="2800" b="1" i="0">
                <a:solidFill>
                  <a:srgbClr val="025028"/>
                </a:solidFill>
                <a:latin typeface="Century Gothic"/>
              </a:rPr>
              <a:t>R$ 2.800</a:t>
            </a:r>
          </a:p>
          <a:p>
            <a:pPr algn="ctr"/>
            <a:r>
              <a:rPr sz="1200" b="0" i="0">
                <a:solidFill>
                  <a:srgbClr val="025028"/>
                </a:solidFill>
                <a:latin typeface="Century Gothic"/>
              </a:rPr>
              <a:t>de crédito para o cliente PJ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3291840"/>
            <a:ext cx="5257800" cy="2103120"/>
          </a:xfrm>
          <a:prstGeom prst="roundRect">
            <a:avLst>
              <a:gd name="adj" fmla="val 8000"/>
            </a:avLst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t"/>
          <a:lstStyle/>
          <a:p>
            <a:pPr algn="l"/>
            <a:r>
              <a:rPr sz="1600" b="1" i="0" dirty="0" err="1">
                <a:solidFill>
                  <a:srgbClr val="025028"/>
                </a:solidFill>
                <a:latin typeface="Century Gothic"/>
              </a:rPr>
              <a:t>Hoje</a:t>
            </a:r>
            <a:endParaRPr sz="1600" b="1" i="0" dirty="0">
              <a:solidFill>
                <a:srgbClr val="025028"/>
              </a:solidFill>
              <a:latin typeface="Century Gothic"/>
            </a:endParaRPr>
          </a:p>
          <a:p>
            <a:pPr algn="l">
              <a:spcBef>
                <a:spcPts val="600"/>
              </a:spcBef>
            </a:pPr>
            <a:r>
              <a:rPr sz="1600" b="0" i="0" dirty="0" err="1">
                <a:solidFill>
                  <a:srgbClr val="222222"/>
                </a:solidFill>
                <a:latin typeface="Century Gothic"/>
              </a:rPr>
              <a:t>Os</a:t>
            </a:r>
            <a:r>
              <a:rPr sz="1600" b="0" i="0" dirty="0">
                <a:solidFill>
                  <a:srgbClr val="222222"/>
                </a:solidFill>
                <a:latin typeface="Century Gothic"/>
              </a:rPr>
              <a:t> R$ 10.000 </a:t>
            </a:r>
            <a:r>
              <a:rPr sz="1600" b="0" i="0" dirty="0" err="1">
                <a:solidFill>
                  <a:srgbClr val="222222"/>
                </a:solidFill>
                <a:latin typeface="Century Gothic"/>
              </a:rPr>
              <a:t>entram</a:t>
            </a:r>
            <a:r>
              <a:rPr sz="16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600" b="0" i="0" dirty="0" err="1">
                <a:solidFill>
                  <a:srgbClr val="222222"/>
                </a:solidFill>
                <a:latin typeface="Century Gothic"/>
              </a:rPr>
              <a:t>inteiros</a:t>
            </a:r>
            <a:r>
              <a:rPr sz="1600" b="0" i="0" dirty="0">
                <a:solidFill>
                  <a:srgbClr val="222222"/>
                </a:solidFill>
                <a:latin typeface="Century Gothic"/>
              </a:rPr>
              <a:t> no </a:t>
            </a:r>
            <a:r>
              <a:rPr sz="1600" b="0" i="0" dirty="0" err="1">
                <a:solidFill>
                  <a:srgbClr val="222222"/>
                </a:solidFill>
                <a:latin typeface="Century Gothic"/>
              </a:rPr>
              <a:t>caixa</a:t>
            </a:r>
            <a:r>
              <a:rPr sz="1600" b="0" i="0" dirty="0">
                <a:solidFill>
                  <a:srgbClr val="222222"/>
                </a:solidFill>
                <a:latin typeface="Century Gothic"/>
              </a:rPr>
              <a:t>. ISS, PIS e COFINS </a:t>
            </a:r>
            <a:r>
              <a:rPr sz="1600" b="0" i="0" dirty="0" err="1">
                <a:solidFill>
                  <a:srgbClr val="222222"/>
                </a:solidFill>
                <a:latin typeface="Century Gothic"/>
              </a:rPr>
              <a:t>só</a:t>
            </a:r>
            <a:r>
              <a:rPr sz="16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600" b="0" i="0" dirty="0" err="1">
                <a:solidFill>
                  <a:srgbClr val="222222"/>
                </a:solidFill>
                <a:latin typeface="Century Gothic"/>
              </a:rPr>
              <a:t>saem</a:t>
            </a:r>
            <a:r>
              <a:rPr sz="1600" b="0" i="0" dirty="0">
                <a:solidFill>
                  <a:srgbClr val="222222"/>
                </a:solidFill>
                <a:latin typeface="Century Gothic"/>
              </a:rPr>
              <a:t> no </a:t>
            </a:r>
            <a:r>
              <a:rPr sz="1600" b="0" i="0" dirty="0" err="1">
                <a:solidFill>
                  <a:srgbClr val="222222"/>
                </a:solidFill>
                <a:latin typeface="Century Gothic"/>
              </a:rPr>
              <a:t>mês</a:t>
            </a:r>
            <a:r>
              <a:rPr sz="16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600" b="0" i="0" dirty="0" err="1">
                <a:solidFill>
                  <a:srgbClr val="222222"/>
                </a:solidFill>
                <a:latin typeface="Century Gothic"/>
              </a:rPr>
              <a:t>seguinte</a:t>
            </a:r>
            <a:r>
              <a:rPr sz="16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lang="pt-BR" sz="1600" b="0" i="0" dirty="0">
                <a:solidFill>
                  <a:srgbClr val="222222"/>
                </a:solidFill>
                <a:latin typeface="Century Gothic"/>
              </a:rPr>
              <a:t>-</a:t>
            </a:r>
            <a:r>
              <a:rPr sz="1600" b="0" i="0" dirty="0">
                <a:solidFill>
                  <a:srgbClr val="222222"/>
                </a:solidFill>
                <a:latin typeface="Century Gothic"/>
              </a:rPr>
              <a:t> e </a:t>
            </a:r>
            <a:r>
              <a:rPr sz="1600" b="0" i="0" dirty="0" err="1">
                <a:solidFill>
                  <a:srgbClr val="222222"/>
                </a:solidFill>
                <a:latin typeface="Century Gothic"/>
              </a:rPr>
              <a:t>financiam</a:t>
            </a:r>
            <a:r>
              <a:rPr sz="16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600" b="0" i="0" dirty="0" err="1">
                <a:solidFill>
                  <a:srgbClr val="222222"/>
                </a:solidFill>
                <a:latin typeface="Century Gothic"/>
              </a:rPr>
              <a:t>fornecedores</a:t>
            </a:r>
            <a:r>
              <a:rPr sz="1600" b="0" i="0" dirty="0">
                <a:solidFill>
                  <a:srgbClr val="222222"/>
                </a:solidFill>
                <a:latin typeface="Century Gothic"/>
              </a:rPr>
              <a:t>, </a:t>
            </a:r>
            <a:r>
              <a:rPr sz="1600" b="0" i="0" dirty="0" err="1">
                <a:solidFill>
                  <a:srgbClr val="222222"/>
                </a:solidFill>
                <a:latin typeface="Century Gothic"/>
              </a:rPr>
              <a:t>folha</a:t>
            </a:r>
            <a:r>
              <a:rPr sz="1600" b="0" i="0" dirty="0">
                <a:solidFill>
                  <a:srgbClr val="222222"/>
                </a:solidFill>
                <a:latin typeface="Century Gothic"/>
              </a:rPr>
              <a:t> e flores </a:t>
            </a:r>
            <a:r>
              <a:rPr sz="1600" b="0" i="0" dirty="0" err="1">
                <a:solidFill>
                  <a:srgbClr val="222222"/>
                </a:solidFill>
                <a:latin typeface="Century Gothic"/>
              </a:rPr>
              <a:t>nesse</a:t>
            </a:r>
            <a:r>
              <a:rPr sz="16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600" b="0" i="0" dirty="0" err="1">
                <a:solidFill>
                  <a:srgbClr val="222222"/>
                </a:solidFill>
                <a:latin typeface="Century Gothic"/>
              </a:rPr>
              <a:t>intervalo</a:t>
            </a:r>
            <a:r>
              <a:rPr sz="1600" b="0" i="0" dirty="0">
                <a:solidFill>
                  <a:srgbClr val="222222"/>
                </a:solidFill>
                <a:latin typeface="Century Gothic"/>
              </a:rPr>
              <a:t>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55080" y="3291840"/>
            <a:ext cx="5257800" cy="2103120"/>
          </a:xfrm>
          <a:prstGeom prst="roundRect">
            <a:avLst>
              <a:gd name="adj" fmla="val 8000"/>
            </a:avLst>
          </a:prstGeom>
          <a:solidFill>
            <a:srgbClr val="02A0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t"/>
          <a:lstStyle/>
          <a:p>
            <a:pPr algn="l"/>
            <a:r>
              <a:rPr sz="1600" b="1" i="0" dirty="0">
                <a:solidFill>
                  <a:srgbClr val="FFFFFF"/>
                </a:solidFill>
                <a:latin typeface="Century Gothic"/>
              </a:rPr>
              <a:t>Com split</a:t>
            </a:r>
          </a:p>
          <a:p>
            <a:pPr algn="l">
              <a:spcBef>
                <a:spcPts val="600"/>
              </a:spcBef>
            </a:pP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Entram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R$ 7.200. O capital de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giro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cai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no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mesmo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dia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do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recebimento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.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Antecipação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de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recebíveis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e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cláusula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de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prazo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passam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a ser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decisões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tributárias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.</a:t>
            </a:r>
          </a:p>
          <a:p>
            <a:pPr algn="l">
              <a:spcBef>
                <a:spcPts val="600"/>
              </a:spcBef>
            </a:pPr>
            <a:r>
              <a:rPr sz="1050" b="0" i="0" dirty="0" err="1">
                <a:solidFill>
                  <a:srgbClr val="FFFFFF"/>
                </a:solidFill>
                <a:latin typeface="Century Gothic"/>
              </a:rPr>
              <a:t>Alíquota</a:t>
            </a:r>
            <a:r>
              <a:rPr sz="1050" b="0" i="0" dirty="0">
                <a:solidFill>
                  <a:srgbClr val="FFFFFF"/>
                </a:solidFill>
                <a:latin typeface="Century Gothic"/>
              </a:rPr>
              <a:t> de 28% é </a:t>
            </a:r>
            <a:r>
              <a:rPr sz="1050" b="0" i="0" dirty="0" err="1">
                <a:solidFill>
                  <a:srgbClr val="FFFFFF"/>
                </a:solidFill>
                <a:latin typeface="Century Gothic"/>
              </a:rPr>
              <a:t>estimativa</a:t>
            </a:r>
            <a:r>
              <a:rPr sz="1050" b="0" i="0" dirty="0">
                <a:solidFill>
                  <a:srgbClr val="FFFFFF"/>
                </a:solidFill>
                <a:latin typeface="Century Gothic"/>
              </a:rPr>
              <a:t> para </a:t>
            </a:r>
            <a:r>
              <a:rPr sz="1050" b="0" i="0" dirty="0" err="1">
                <a:solidFill>
                  <a:srgbClr val="FFFFFF"/>
                </a:solidFill>
                <a:latin typeface="Century Gothic"/>
              </a:rPr>
              <a:t>ilustrar</a:t>
            </a:r>
            <a:r>
              <a:rPr sz="1050" b="0" i="0" dirty="0">
                <a:solidFill>
                  <a:srgbClr val="FFFFFF"/>
                </a:solidFill>
                <a:latin typeface="Century Gothic"/>
              </a:rPr>
              <a:t>; a </a:t>
            </a:r>
            <a:r>
              <a:rPr sz="1050" b="0" i="0" dirty="0" err="1">
                <a:solidFill>
                  <a:srgbClr val="FFFFFF"/>
                </a:solidFill>
                <a:latin typeface="Century Gothic"/>
              </a:rPr>
              <a:t>alíquota</a:t>
            </a:r>
            <a:r>
              <a:rPr sz="1050" b="0" i="0" dirty="0">
                <a:solidFill>
                  <a:srgbClr val="FFFFFF"/>
                </a:solidFill>
                <a:latin typeface="Century Gothic"/>
              </a:rPr>
              <a:t> </a:t>
            </a:r>
            <a:r>
              <a:rPr sz="1050" b="0" i="0" dirty="0" err="1">
                <a:solidFill>
                  <a:srgbClr val="FFFFFF"/>
                </a:solidFill>
                <a:latin typeface="Century Gothic"/>
              </a:rPr>
              <a:t>efetiva</a:t>
            </a:r>
            <a:r>
              <a:rPr sz="1050" b="0" i="0" dirty="0">
                <a:solidFill>
                  <a:srgbClr val="FFFFFF"/>
                </a:solidFill>
                <a:latin typeface="Century Gothic"/>
              </a:rPr>
              <a:t> </a:t>
            </a:r>
            <a:r>
              <a:rPr sz="1050" b="0" i="0" dirty="0" err="1">
                <a:solidFill>
                  <a:srgbClr val="FFFFFF"/>
                </a:solidFill>
                <a:latin typeface="Century Gothic"/>
              </a:rPr>
              <a:t>será</a:t>
            </a:r>
            <a:r>
              <a:rPr sz="1050" b="0" i="0" dirty="0">
                <a:solidFill>
                  <a:srgbClr val="FFFFFF"/>
                </a:solidFill>
                <a:latin typeface="Century Gothic"/>
              </a:rPr>
              <a:t> a do </a:t>
            </a:r>
            <a:r>
              <a:rPr sz="1050" b="0" i="0" dirty="0" err="1">
                <a:solidFill>
                  <a:srgbClr val="FFFFFF"/>
                </a:solidFill>
                <a:latin typeface="Century Gothic"/>
              </a:rPr>
              <a:t>destino</a:t>
            </a:r>
            <a:r>
              <a:rPr sz="1000" b="0" i="0" dirty="0">
                <a:solidFill>
                  <a:srgbClr val="FFFFFF"/>
                </a:solidFill>
                <a:latin typeface="Century Gothic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937932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B2D903-6072-62A1-44CD-B6F4FB7538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9FEA5BB-5C04-C16D-D4E5-6BD50B7CC0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F1B55BB5-946E-E9E5-18AF-62D6733C16BD}"/>
              </a:ext>
            </a:extLst>
          </p:cNvPr>
          <p:cNvSpPr txBox="1"/>
          <p:nvPr/>
        </p:nvSpPr>
        <p:spPr>
          <a:xfrm>
            <a:off x="5760720" y="1188720"/>
            <a:ext cx="5943600" cy="1463040"/>
          </a:xfrm>
          <a:prstGeom prst="rect">
            <a:avLst/>
          </a:prstGeom>
          <a:noFill/>
        </p:spPr>
        <p:txBody>
          <a:bodyPr wrap="square" rtlCol="0"/>
          <a:lstStyle/>
          <a:p>
            <a:pPr algn="l"/>
            <a:r>
              <a:rPr sz="4400" b="1" i="0">
                <a:solidFill>
                  <a:srgbClr val="FFFFFF"/>
                </a:solidFill>
                <a:latin typeface="Century Gothic"/>
              </a:rPr>
              <a:t>Bloco 3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AD683CF-4DC7-88B3-A515-C03BC3E755C3}"/>
              </a:ext>
            </a:extLst>
          </p:cNvPr>
          <p:cNvSpPr txBox="1"/>
          <p:nvPr/>
        </p:nvSpPr>
        <p:spPr>
          <a:xfrm>
            <a:off x="5760720" y="2743200"/>
            <a:ext cx="5943600" cy="1280160"/>
          </a:xfrm>
          <a:prstGeom prst="rect">
            <a:avLst/>
          </a:prstGeom>
          <a:noFill/>
        </p:spPr>
        <p:txBody>
          <a:bodyPr wrap="square" rtlCol="0"/>
          <a:lstStyle/>
          <a:p>
            <a:pPr algn="l"/>
            <a:r>
              <a:rPr sz="2400" b="0" i="0">
                <a:solidFill>
                  <a:srgbClr val="FFFFFF"/>
                </a:solidFill>
                <a:latin typeface="Century Gothic"/>
              </a:rPr>
              <a:t>Decoração de eventos e paisagismo: enquadramento, alíquota e local</a:t>
            </a:r>
          </a:p>
        </p:txBody>
      </p:sp>
    </p:spTree>
    <p:extLst>
      <p:ext uri="{BB962C8B-B14F-4D97-AF65-F5344CB8AC3E}">
        <p14:creationId xmlns:p14="http://schemas.microsoft.com/office/powerpoint/2010/main" val="36710288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000B1-A315-8ECF-5624-97E400A71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307A4A60-396E-C4B3-6333-1578A4961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A0186123-ECCA-6C3C-AC75-D4F4FC3256DE}"/>
              </a:ext>
            </a:extLst>
          </p:cNvPr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</p:spPr>
        <p:txBody>
          <a:bodyPr wrap="square" rtlCol="0"/>
          <a:lstStyle/>
          <a:p>
            <a:pPr algn="ctr"/>
            <a:r>
              <a:rPr sz="3400" b="1" i="0">
                <a:solidFill>
                  <a:srgbClr val="70AD47"/>
                </a:solidFill>
                <a:latin typeface="Century Gothic"/>
              </a:rPr>
              <a:t>O serviço não herda o 0% da flor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325880"/>
            <a:ext cx="5257800" cy="2103120"/>
          </a:xfrm>
          <a:prstGeom prst="roundRect">
            <a:avLst>
              <a:gd name="adj" fmla="val 8000"/>
            </a:avLst>
          </a:prstGeom>
          <a:solidFill>
            <a:srgbClr val="02A0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ctr"/>
          <a:lstStyle/>
          <a:p>
            <a:pPr algn="ctr"/>
            <a:r>
              <a:rPr sz="4800" b="1" i="0" dirty="0">
                <a:solidFill>
                  <a:srgbClr val="FFFFFF"/>
                </a:solidFill>
                <a:latin typeface="Century Gothic"/>
              </a:rPr>
              <a:t>0%</a:t>
            </a:r>
          </a:p>
          <a:p>
            <a:pPr algn="ctr"/>
            <a:r>
              <a:rPr sz="1400" b="0" i="0" dirty="0">
                <a:solidFill>
                  <a:srgbClr val="FFFFFF"/>
                </a:solidFill>
                <a:latin typeface="Century Gothic"/>
              </a:rPr>
              <a:t>Flor e planta (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Capítulo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6 da NCM) </a:t>
            </a:r>
            <a:r>
              <a:rPr lang="pt-BR" sz="1400" b="0" i="0" dirty="0">
                <a:solidFill>
                  <a:srgbClr val="FFFFFF"/>
                </a:solidFill>
                <a:latin typeface="Century Gothic"/>
              </a:rPr>
              <a:t>-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bem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material</a:t>
            </a:r>
            <a:endParaRPr sz="1300" b="0" i="0" dirty="0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355080" y="1325880"/>
            <a:ext cx="5257800" cy="2103120"/>
          </a:xfrm>
          <a:prstGeom prst="roundRect">
            <a:avLst>
              <a:gd name="adj" fmla="val 8000"/>
            </a:avLst>
          </a:prstGeom>
          <a:solidFill>
            <a:srgbClr val="0250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ctr"/>
          <a:lstStyle/>
          <a:p>
            <a:pPr algn="ctr"/>
            <a:r>
              <a:rPr sz="4800" b="1" i="0" dirty="0">
                <a:solidFill>
                  <a:srgbClr val="FFFFFF"/>
                </a:solidFill>
                <a:latin typeface="Century Gothic"/>
              </a:rPr>
              <a:t>~28%</a:t>
            </a:r>
          </a:p>
          <a:p>
            <a:pPr algn="ctr"/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Decoração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de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eventos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e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paisagismo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</a:t>
            </a:r>
            <a:r>
              <a:rPr lang="pt-BR" sz="1400" b="0" i="0" dirty="0">
                <a:solidFill>
                  <a:srgbClr val="FFFFFF"/>
                </a:solidFill>
                <a:latin typeface="Century Gothic"/>
              </a:rPr>
              <a:t>-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serviço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à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alíquota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padrão</a:t>
            </a:r>
            <a:endParaRPr sz="1400" b="0" i="0" dirty="0">
              <a:solidFill>
                <a:srgbClr val="FFFFFF"/>
              </a:solidFill>
              <a:latin typeface="Century Gothic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5567444"/>
              </p:ext>
            </p:extLst>
          </p:nvPr>
        </p:nvGraphicFramePr>
        <p:xfrm>
          <a:off x="822960" y="3657600"/>
          <a:ext cx="10789920" cy="1828800"/>
        </p:xfrm>
        <a:graphic>
          <a:graphicData uri="http://schemas.openxmlformats.org/drawingml/2006/table">
            <a:tbl>
              <a:tblPr firstRow="1" bandRow="1"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80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80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endParaRPr/>
                    </a:p>
                  </a:txBody>
                  <a:tcPr marL="73152" marR="73152" marT="36576" marB="36576" anchor="ctr">
                    <a:solidFill>
                      <a:srgbClr val="02A0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Century Gothic"/>
                        </a:rPr>
                        <a:t>Hoje (ISS)</a:t>
                      </a:r>
                    </a:p>
                  </a:txBody>
                  <a:tcPr marL="73152" marR="73152" marT="36576" marB="36576" anchor="ctr">
                    <a:solidFill>
                      <a:srgbClr val="02A0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Century Gothic"/>
                        </a:rPr>
                        <a:t>Amanhã (IBS/CBS)</a:t>
                      </a:r>
                    </a:p>
                  </a:txBody>
                  <a:tcPr marL="73152" marR="73152" marT="36576" marB="36576" anchor="ctr">
                    <a:solidFill>
                      <a:srgbClr val="02A05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222222"/>
                          </a:solidFill>
                          <a:latin typeface="Century Gothic"/>
                        </a:rPr>
                        <a:t>Enquadramento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22222"/>
                          </a:solidFill>
                          <a:latin typeface="Century Gothic"/>
                        </a:rPr>
                        <a:t>Lista da LC 116: itens 7.11 (decoração e jardinagem), 17.11 (festas e recepções), 7.02/7.05 (obras)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22222"/>
                          </a:solidFill>
                          <a:latin typeface="Century Gothic"/>
                        </a:rPr>
                        <a:t>Operação onerosa com serviço (art. 4º); sem regime diferenciado → alíquota padrão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222222"/>
                          </a:solidFill>
                          <a:latin typeface="Century Gothic"/>
                        </a:rPr>
                        <a:t>Alíquota</a:t>
                      </a:r>
                    </a:p>
                  </a:txBody>
                  <a:tcPr marL="73152" marR="73152" marT="36576" marB="36576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22222"/>
                          </a:solidFill>
                          <a:latin typeface="Century Gothic"/>
                        </a:rPr>
                        <a:t>2% a 5%, cumulativo</a:t>
                      </a:r>
                    </a:p>
                  </a:txBody>
                  <a:tcPr marL="73152" marR="73152" marT="36576" marB="36576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22222"/>
                          </a:solidFill>
                          <a:latin typeface="Century Gothic"/>
                        </a:rPr>
                        <a:t>Estadual + municipal do destino + CBS; não cumulativo</a:t>
                      </a:r>
                    </a:p>
                  </a:txBody>
                  <a:tcPr marL="73152" marR="73152" marT="36576" marB="36576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222222"/>
                          </a:solidFill>
                          <a:latin typeface="Century Gothic"/>
                        </a:rPr>
                        <a:t>Crédito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22222"/>
                          </a:solidFill>
                          <a:latin typeface="Century Gothic"/>
                        </a:rPr>
                        <a:t>Nenhum para o prestador; tomador não credita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 dirty="0" err="1">
                          <a:solidFill>
                            <a:srgbClr val="222222"/>
                          </a:solidFill>
                          <a:latin typeface="Century Gothic"/>
                        </a:rPr>
                        <a:t>Prestador</a:t>
                      </a:r>
                      <a:r>
                        <a:rPr sz="1100" b="0" i="0" dirty="0">
                          <a:solidFill>
                            <a:srgbClr val="222222"/>
                          </a:solidFill>
                          <a:latin typeface="Century Gothic"/>
                        </a:rPr>
                        <a:t> </a:t>
                      </a:r>
                      <a:r>
                        <a:rPr sz="1100" b="0" i="0" dirty="0" err="1">
                          <a:solidFill>
                            <a:srgbClr val="222222"/>
                          </a:solidFill>
                          <a:latin typeface="Century Gothic"/>
                        </a:rPr>
                        <a:t>credita</a:t>
                      </a:r>
                      <a:r>
                        <a:rPr sz="1100" b="0" i="0" dirty="0">
                          <a:solidFill>
                            <a:srgbClr val="222222"/>
                          </a:solidFill>
                          <a:latin typeface="Century Gothic"/>
                        </a:rPr>
                        <a:t> flores</a:t>
                      </a:r>
                      <a:r>
                        <a:rPr lang="pt-BR" sz="1100" b="0" i="0" dirty="0">
                          <a:solidFill>
                            <a:srgbClr val="222222"/>
                          </a:solidFill>
                          <a:latin typeface="Century Gothic"/>
                        </a:rPr>
                        <a:t> (0%)</a:t>
                      </a:r>
                      <a:r>
                        <a:rPr sz="1100" b="0" i="0" dirty="0">
                          <a:solidFill>
                            <a:srgbClr val="222222"/>
                          </a:solidFill>
                          <a:latin typeface="Century Gothic"/>
                        </a:rPr>
                        <a:t>, </a:t>
                      </a:r>
                      <a:r>
                        <a:rPr sz="1100" b="0" i="0" dirty="0" err="1">
                          <a:solidFill>
                            <a:srgbClr val="222222"/>
                          </a:solidFill>
                          <a:latin typeface="Century Gothic"/>
                        </a:rPr>
                        <a:t>estruturas</a:t>
                      </a:r>
                      <a:r>
                        <a:rPr sz="1100" b="0" i="0" dirty="0">
                          <a:solidFill>
                            <a:srgbClr val="222222"/>
                          </a:solidFill>
                          <a:latin typeface="Century Gothic"/>
                        </a:rPr>
                        <a:t>, </a:t>
                      </a:r>
                      <a:r>
                        <a:rPr sz="1100" b="0" i="0" dirty="0" err="1">
                          <a:solidFill>
                            <a:srgbClr val="222222"/>
                          </a:solidFill>
                          <a:latin typeface="Century Gothic"/>
                        </a:rPr>
                        <a:t>frete</a:t>
                      </a:r>
                      <a:r>
                        <a:rPr sz="1100" b="0" i="0" dirty="0">
                          <a:solidFill>
                            <a:srgbClr val="222222"/>
                          </a:solidFill>
                          <a:latin typeface="Century Gothic"/>
                        </a:rPr>
                        <a:t>; </a:t>
                      </a:r>
                      <a:r>
                        <a:rPr sz="1100" b="0" i="0" dirty="0" err="1">
                          <a:solidFill>
                            <a:srgbClr val="222222"/>
                          </a:solidFill>
                          <a:latin typeface="Century Gothic"/>
                        </a:rPr>
                        <a:t>tomador</a:t>
                      </a:r>
                      <a:r>
                        <a:rPr sz="1100" b="0" i="0" dirty="0">
                          <a:solidFill>
                            <a:srgbClr val="222222"/>
                          </a:solidFill>
                          <a:latin typeface="Century Gothic"/>
                        </a:rPr>
                        <a:t> PJ </a:t>
                      </a:r>
                      <a:r>
                        <a:rPr sz="1100" b="0" i="0" dirty="0" err="1">
                          <a:solidFill>
                            <a:srgbClr val="222222"/>
                          </a:solidFill>
                          <a:latin typeface="Century Gothic"/>
                        </a:rPr>
                        <a:t>credita</a:t>
                      </a:r>
                      <a:r>
                        <a:rPr sz="1100" b="0" i="0" dirty="0">
                          <a:solidFill>
                            <a:srgbClr val="222222"/>
                          </a:solidFill>
                          <a:latin typeface="Century Gothic"/>
                        </a:rPr>
                        <a:t> o </a:t>
                      </a:r>
                      <a:r>
                        <a:rPr sz="1100" b="0" i="0" dirty="0" err="1">
                          <a:solidFill>
                            <a:srgbClr val="222222"/>
                          </a:solidFill>
                          <a:latin typeface="Century Gothic"/>
                        </a:rPr>
                        <a:t>serviço</a:t>
                      </a:r>
                      <a:r>
                        <a:rPr lang="pt-BR" sz="1100" b="0" i="0" dirty="0">
                          <a:solidFill>
                            <a:srgbClr val="222222"/>
                          </a:solidFill>
                          <a:latin typeface="Century Gothic"/>
                        </a:rPr>
                        <a:t>.</a:t>
                      </a:r>
                      <a:endParaRPr sz="1100" b="0" i="0" dirty="0">
                        <a:solidFill>
                          <a:srgbClr val="222222"/>
                        </a:solidFill>
                        <a:latin typeface="Century Gothic"/>
                      </a:endParaRP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37932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000B1-A315-8ECF-5624-97E400A71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307A4A60-396E-C4B3-6333-1578A4961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A0186123-ECCA-6C3C-AC75-D4F4FC3256DE}"/>
              </a:ext>
            </a:extLst>
          </p:cNvPr>
          <p:cNvSpPr txBox="1"/>
          <p:nvPr/>
        </p:nvSpPr>
        <p:spPr>
          <a:xfrm>
            <a:off x="528320" y="342900"/>
            <a:ext cx="11379200" cy="822960"/>
          </a:xfrm>
          <a:prstGeom prst="rect">
            <a:avLst/>
          </a:prstGeom>
          <a:noFill/>
        </p:spPr>
        <p:txBody>
          <a:bodyPr wrap="square" rtlCol="0"/>
          <a:lstStyle/>
          <a:p>
            <a:pPr algn="ctr"/>
            <a:r>
              <a:rPr sz="3400" b="1" i="0">
                <a:solidFill>
                  <a:srgbClr val="70AD47"/>
                </a:solidFill>
                <a:latin typeface="Century Gothic"/>
              </a:rPr>
              <a:t>Onde se paga: o local da operação (LC 214, art. 11)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22960" y="1325880"/>
          <a:ext cx="10789920" cy="2286000"/>
        </p:xfrm>
        <a:graphic>
          <a:graphicData uri="http://schemas.openxmlformats.org/drawingml/2006/table">
            <a:tbl>
              <a:tblPr firstRow="1" bandRow="1"/>
              <a:tblGrid>
                <a:gridCol w="3017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97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4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Century Gothic"/>
                        </a:rPr>
                        <a:t>Operação</a:t>
                      </a:r>
                    </a:p>
                  </a:txBody>
                  <a:tcPr marL="73152" marR="73152" marT="36576" marB="36576" anchor="ctr">
                    <a:solidFill>
                      <a:srgbClr val="02A0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Century Gothic"/>
                        </a:rPr>
                        <a:t>Regra do art. 11</a:t>
                      </a:r>
                    </a:p>
                  </a:txBody>
                  <a:tcPr marL="73152" marR="73152" marT="36576" marB="36576" anchor="ctr">
                    <a:solidFill>
                      <a:srgbClr val="02A0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Century Gothic"/>
                        </a:rPr>
                        <a:t>Local do imposto</a:t>
                      </a:r>
                    </a:p>
                  </a:txBody>
                  <a:tcPr marL="73152" marR="73152" marT="36576" marB="36576" anchor="ctr">
                    <a:solidFill>
                      <a:srgbClr val="02A05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sz="1200" b="1" i="0">
                          <a:solidFill>
                            <a:srgbClr val="222222"/>
                          </a:solidFill>
                          <a:latin typeface="Century Gothic"/>
                        </a:rPr>
                        <a:t>Venda de flores e plantas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 i="0">
                          <a:solidFill>
                            <a:srgbClr val="222222"/>
                          </a:solidFill>
                          <a:latin typeface="Century Gothic"/>
                        </a:rPr>
                        <a:t>Bem móvel material (inciso I)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 i="0">
                          <a:solidFill>
                            <a:srgbClr val="222222"/>
                          </a:solidFill>
                          <a:latin typeface="Century Gothic"/>
                        </a:rPr>
                        <a:t>Onde o bem é entregue ao cliente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sz="1200" b="1" i="0">
                          <a:solidFill>
                            <a:srgbClr val="222222"/>
                          </a:solidFill>
                          <a:latin typeface="Century Gothic"/>
                        </a:rPr>
                        <a:t>Paisagismo e jardinagem</a:t>
                      </a:r>
                    </a:p>
                  </a:txBody>
                  <a:tcPr marL="73152" marR="73152" marT="36576" marB="36576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 i="0">
                          <a:solidFill>
                            <a:srgbClr val="222222"/>
                          </a:solidFill>
                          <a:latin typeface="Century Gothic"/>
                        </a:rPr>
                        <a:t>Serviço prestado fisicamente sobre bem imóvel (inciso II)</a:t>
                      </a:r>
                    </a:p>
                  </a:txBody>
                  <a:tcPr marL="73152" marR="73152" marT="36576" marB="36576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 i="0">
                          <a:solidFill>
                            <a:srgbClr val="222222"/>
                          </a:solidFill>
                          <a:latin typeface="Century Gothic"/>
                        </a:rPr>
                        <a:t>Onde está o imóvel</a:t>
                      </a:r>
                    </a:p>
                  </a:txBody>
                  <a:tcPr marL="73152" marR="73152" marT="36576" marB="36576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sz="1200" b="1" i="0">
                          <a:solidFill>
                            <a:srgbClr val="222222"/>
                          </a:solidFill>
                          <a:latin typeface="Century Gothic"/>
                        </a:rPr>
                        <a:t>Decoração de evento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 i="0">
                          <a:solidFill>
                            <a:srgbClr val="222222"/>
                          </a:solidFill>
                          <a:latin typeface="Century Gothic"/>
                        </a:rPr>
                        <a:t>Serviço sobre o imóvel-salão (II) ou eventos e congêneres (IV)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 i="0">
                          <a:solidFill>
                            <a:srgbClr val="222222"/>
                          </a:solidFill>
                          <a:latin typeface="Century Gothic"/>
                        </a:rPr>
                        <a:t>Onde ocorre o evento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sz="1200" b="1" i="0">
                          <a:solidFill>
                            <a:srgbClr val="222222"/>
                          </a:solidFill>
                          <a:latin typeface="Century Gothic"/>
                        </a:rPr>
                        <a:t>Projeto de paisagismo sem execução</a:t>
                      </a:r>
                    </a:p>
                  </a:txBody>
                  <a:tcPr marL="73152" marR="73152" marT="36576" marB="36576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 i="0">
                          <a:solidFill>
                            <a:srgbClr val="222222"/>
                          </a:solidFill>
                          <a:latin typeface="Century Gothic"/>
                        </a:rPr>
                        <a:t>Regra residual (inciso X)</a:t>
                      </a:r>
                    </a:p>
                  </a:txBody>
                  <a:tcPr marL="73152" marR="73152" marT="36576" marB="36576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 i="0">
                          <a:solidFill>
                            <a:srgbClr val="222222"/>
                          </a:solidFill>
                          <a:latin typeface="Century Gothic"/>
                        </a:rPr>
                        <a:t>Domicílio do cliente</a:t>
                      </a:r>
                    </a:p>
                  </a:txBody>
                  <a:tcPr marL="73152" marR="73152" marT="36576" marB="36576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822960" y="3931920"/>
            <a:ext cx="5257800" cy="1691640"/>
          </a:xfrm>
          <a:prstGeom prst="roundRect">
            <a:avLst>
              <a:gd name="adj" fmla="val 8000"/>
            </a:avLst>
          </a:prstGeom>
          <a:solidFill>
            <a:srgbClr val="E6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t"/>
          <a:lstStyle/>
          <a:p>
            <a:pPr algn="l"/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Consequência</a:t>
            </a:r>
            <a:endParaRPr sz="1400" b="1" i="0" dirty="0">
              <a:solidFill>
                <a:srgbClr val="025028"/>
              </a:solidFill>
              <a:latin typeface="Century Gothic"/>
            </a:endParaRPr>
          </a:p>
          <a:p>
            <a:pPr algn="l"/>
            <a:r>
              <a:rPr sz="1400" b="0" i="0" dirty="0">
                <a:solidFill>
                  <a:srgbClr val="222222"/>
                </a:solidFill>
                <a:latin typeface="Century Gothic"/>
              </a:rPr>
              <a:t>A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decoradora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de São Paulo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que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monta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um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casamento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em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Campos do Jordão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paga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IBS com a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alíquota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de Campos do Jordão. O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endereço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do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evento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vira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dado fiscal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obrigatório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55080" y="3931920"/>
            <a:ext cx="5257800" cy="1691640"/>
          </a:xfrm>
          <a:prstGeom prst="roundRect">
            <a:avLst>
              <a:gd name="adj" fmla="val 8000"/>
            </a:avLst>
          </a:prstGeom>
          <a:solidFill>
            <a:srgbClr val="FDF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t"/>
          <a:lstStyle/>
          <a:p>
            <a:pPr algn="l"/>
            <a:r>
              <a:rPr sz="1400" b="1" i="0" dirty="0">
                <a:solidFill>
                  <a:srgbClr val="025028"/>
                </a:solidFill>
                <a:latin typeface="Century Gothic"/>
              </a:rPr>
              <a:t>Crédito do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tomador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 PJ</a:t>
            </a:r>
          </a:p>
          <a:p>
            <a:pPr algn="l"/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Evento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comercial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(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lançamento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,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feira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,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loja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):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credita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.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Confraternização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e festa para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empregados</a:t>
            </a:r>
            <a:r>
              <a:rPr lang="pt-BR" sz="1400" dirty="0">
                <a:solidFill>
                  <a:srgbClr val="222222"/>
                </a:solidFill>
                <a:latin typeface="Century Gothic"/>
              </a:rPr>
              <a:t>.</a:t>
            </a:r>
          </a:p>
          <a:p>
            <a:pPr algn="l"/>
            <a:r>
              <a:rPr lang="pt-BR" sz="1400" b="0" i="0" dirty="0">
                <a:solidFill>
                  <a:srgbClr val="222222"/>
                </a:solidFill>
                <a:latin typeface="Century Gothic"/>
              </a:rPr>
              <a:t>R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isco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de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vedação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como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“bens e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serviços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recreativos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” (art. 57) </a:t>
            </a:r>
            <a:r>
              <a:rPr lang="pt-BR" sz="1400" b="0" i="0" dirty="0">
                <a:solidFill>
                  <a:srgbClr val="222222"/>
                </a:solidFill>
                <a:latin typeface="Century Gothic"/>
              </a:rPr>
              <a:t>-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o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argumento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“com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crédito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”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não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vale para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todos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os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clientes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937932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F57E5585-9366-306B-3329-9D1FB97F6A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CE0C3E00-AFAC-85A2-1B5D-48C1C1CCDBEF}"/>
              </a:ext>
            </a:extLst>
          </p:cNvPr>
          <p:cNvSpPr txBox="1"/>
          <p:nvPr/>
        </p:nvSpPr>
        <p:spPr>
          <a:xfrm>
            <a:off x="5760720" y="1188720"/>
            <a:ext cx="5943600" cy="1463040"/>
          </a:xfrm>
          <a:prstGeom prst="rect">
            <a:avLst/>
          </a:prstGeom>
          <a:noFill/>
        </p:spPr>
        <p:txBody>
          <a:bodyPr wrap="square" rtlCol="0"/>
          <a:lstStyle/>
          <a:p>
            <a:pPr algn="l"/>
            <a:r>
              <a:rPr sz="4400" b="1" i="0">
                <a:solidFill>
                  <a:srgbClr val="FFFFFF"/>
                </a:solidFill>
                <a:latin typeface="Century Gothic"/>
              </a:rPr>
              <a:t>Bloco 4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6CB2611-E8FD-AD6B-E1A0-08AA05938DEB}"/>
              </a:ext>
            </a:extLst>
          </p:cNvPr>
          <p:cNvSpPr txBox="1"/>
          <p:nvPr/>
        </p:nvSpPr>
        <p:spPr>
          <a:xfrm>
            <a:off x="5760720" y="2743200"/>
            <a:ext cx="5943600" cy="1280160"/>
          </a:xfrm>
          <a:prstGeom prst="rect">
            <a:avLst/>
          </a:prstGeom>
          <a:noFill/>
        </p:spPr>
        <p:txBody>
          <a:bodyPr wrap="square" rtlCol="0"/>
          <a:lstStyle/>
          <a:p>
            <a:pPr algn="l"/>
            <a:r>
              <a:rPr sz="2400" b="0" i="0">
                <a:solidFill>
                  <a:srgbClr val="FFFFFF"/>
                </a:solidFill>
                <a:latin typeface="Century Gothic"/>
              </a:rPr>
              <a:t>Kit ou arranjo decorado: como separar mercadoria e serviço</a:t>
            </a:r>
          </a:p>
        </p:txBody>
      </p:sp>
    </p:spTree>
    <p:extLst>
      <p:ext uri="{BB962C8B-B14F-4D97-AF65-F5344CB8AC3E}">
        <p14:creationId xmlns:p14="http://schemas.microsoft.com/office/powerpoint/2010/main" val="12060918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000B1-A315-8ECF-5624-97E400A71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307A4A60-396E-C4B3-6333-1578A4961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A0186123-ECCA-6C3C-AC75-D4F4FC3256DE}"/>
              </a:ext>
            </a:extLst>
          </p:cNvPr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</p:spPr>
        <p:txBody>
          <a:bodyPr wrap="square" rtlCol="0"/>
          <a:lstStyle/>
          <a:p>
            <a:pPr algn="ctr"/>
            <a:r>
              <a:rPr sz="3000" b="1" i="0" dirty="0">
                <a:solidFill>
                  <a:srgbClr val="70AD47"/>
                </a:solidFill>
                <a:latin typeface="Century Gothic"/>
              </a:rPr>
              <a:t>“</a:t>
            </a:r>
            <a:r>
              <a:rPr sz="3000" b="1" i="0" dirty="0" err="1">
                <a:solidFill>
                  <a:srgbClr val="70AD47"/>
                </a:solidFill>
                <a:latin typeface="Century Gothic"/>
              </a:rPr>
              <a:t>Mercadoria</a:t>
            </a:r>
            <a:r>
              <a:rPr sz="3000" b="1" i="0" dirty="0">
                <a:solidFill>
                  <a:srgbClr val="70AD47"/>
                </a:solidFill>
                <a:latin typeface="Century Gothic"/>
              </a:rPr>
              <a:t> </a:t>
            </a:r>
            <a:r>
              <a:rPr sz="3000" b="1" i="0" dirty="0" err="1">
                <a:solidFill>
                  <a:srgbClr val="70AD47"/>
                </a:solidFill>
                <a:latin typeface="Century Gothic"/>
              </a:rPr>
              <a:t>ou</a:t>
            </a:r>
            <a:r>
              <a:rPr sz="3000" b="1" i="0" dirty="0">
                <a:solidFill>
                  <a:srgbClr val="70AD47"/>
                </a:solidFill>
                <a:latin typeface="Century Gothic"/>
              </a:rPr>
              <a:t> </a:t>
            </a:r>
            <a:r>
              <a:rPr sz="3000" b="1" i="0" dirty="0" err="1">
                <a:solidFill>
                  <a:srgbClr val="70AD47"/>
                </a:solidFill>
                <a:latin typeface="Century Gothic"/>
              </a:rPr>
              <a:t>serviço</a:t>
            </a:r>
            <a:r>
              <a:rPr sz="3000" b="1" i="0" dirty="0">
                <a:solidFill>
                  <a:srgbClr val="70AD47"/>
                </a:solidFill>
                <a:latin typeface="Century Gothic"/>
              </a:rPr>
              <a:t>?” </a:t>
            </a:r>
            <a:r>
              <a:rPr lang="pt-BR" sz="3000" b="1" i="0" dirty="0">
                <a:solidFill>
                  <a:srgbClr val="70AD47"/>
                </a:solidFill>
                <a:latin typeface="Century Gothic"/>
              </a:rPr>
              <a:t>-</a:t>
            </a:r>
            <a:r>
              <a:rPr sz="3000" b="1" i="0" dirty="0">
                <a:solidFill>
                  <a:srgbClr val="70AD47"/>
                </a:solidFill>
                <a:latin typeface="Century Gothic"/>
              </a:rPr>
              <a:t> a </a:t>
            </a:r>
            <a:r>
              <a:rPr sz="3000" b="1" i="0" dirty="0" err="1">
                <a:solidFill>
                  <a:srgbClr val="70AD47"/>
                </a:solidFill>
                <a:latin typeface="Century Gothic"/>
              </a:rPr>
              <a:t>pergunta</a:t>
            </a:r>
            <a:r>
              <a:rPr sz="3000" b="1" i="0" dirty="0">
                <a:solidFill>
                  <a:srgbClr val="70AD47"/>
                </a:solidFill>
                <a:latin typeface="Century Gothic"/>
              </a:rPr>
              <a:t> </a:t>
            </a:r>
            <a:r>
              <a:rPr sz="3000" b="1" i="0" dirty="0" err="1">
                <a:solidFill>
                  <a:srgbClr val="70AD47"/>
                </a:solidFill>
                <a:latin typeface="Century Gothic"/>
              </a:rPr>
              <a:t>muda</a:t>
            </a:r>
            <a:r>
              <a:rPr sz="3000" b="1" i="0" dirty="0">
                <a:solidFill>
                  <a:srgbClr val="70AD47"/>
                </a:solidFill>
                <a:latin typeface="Century Gothic"/>
              </a:rPr>
              <a:t> de </a:t>
            </a:r>
            <a:r>
              <a:rPr sz="3000" b="1" i="0" dirty="0" err="1">
                <a:solidFill>
                  <a:srgbClr val="70AD47"/>
                </a:solidFill>
                <a:latin typeface="Century Gothic"/>
              </a:rPr>
              <a:t>sentido</a:t>
            </a:r>
            <a:endParaRPr sz="3000" b="1" i="0" dirty="0">
              <a:solidFill>
                <a:srgbClr val="70AD47"/>
              </a:solidFill>
              <a:latin typeface="Century Gothic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2960" y="1100196"/>
            <a:ext cx="10789920" cy="486287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/>
            <a:r>
              <a:rPr sz="1400" b="1" i="0" dirty="0" err="1">
                <a:solidFill>
                  <a:srgbClr val="5A5A5A"/>
                </a:solidFill>
                <a:latin typeface="Century Gothic"/>
              </a:rPr>
              <a:t>Hoje</a:t>
            </a:r>
            <a:r>
              <a:rPr sz="1400" b="0" i="0" dirty="0">
                <a:solidFill>
                  <a:srgbClr val="5A5A5A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5A5A5A"/>
                </a:solidFill>
                <a:latin typeface="Century Gothic"/>
              </a:rPr>
              <a:t>ela</a:t>
            </a:r>
            <a:r>
              <a:rPr sz="1400" b="0" i="0" dirty="0">
                <a:solidFill>
                  <a:srgbClr val="5A5A5A"/>
                </a:solidFill>
                <a:latin typeface="Century Gothic"/>
              </a:rPr>
              <a:t> decide ICMS × ISS. </a:t>
            </a:r>
            <a:endParaRPr lang="pt-BR" sz="1400" b="0" i="0" dirty="0">
              <a:solidFill>
                <a:srgbClr val="5A5A5A"/>
              </a:solidFill>
              <a:latin typeface="Century Gothic"/>
            </a:endParaRPr>
          </a:p>
          <a:p>
            <a:pPr algn="ctr"/>
            <a:r>
              <a:rPr sz="1400" b="1" i="0" dirty="0" err="1">
                <a:solidFill>
                  <a:srgbClr val="5A5A5A"/>
                </a:solidFill>
                <a:latin typeface="Century Gothic"/>
              </a:rPr>
              <a:t>Amanhã</a:t>
            </a:r>
            <a:r>
              <a:rPr sz="1400" b="0" i="0" dirty="0">
                <a:solidFill>
                  <a:srgbClr val="5A5A5A"/>
                </a:solidFill>
                <a:latin typeface="Century Gothic"/>
              </a:rPr>
              <a:t> decide 0% × ~28%, local da </a:t>
            </a:r>
            <a:r>
              <a:rPr sz="1400" b="0" i="0" dirty="0" err="1">
                <a:solidFill>
                  <a:srgbClr val="5A5A5A"/>
                </a:solidFill>
                <a:latin typeface="Century Gothic"/>
              </a:rPr>
              <a:t>entrega</a:t>
            </a:r>
            <a:r>
              <a:rPr sz="1400" b="0" i="0" dirty="0">
                <a:solidFill>
                  <a:srgbClr val="5A5A5A"/>
                </a:solidFill>
                <a:latin typeface="Century Gothic"/>
              </a:rPr>
              <a:t> × local do </a:t>
            </a:r>
            <a:r>
              <a:rPr sz="1400" b="0" i="0" dirty="0" err="1">
                <a:solidFill>
                  <a:srgbClr val="5A5A5A"/>
                </a:solidFill>
                <a:latin typeface="Century Gothic"/>
              </a:rPr>
              <a:t>evento</a:t>
            </a:r>
            <a:r>
              <a:rPr sz="1400" b="0" i="0" dirty="0">
                <a:solidFill>
                  <a:srgbClr val="5A5A5A"/>
                </a:solidFill>
                <a:latin typeface="Century Gothic"/>
              </a:rPr>
              <a:t>, e a forma do split.</a:t>
            </a:r>
          </a:p>
        </p:txBody>
      </p:sp>
      <p:sp>
        <p:nvSpPr>
          <p:cNvPr id="7" name="Oval 6"/>
          <p:cNvSpPr/>
          <p:nvPr/>
        </p:nvSpPr>
        <p:spPr>
          <a:xfrm>
            <a:off x="822960" y="1783080"/>
            <a:ext cx="548640" cy="1143000"/>
          </a:xfrm>
          <a:prstGeom prst="ellipse">
            <a:avLst/>
          </a:prstGeom>
          <a:solidFill>
            <a:srgbClr val="02A0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ctr"/>
          <a:lstStyle/>
          <a:p>
            <a:pPr algn="ctr"/>
            <a:r>
              <a:rPr sz="2200" b="1" i="0">
                <a:solidFill>
                  <a:srgbClr val="FFFFFF"/>
                </a:solidFill>
                <a:latin typeface="Century Gothic"/>
              </a:rPr>
              <a:t>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508760" y="1783080"/>
            <a:ext cx="4572000" cy="1143000"/>
          </a:xfrm>
          <a:prstGeom prst="roundRect">
            <a:avLst>
              <a:gd name="adj" fmla="val 8000"/>
            </a:avLst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ctr"/>
          <a:lstStyle/>
          <a:p>
            <a:pPr algn="l"/>
            <a:r>
              <a:rPr sz="1400" b="1" i="0" dirty="0">
                <a:solidFill>
                  <a:srgbClr val="222222"/>
                </a:solidFill>
                <a:latin typeface="Century Gothic"/>
              </a:rPr>
              <a:t>Sai da </a:t>
            </a:r>
            <a:r>
              <a:rPr sz="1400" b="1" i="0" dirty="0" err="1">
                <a:solidFill>
                  <a:srgbClr val="222222"/>
                </a:solidFill>
                <a:latin typeface="Century Gothic"/>
              </a:rPr>
              <a:t>loja</a:t>
            </a:r>
            <a:r>
              <a:rPr sz="1400" b="1" i="0" dirty="0">
                <a:solidFill>
                  <a:srgbClr val="222222"/>
                </a:solidFill>
                <a:latin typeface="Century Gothic"/>
              </a:rPr>
              <a:t> um </a:t>
            </a:r>
            <a:r>
              <a:rPr sz="1400" b="1" i="0" dirty="0" err="1">
                <a:solidFill>
                  <a:srgbClr val="222222"/>
                </a:solidFill>
                <a:latin typeface="Century Gothic"/>
              </a:rPr>
              <a:t>bem</a:t>
            </a:r>
            <a:r>
              <a:rPr sz="1400" b="1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1" i="0" dirty="0" err="1">
                <a:solidFill>
                  <a:srgbClr val="222222"/>
                </a:solidFill>
                <a:latin typeface="Century Gothic"/>
              </a:rPr>
              <a:t>acabado</a:t>
            </a:r>
            <a:r>
              <a:rPr sz="1400" b="1" i="0" dirty="0">
                <a:solidFill>
                  <a:srgbClr val="222222"/>
                </a:solidFill>
                <a:latin typeface="Century Gothic"/>
              </a:rPr>
              <a:t>? (</a:t>
            </a:r>
            <a:r>
              <a:rPr sz="1400" b="1" i="0" dirty="0" err="1">
                <a:solidFill>
                  <a:srgbClr val="222222"/>
                </a:solidFill>
                <a:latin typeface="Century Gothic"/>
              </a:rPr>
              <a:t>arranjo</a:t>
            </a:r>
            <a:r>
              <a:rPr sz="1400" b="1" i="0" dirty="0">
                <a:solidFill>
                  <a:srgbClr val="222222"/>
                </a:solidFill>
                <a:latin typeface="Century Gothic"/>
              </a:rPr>
              <a:t>, </a:t>
            </a:r>
            <a:r>
              <a:rPr sz="1400" b="1" i="0" dirty="0" err="1">
                <a:solidFill>
                  <a:srgbClr val="222222"/>
                </a:solidFill>
                <a:latin typeface="Century Gothic"/>
              </a:rPr>
              <a:t>buquê</a:t>
            </a:r>
            <a:r>
              <a:rPr sz="1400" b="1" i="0" dirty="0">
                <a:solidFill>
                  <a:srgbClr val="222222"/>
                </a:solidFill>
                <a:latin typeface="Century Gothic"/>
              </a:rPr>
              <a:t>, cesta, planta </a:t>
            </a:r>
            <a:r>
              <a:rPr sz="1400" b="1" i="0" dirty="0" err="1">
                <a:solidFill>
                  <a:srgbClr val="222222"/>
                </a:solidFill>
                <a:latin typeface="Century Gothic"/>
              </a:rPr>
              <a:t>em</a:t>
            </a:r>
            <a:r>
              <a:rPr sz="1400" b="1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1" i="0" dirty="0" err="1">
                <a:solidFill>
                  <a:srgbClr val="222222"/>
                </a:solidFill>
                <a:latin typeface="Century Gothic"/>
              </a:rPr>
              <a:t>vaso</a:t>
            </a:r>
            <a:r>
              <a:rPr sz="1400" b="1" i="0" dirty="0">
                <a:solidFill>
                  <a:srgbClr val="222222"/>
                </a:solidFill>
                <a:latin typeface="Century Gothic"/>
              </a:rPr>
              <a:t>)</a:t>
            </a:r>
          </a:p>
        </p:txBody>
      </p:sp>
      <p:sp>
        <p:nvSpPr>
          <p:cNvPr id="9" name="Right Arrow 8"/>
          <p:cNvSpPr/>
          <p:nvPr/>
        </p:nvSpPr>
        <p:spPr>
          <a:xfrm>
            <a:off x="6172200" y="2148840"/>
            <a:ext cx="365760" cy="411480"/>
          </a:xfrm>
          <a:prstGeom prst="rightArrow">
            <a:avLst/>
          </a:prstGeom>
          <a:solidFill>
            <a:srgbClr val="F0C10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6629400" y="1783080"/>
            <a:ext cx="4983480" cy="1143000"/>
          </a:xfrm>
          <a:prstGeom prst="roundRect">
            <a:avLst>
              <a:gd name="adj" fmla="val 8000"/>
            </a:avLst>
          </a:prstGeom>
          <a:solidFill>
            <a:srgbClr val="E6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ctr"/>
          <a:lstStyle/>
          <a:p>
            <a:pPr algn="ctr"/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Operação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com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bem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material.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Classifica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-se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na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NCM; a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montagem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compõe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o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custo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do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bem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. </a:t>
            </a:r>
            <a:endParaRPr lang="pt-BR" sz="1400" b="0" i="0" dirty="0">
              <a:solidFill>
                <a:srgbClr val="222222"/>
              </a:solidFill>
              <a:latin typeface="Century Gothic"/>
            </a:endParaRPr>
          </a:p>
          <a:p>
            <a:pPr algn="ctr"/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Capítulo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6 → 0%.</a:t>
            </a:r>
          </a:p>
        </p:txBody>
      </p:sp>
      <p:sp>
        <p:nvSpPr>
          <p:cNvPr id="11" name="Oval 10"/>
          <p:cNvSpPr/>
          <p:nvPr/>
        </p:nvSpPr>
        <p:spPr>
          <a:xfrm>
            <a:off x="822960" y="3081528"/>
            <a:ext cx="548640" cy="1143000"/>
          </a:xfrm>
          <a:prstGeom prst="ellipse">
            <a:avLst/>
          </a:prstGeom>
          <a:solidFill>
            <a:srgbClr val="0250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ctr"/>
          <a:lstStyle/>
          <a:p>
            <a:pPr algn="ctr"/>
            <a:r>
              <a:rPr sz="2200" b="1" i="0">
                <a:solidFill>
                  <a:srgbClr val="FFFFFF"/>
                </a:solidFill>
                <a:latin typeface="Century Gothic"/>
              </a:rPr>
              <a:t>2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508760" y="3081528"/>
            <a:ext cx="4572000" cy="1143000"/>
          </a:xfrm>
          <a:prstGeom prst="roundRect">
            <a:avLst>
              <a:gd name="adj" fmla="val 8000"/>
            </a:avLst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ctr"/>
          <a:lstStyle/>
          <a:p>
            <a:pPr algn="l"/>
            <a:r>
              <a:rPr sz="1400" b="1" i="0" dirty="0">
                <a:solidFill>
                  <a:srgbClr val="222222"/>
                </a:solidFill>
                <a:latin typeface="Century Gothic"/>
              </a:rPr>
              <a:t>A </a:t>
            </a:r>
            <a:r>
              <a:rPr sz="1400" b="1" i="0" dirty="0" err="1">
                <a:solidFill>
                  <a:srgbClr val="222222"/>
                </a:solidFill>
                <a:latin typeface="Century Gothic"/>
              </a:rPr>
              <a:t>empresa</a:t>
            </a:r>
            <a:r>
              <a:rPr sz="1400" b="1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1" i="0" dirty="0" err="1">
                <a:solidFill>
                  <a:srgbClr val="222222"/>
                </a:solidFill>
                <a:latin typeface="Century Gothic"/>
              </a:rPr>
              <a:t>executa</a:t>
            </a:r>
            <a:r>
              <a:rPr sz="1400" b="1" i="0" dirty="0">
                <a:solidFill>
                  <a:srgbClr val="222222"/>
                </a:solidFill>
                <a:latin typeface="Century Gothic"/>
              </a:rPr>
              <a:t> algo no </a:t>
            </a:r>
            <a:r>
              <a:rPr sz="1400" b="1" i="0" dirty="0" err="1">
                <a:solidFill>
                  <a:srgbClr val="222222"/>
                </a:solidFill>
                <a:latin typeface="Century Gothic"/>
              </a:rPr>
              <a:t>espaço</a:t>
            </a:r>
            <a:r>
              <a:rPr sz="1400" b="1" i="0" dirty="0">
                <a:solidFill>
                  <a:srgbClr val="222222"/>
                </a:solidFill>
                <a:latin typeface="Century Gothic"/>
              </a:rPr>
              <a:t> do </a:t>
            </a:r>
            <a:r>
              <a:rPr sz="1400" b="1" i="0" dirty="0" err="1">
                <a:solidFill>
                  <a:srgbClr val="222222"/>
                </a:solidFill>
                <a:latin typeface="Century Gothic"/>
              </a:rPr>
              <a:t>cliente</a:t>
            </a:r>
            <a:r>
              <a:rPr sz="1400" b="1" i="0" dirty="0">
                <a:solidFill>
                  <a:srgbClr val="222222"/>
                </a:solidFill>
                <a:latin typeface="Century Gothic"/>
              </a:rPr>
              <a:t>? (</a:t>
            </a:r>
            <a:r>
              <a:rPr sz="1400" b="1" i="0" dirty="0" err="1">
                <a:solidFill>
                  <a:srgbClr val="222222"/>
                </a:solidFill>
                <a:latin typeface="Century Gothic"/>
              </a:rPr>
              <a:t>montar</a:t>
            </a:r>
            <a:r>
              <a:rPr sz="1400" b="1" i="0" dirty="0">
                <a:solidFill>
                  <a:srgbClr val="222222"/>
                </a:solidFill>
                <a:latin typeface="Century Gothic"/>
              </a:rPr>
              <a:t>, </a:t>
            </a:r>
            <a:r>
              <a:rPr sz="1400" b="1" i="0" dirty="0" err="1">
                <a:solidFill>
                  <a:srgbClr val="222222"/>
                </a:solidFill>
                <a:latin typeface="Century Gothic"/>
              </a:rPr>
              <a:t>ambientar</a:t>
            </a:r>
            <a:r>
              <a:rPr sz="1400" b="1" i="0" dirty="0">
                <a:solidFill>
                  <a:srgbClr val="222222"/>
                </a:solidFill>
                <a:latin typeface="Century Gothic"/>
              </a:rPr>
              <a:t>, </a:t>
            </a:r>
            <a:r>
              <a:rPr sz="1400" b="1" i="0" dirty="0" err="1">
                <a:solidFill>
                  <a:srgbClr val="222222"/>
                </a:solidFill>
                <a:latin typeface="Century Gothic"/>
              </a:rPr>
              <a:t>retirar</a:t>
            </a:r>
            <a:r>
              <a:rPr sz="1400" b="1" i="0" dirty="0">
                <a:solidFill>
                  <a:srgbClr val="222222"/>
                </a:solidFill>
                <a:latin typeface="Century Gothic"/>
              </a:rPr>
              <a:t>) </a:t>
            </a:r>
            <a:r>
              <a:rPr sz="1400" b="1" i="0" dirty="0" err="1">
                <a:solidFill>
                  <a:srgbClr val="222222"/>
                </a:solidFill>
                <a:latin typeface="Century Gothic"/>
              </a:rPr>
              <a:t>ou</a:t>
            </a:r>
            <a:r>
              <a:rPr sz="1400" b="1" i="0" dirty="0">
                <a:solidFill>
                  <a:srgbClr val="222222"/>
                </a:solidFill>
                <a:latin typeface="Century Gothic"/>
              </a:rPr>
              <a:t> cede material </a:t>
            </a:r>
            <a:r>
              <a:rPr sz="1400" b="1" i="0" dirty="0" err="1">
                <a:solidFill>
                  <a:srgbClr val="222222"/>
                </a:solidFill>
                <a:latin typeface="Century Gothic"/>
              </a:rPr>
              <a:t>por</a:t>
            </a:r>
            <a:r>
              <a:rPr sz="1400" b="1" i="0" dirty="0">
                <a:solidFill>
                  <a:srgbClr val="222222"/>
                </a:solidFill>
                <a:latin typeface="Century Gothic"/>
              </a:rPr>
              <a:t> tempo </a:t>
            </a:r>
            <a:r>
              <a:rPr sz="1400" b="1" i="0" dirty="0" err="1">
                <a:solidFill>
                  <a:srgbClr val="222222"/>
                </a:solidFill>
                <a:latin typeface="Century Gothic"/>
              </a:rPr>
              <a:t>determinado</a:t>
            </a:r>
            <a:r>
              <a:rPr sz="1400" b="1" i="0" dirty="0">
                <a:solidFill>
                  <a:srgbClr val="222222"/>
                </a:solidFill>
                <a:latin typeface="Century Gothic"/>
              </a:rPr>
              <a:t>?</a:t>
            </a:r>
          </a:p>
        </p:txBody>
      </p:sp>
      <p:sp>
        <p:nvSpPr>
          <p:cNvPr id="13" name="Right Arrow 12"/>
          <p:cNvSpPr/>
          <p:nvPr/>
        </p:nvSpPr>
        <p:spPr>
          <a:xfrm>
            <a:off x="6172200" y="3447288"/>
            <a:ext cx="365760" cy="411480"/>
          </a:xfrm>
          <a:prstGeom prst="rightArrow">
            <a:avLst/>
          </a:prstGeom>
          <a:solidFill>
            <a:srgbClr val="F0C10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6629400" y="3081528"/>
            <a:ext cx="4983480" cy="1143000"/>
          </a:xfrm>
          <a:prstGeom prst="roundRect">
            <a:avLst>
              <a:gd name="adj" fmla="val 8000"/>
            </a:avLst>
          </a:prstGeom>
          <a:solidFill>
            <a:srgbClr val="E6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ctr"/>
          <a:lstStyle/>
          <a:p>
            <a:pPr algn="ctr"/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Serviço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de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decoração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ou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locação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→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alíquota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padrão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, no local do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evento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ou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do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imóvel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. </a:t>
            </a:r>
            <a:endParaRPr lang="pt-BR" sz="1400" b="0" i="0" dirty="0">
              <a:solidFill>
                <a:srgbClr val="222222"/>
              </a:solidFill>
              <a:latin typeface="Century Gothic"/>
            </a:endParaRPr>
          </a:p>
          <a:p>
            <a:pPr algn="ctr"/>
            <a:r>
              <a:rPr sz="1400" b="0" i="0" dirty="0">
                <a:solidFill>
                  <a:srgbClr val="222222"/>
                </a:solidFill>
                <a:latin typeface="Century Gothic"/>
              </a:rPr>
              <a:t>As flores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são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insumo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do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prestador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(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crédito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na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entrada</a:t>
            </a:r>
            <a:r>
              <a:rPr lang="pt-BR" sz="1400" b="0" i="0" dirty="0">
                <a:solidFill>
                  <a:srgbClr val="222222"/>
                </a:solidFill>
                <a:latin typeface="Century Gothic"/>
              </a:rPr>
              <a:t> – mas alíquota zero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).</a:t>
            </a:r>
          </a:p>
        </p:txBody>
      </p:sp>
      <p:sp>
        <p:nvSpPr>
          <p:cNvPr id="15" name="Oval 14"/>
          <p:cNvSpPr/>
          <p:nvPr/>
        </p:nvSpPr>
        <p:spPr>
          <a:xfrm>
            <a:off x="822960" y="4379976"/>
            <a:ext cx="548640" cy="1143000"/>
          </a:xfrm>
          <a:prstGeom prst="ellipse">
            <a:avLst/>
          </a:prstGeom>
          <a:solidFill>
            <a:srgbClr val="F0C10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ctr"/>
          <a:lstStyle/>
          <a:p>
            <a:pPr algn="ctr"/>
            <a:r>
              <a:rPr sz="2200" b="1" i="0">
                <a:solidFill>
                  <a:srgbClr val="025028"/>
                </a:solidFill>
                <a:latin typeface="Century Gothic"/>
              </a:rPr>
              <a:t>3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508760" y="4379976"/>
            <a:ext cx="4572000" cy="1143000"/>
          </a:xfrm>
          <a:prstGeom prst="roundRect">
            <a:avLst>
              <a:gd name="adj" fmla="val 8000"/>
            </a:avLst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ctr"/>
          <a:lstStyle/>
          <a:p>
            <a:pPr algn="l"/>
            <a:r>
              <a:rPr sz="1400" b="1" i="0" dirty="0">
                <a:solidFill>
                  <a:srgbClr val="222222"/>
                </a:solidFill>
                <a:latin typeface="Century Gothic"/>
              </a:rPr>
              <a:t>Kit de </a:t>
            </a:r>
            <a:r>
              <a:rPr sz="1400" b="1" i="0" dirty="0" err="1">
                <a:solidFill>
                  <a:srgbClr val="222222"/>
                </a:solidFill>
                <a:latin typeface="Century Gothic"/>
              </a:rPr>
              <a:t>varejo</a:t>
            </a:r>
            <a:r>
              <a:rPr sz="1400" b="1" i="0" dirty="0">
                <a:solidFill>
                  <a:srgbClr val="222222"/>
                </a:solidFill>
                <a:latin typeface="Century Gothic"/>
              </a:rPr>
              <a:t> com </a:t>
            </a:r>
            <a:r>
              <a:rPr sz="1400" b="1" i="0" dirty="0" err="1">
                <a:solidFill>
                  <a:srgbClr val="222222"/>
                </a:solidFill>
                <a:latin typeface="Century Gothic"/>
              </a:rPr>
              <a:t>itens</a:t>
            </a:r>
            <a:r>
              <a:rPr sz="1400" b="1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1" i="0" dirty="0" err="1">
                <a:solidFill>
                  <a:srgbClr val="222222"/>
                </a:solidFill>
                <a:latin typeface="Century Gothic"/>
              </a:rPr>
              <a:t>não</a:t>
            </a:r>
            <a:r>
              <a:rPr sz="1400" b="1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1" i="0" dirty="0" err="1">
                <a:solidFill>
                  <a:srgbClr val="222222"/>
                </a:solidFill>
                <a:latin typeface="Century Gothic"/>
              </a:rPr>
              <a:t>vegetais</a:t>
            </a:r>
            <a:r>
              <a:rPr sz="1400" b="1" i="0" dirty="0">
                <a:solidFill>
                  <a:srgbClr val="222222"/>
                </a:solidFill>
                <a:latin typeface="Century Gothic"/>
              </a:rPr>
              <a:t> de valor? (</a:t>
            </a:r>
            <a:r>
              <a:rPr sz="1400" b="1" i="0" dirty="0" err="1">
                <a:solidFill>
                  <a:srgbClr val="222222"/>
                </a:solidFill>
                <a:latin typeface="Century Gothic"/>
              </a:rPr>
              <a:t>vaso</a:t>
            </a:r>
            <a:r>
              <a:rPr sz="1400" b="1" i="0" dirty="0">
                <a:solidFill>
                  <a:srgbClr val="222222"/>
                </a:solidFill>
                <a:latin typeface="Century Gothic"/>
              </a:rPr>
              <a:t> de </a:t>
            </a:r>
            <a:r>
              <a:rPr sz="1400" b="1" i="0" dirty="0" err="1">
                <a:solidFill>
                  <a:srgbClr val="222222"/>
                </a:solidFill>
                <a:latin typeface="Century Gothic"/>
              </a:rPr>
              <a:t>cerâmica</a:t>
            </a:r>
            <a:r>
              <a:rPr sz="1400" b="1" i="0" dirty="0">
                <a:solidFill>
                  <a:srgbClr val="222222"/>
                </a:solidFill>
                <a:latin typeface="Century Gothic"/>
              </a:rPr>
              <a:t>, chocolate, vinho, </a:t>
            </a:r>
            <a:r>
              <a:rPr sz="1400" b="1" i="0" dirty="0" err="1">
                <a:solidFill>
                  <a:srgbClr val="222222"/>
                </a:solidFill>
                <a:latin typeface="Century Gothic"/>
              </a:rPr>
              <a:t>pelúcia</a:t>
            </a:r>
            <a:r>
              <a:rPr sz="1400" b="1" i="0" dirty="0">
                <a:solidFill>
                  <a:srgbClr val="222222"/>
                </a:solidFill>
                <a:latin typeface="Century Gothic"/>
              </a:rPr>
              <a:t>)</a:t>
            </a:r>
          </a:p>
        </p:txBody>
      </p:sp>
      <p:sp>
        <p:nvSpPr>
          <p:cNvPr id="17" name="Right Arrow 16"/>
          <p:cNvSpPr/>
          <p:nvPr/>
        </p:nvSpPr>
        <p:spPr>
          <a:xfrm>
            <a:off x="6172200" y="4745736"/>
            <a:ext cx="365760" cy="411480"/>
          </a:xfrm>
          <a:prstGeom prst="rightArrow">
            <a:avLst/>
          </a:prstGeom>
          <a:solidFill>
            <a:srgbClr val="F0C10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6629400" y="4379976"/>
            <a:ext cx="4983480" cy="1143000"/>
          </a:xfrm>
          <a:prstGeom prst="roundRect">
            <a:avLst>
              <a:gd name="adj" fmla="val 8000"/>
            </a:avLst>
          </a:prstGeom>
          <a:solidFill>
            <a:srgbClr val="E6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ctr"/>
          <a:lstStyle/>
          <a:p>
            <a:pPr algn="ctr"/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Itens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separados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na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NF-e,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cada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um com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sua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tributação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;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preço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único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exige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rateio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documentado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.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Exceção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: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acessórios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simples (Nota 2 do Cap. 6).</a:t>
            </a:r>
          </a:p>
        </p:txBody>
      </p:sp>
    </p:spTree>
    <p:extLst>
      <p:ext uri="{BB962C8B-B14F-4D97-AF65-F5344CB8AC3E}">
        <p14:creationId xmlns:p14="http://schemas.microsoft.com/office/powerpoint/2010/main" val="21937932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000B1-A315-8ECF-5624-97E400A71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307A4A60-396E-C4B3-6333-1578A4961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A0186123-ECCA-6C3C-AC75-D4F4FC3256DE}"/>
              </a:ext>
            </a:extLst>
          </p:cNvPr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</p:spPr>
        <p:txBody>
          <a:bodyPr wrap="square" rtlCol="0"/>
          <a:lstStyle/>
          <a:p>
            <a:pPr algn="ctr"/>
            <a:r>
              <a:rPr sz="3400" b="1" i="0">
                <a:solidFill>
                  <a:srgbClr val="70AD47"/>
                </a:solidFill>
                <a:latin typeface="Century Gothic"/>
              </a:rPr>
              <a:t>Destacar flores a 0% no contrato de decoração?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325880"/>
            <a:ext cx="5257800" cy="2834640"/>
          </a:xfrm>
          <a:prstGeom prst="roundRect">
            <a:avLst>
              <a:gd name="adj" fmla="val 8000"/>
            </a:avLst>
          </a:prstGeom>
          <a:solidFill>
            <a:srgbClr val="02A0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t"/>
          <a:lstStyle/>
          <a:p>
            <a:pPr algn="l"/>
            <a:r>
              <a:rPr sz="1600" b="1" i="0" dirty="0" err="1">
                <a:solidFill>
                  <a:srgbClr val="FFFFFF"/>
                </a:solidFill>
                <a:latin typeface="Century Gothic"/>
              </a:rPr>
              <a:t>Possível</a:t>
            </a:r>
            <a:r>
              <a:rPr sz="1600" b="1" i="0" dirty="0">
                <a:solidFill>
                  <a:srgbClr val="FFFFFF"/>
                </a:solidFill>
                <a:latin typeface="Century Gothic"/>
              </a:rPr>
              <a:t>, se…</a:t>
            </a:r>
          </a:p>
          <a:p>
            <a:pPr algn="l">
              <a:spcBef>
                <a:spcPts val="800"/>
              </a:spcBef>
            </a:pPr>
            <a:r>
              <a:rPr sz="1400" b="0" i="0" dirty="0">
                <a:solidFill>
                  <a:srgbClr val="FFFFFF"/>
                </a:solidFill>
                <a:latin typeface="Century Gothic"/>
              </a:rPr>
              <a:t>•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Há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transferência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efetiva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das flores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ao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cliente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(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ele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fica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com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elas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)</a:t>
            </a:r>
          </a:p>
          <a:p>
            <a:pPr algn="l">
              <a:spcBef>
                <a:spcPts val="400"/>
              </a:spcBef>
            </a:pPr>
            <a:r>
              <a:rPr sz="1400" b="0" i="0" dirty="0">
                <a:solidFill>
                  <a:srgbClr val="FFFFFF"/>
                </a:solidFill>
                <a:latin typeface="Century Gothic"/>
              </a:rPr>
              <a:t>•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Preço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autônomo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e NF-e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própria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do item, com NCM do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Capítulo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6</a:t>
            </a:r>
          </a:p>
          <a:p>
            <a:pPr algn="l">
              <a:spcBef>
                <a:spcPts val="400"/>
              </a:spcBef>
            </a:pPr>
            <a:r>
              <a:rPr sz="1400" b="0" i="0" dirty="0">
                <a:solidFill>
                  <a:srgbClr val="FFFFFF"/>
                </a:solidFill>
                <a:latin typeface="Century Gothic"/>
              </a:rPr>
              <a:t>• O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serviço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(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montagem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,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ambientação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,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retirada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) é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cobrado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e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documentado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à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parte</a:t>
            </a:r>
            <a:endParaRPr sz="1400" b="0" i="0" dirty="0">
              <a:solidFill>
                <a:srgbClr val="FFFFFF"/>
              </a:solidFill>
              <a:latin typeface="Century Gothic"/>
            </a:endParaRPr>
          </a:p>
          <a:p>
            <a:pPr algn="l">
              <a:spcBef>
                <a:spcPts val="400"/>
              </a:spcBef>
            </a:pPr>
            <a:r>
              <a:rPr sz="1400" b="0" i="0" dirty="0">
                <a:solidFill>
                  <a:srgbClr val="FFFFFF"/>
                </a:solidFill>
                <a:latin typeface="Century Gothic"/>
              </a:rPr>
              <a:t>• A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separação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reflete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a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realidade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econômica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,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não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só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o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contrato</a:t>
            </a:r>
            <a:endParaRPr sz="1400" b="0" i="0" dirty="0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355080" y="1325880"/>
            <a:ext cx="5257800" cy="2834640"/>
          </a:xfrm>
          <a:prstGeom prst="roundRect">
            <a:avLst>
              <a:gd name="adj" fmla="val 8000"/>
            </a:avLst>
          </a:prstGeom>
          <a:solidFill>
            <a:srgbClr val="B850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t"/>
          <a:lstStyle/>
          <a:p>
            <a:pPr algn="l"/>
            <a:r>
              <a:rPr sz="1600" b="1" i="0" dirty="0" err="1">
                <a:solidFill>
                  <a:srgbClr val="FFFFFF"/>
                </a:solidFill>
                <a:latin typeface="Century Gothic"/>
              </a:rPr>
              <a:t>Riscos</a:t>
            </a:r>
            <a:endParaRPr sz="1600" b="1" i="0" dirty="0">
              <a:solidFill>
                <a:srgbClr val="FFFFFF"/>
              </a:solidFill>
              <a:latin typeface="Century Gothic"/>
            </a:endParaRPr>
          </a:p>
          <a:p>
            <a:pPr algn="l">
              <a:spcBef>
                <a:spcPts val="800"/>
              </a:spcBef>
            </a:pPr>
            <a:r>
              <a:rPr sz="1400" b="0" i="0" dirty="0">
                <a:solidFill>
                  <a:srgbClr val="FFFFFF"/>
                </a:solidFill>
                <a:latin typeface="Century Gothic"/>
              </a:rPr>
              <a:t>•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Requalificação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como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serviço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único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(art. 4º): flores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descartadas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ou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retiradas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pelo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decorador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são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insumo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,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não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venda</a:t>
            </a:r>
            <a:endParaRPr sz="1400" b="0" i="0" dirty="0">
              <a:solidFill>
                <a:srgbClr val="FFFFFF"/>
              </a:solidFill>
              <a:latin typeface="Century Gothic"/>
            </a:endParaRPr>
          </a:p>
          <a:p>
            <a:pPr algn="l">
              <a:spcBef>
                <a:spcPts val="400"/>
              </a:spcBef>
            </a:pPr>
            <a:r>
              <a:rPr sz="1400" b="0" i="0" dirty="0">
                <a:solidFill>
                  <a:srgbClr val="FFFFFF"/>
                </a:solidFill>
                <a:latin typeface="Century Gothic"/>
              </a:rPr>
              <a:t>• Sem a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lista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do ISS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como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escudo: base integral da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operação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(art. 12)</a:t>
            </a:r>
          </a:p>
          <a:p>
            <a:pPr algn="l">
              <a:spcBef>
                <a:spcPts val="400"/>
              </a:spcBef>
            </a:pPr>
            <a:r>
              <a:rPr sz="1400" b="0" i="0" dirty="0">
                <a:solidFill>
                  <a:srgbClr val="FFFFFF"/>
                </a:solidFill>
                <a:latin typeface="Century Gothic"/>
              </a:rPr>
              <a:t>•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Efeitos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em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cascata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: local da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operação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, split e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crédito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do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cliente</a:t>
            </a:r>
            <a:endParaRPr sz="1400" b="0" i="0" dirty="0">
              <a:solidFill>
                <a:srgbClr val="FFFFFF"/>
              </a:solidFill>
              <a:latin typeface="Century Gothic"/>
            </a:endParaRPr>
          </a:p>
          <a:p>
            <a:pPr algn="l">
              <a:spcBef>
                <a:spcPts val="400"/>
              </a:spcBef>
            </a:pPr>
            <a:r>
              <a:rPr sz="1400" b="0" i="0" dirty="0">
                <a:solidFill>
                  <a:srgbClr val="FFFFFF"/>
                </a:solidFill>
                <a:latin typeface="Century Gothic"/>
              </a:rPr>
              <a:t>•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Autuação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com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diferença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de ~28% +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multa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sobre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a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parcela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destacada</a:t>
            </a:r>
            <a:endParaRPr sz="1400" b="0" i="0" dirty="0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822960" y="4434840"/>
            <a:ext cx="10789920" cy="1097280"/>
          </a:xfrm>
          <a:prstGeom prst="roundRect">
            <a:avLst>
              <a:gd name="adj" fmla="val 8000"/>
            </a:avLst>
          </a:prstGeom>
          <a:solidFill>
            <a:srgbClr val="FDF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ctr"/>
          <a:lstStyle/>
          <a:p>
            <a:pPr algn="l"/>
            <a:r>
              <a:rPr sz="1400" b="1" i="0" dirty="0">
                <a:solidFill>
                  <a:srgbClr val="025028"/>
                </a:solidFill>
                <a:latin typeface="Century Gothic"/>
              </a:rPr>
              <a:t>A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jurisprudência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atual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 (RE 605.552, ADIs 1.945 e 5.659)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ajuda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 a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argumentar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 a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separação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, mas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foi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construída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 para o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conflito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 ICMS × ISS —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não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 para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uma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diferença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 de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alíquota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dentro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 do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mesmo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tributo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937932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B8C49-C015-AE39-6270-0D8BA4847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A7E12181-D046-63F3-8280-A9FFAA9890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036D39F2-35F0-A752-27D3-00FC03BAF139}"/>
              </a:ext>
            </a:extLst>
          </p:cNvPr>
          <p:cNvSpPr txBox="1"/>
          <p:nvPr/>
        </p:nvSpPr>
        <p:spPr>
          <a:xfrm>
            <a:off x="5760720" y="1188720"/>
            <a:ext cx="5943600" cy="1463040"/>
          </a:xfrm>
          <a:prstGeom prst="rect">
            <a:avLst/>
          </a:prstGeom>
          <a:noFill/>
        </p:spPr>
        <p:txBody>
          <a:bodyPr wrap="square" rtlCol="0"/>
          <a:lstStyle/>
          <a:p>
            <a:pPr algn="l"/>
            <a:r>
              <a:rPr sz="4400" b="1" i="0">
                <a:solidFill>
                  <a:srgbClr val="FFFFFF"/>
                </a:solidFill>
                <a:latin typeface="Century Gothic"/>
              </a:rPr>
              <a:t>Bloco 5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FBDA2EC-E014-B582-6EC5-B7D3D387B364}"/>
              </a:ext>
            </a:extLst>
          </p:cNvPr>
          <p:cNvSpPr txBox="1"/>
          <p:nvPr/>
        </p:nvSpPr>
        <p:spPr>
          <a:xfrm>
            <a:off x="5760720" y="2743200"/>
            <a:ext cx="5943600" cy="1280160"/>
          </a:xfrm>
          <a:prstGeom prst="rect">
            <a:avLst/>
          </a:prstGeom>
          <a:noFill/>
        </p:spPr>
        <p:txBody>
          <a:bodyPr wrap="square" rtlCol="0"/>
          <a:lstStyle/>
          <a:p>
            <a:pPr algn="l"/>
            <a:r>
              <a:rPr sz="2400" b="0" i="0">
                <a:solidFill>
                  <a:srgbClr val="FFFFFF"/>
                </a:solidFill>
                <a:latin typeface="Century Gothic"/>
              </a:rPr>
              <a:t>“Decorados”: conceito e classificação fiscal</a:t>
            </a:r>
          </a:p>
        </p:txBody>
      </p:sp>
    </p:spTree>
    <p:extLst>
      <p:ext uri="{BB962C8B-B14F-4D97-AF65-F5344CB8AC3E}">
        <p14:creationId xmlns:p14="http://schemas.microsoft.com/office/powerpoint/2010/main" val="15021836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000B1-A315-8ECF-5624-97E400A71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307A4A60-396E-C4B3-6333-1578A4961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A0186123-ECCA-6C3C-AC75-D4F4FC3256DE}"/>
              </a:ext>
            </a:extLst>
          </p:cNvPr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</p:spPr>
        <p:txBody>
          <a:bodyPr wrap="square" rtlCol="0"/>
          <a:lstStyle/>
          <a:p>
            <a:pPr algn="ctr"/>
            <a:r>
              <a:rPr sz="3000" b="1" i="0">
                <a:solidFill>
                  <a:srgbClr val="70AD47"/>
                </a:solidFill>
                <a:latin typeface="Century Gothic"/>
              </a:rPr>
              <a:t>“Decorado” é nome de mercado, não categoria fiscal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371600"/>
            <a:ext cx="3840480" cy="4206240"/>
          </a:xfrm>
          <a:prstGeom prst="roundRect">
            <a:avLst>
              <a:gd name="adj" fmla="val 8000"/>
            </a:avLst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t"/>
          <a:lstStyle/>
          <a:p>
            <a:pPr algn="l"/>
            <a:r>
              <a:rPr sz="1600" b="1" i="0" dirty="0">
                <a:solidFill>
                  <a:srgbClr val="025028"/>
                </a:solidFill>
                <a:latin typeface="Century Gothic"/>
              </a:rPr>
              <a:t>O </a:t>
            </a:r>
            <a:r>
              <a:rPr sz="1600" b="1" i="0" dirty="0" err="1">
                <a:solidFill>
                  <a:srgbClr val="025028"/>
                </a:solidFill>
                <a:latin typeface="Century Gothic"/>
              </a:rPr>
              <a:t>que</a:t>
            </a:r>
            <a:r>
              <a:rPr sz="1600" b="1" i="0" dirty="0">
                <a:solidFill>
                  <a:srgbClr val="025028"/>
                </a:solidFill>
                <a:latin typeface="Century Gothic"/>
              </a:rPr>
              <a:t> o </a:t>
            </a:r>
            <a:r>
              <a:rPr sz="1600" b="1" i="0" dirty="0" err="1">
                <a:solidFill>
                  <a:srgbClr val="025028"/>
                </a:solidFill>
                <a:latin typeface="Century Gothic"/>
              </a:rPr>
              <a:t>setor</a:t>
            </a:r>
            <a:r>
              <a:rPr sz="1600" b="1" i="0" dirty="0">
                <a:solidFill>
                  <a:srgbClr val="025028"/>
                </a:solidFill>
                <a:latin typeface="Century Gothic"/>
              </a:rPr>
              <a:t> chama de </a:t>
            </a:r>
            <a:r>
              <a:rPr sz="1600" b="1" i="0" dirty="0" err="1">
                <a:solidFill>
                  <a:srgbClr val="025028"/>
                </a:solidFill>
                <a:latin typeface="Century Gothic"/>
              </a:rPr>
              <a:t>decorado</a:t>
            </a:r>
            <a:endParaRPr sz="1600" b="1" i="0" dirty="0">
              <a:solidFill>
                <a:srgbClr val="025028"/>
              </a:solidFill>
              <a:latin typeface="Century Gothic"/>
            </a:endParaRPr>
          </a:p>
          <a:p>
            <a:pPr algn="l">
              <a:spcBef>
                <a:spcPts val="800"/>
              </a:spcBef>
            </a:pPr>
            <a:r>
              <a:rPr sz="1400" b="0" i="0" dirty="0">
                <a:solidFill>
                  <a:srgbClr val="222222"/>
                </a:solidFill>
                <a:latin typeface="Century Gothic"/>
              </a:rPr>
              <a:t>Planta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ou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arranjo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com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acabamento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para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presente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ou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ornamentação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:</a:t>
            </a:r>
          </a:p>
          <a:p>
            <a:pPr algn="l">
              <a:spcBef>
                <a:spcPts val="400"/>
              </a:spcBef>
            </a:pPr>
            <a:r>
              <a:rPr sz="1400" b="0" i="0" dirty="0">
                <a:solidFill>
                  <a:srgbClr val="222222"/>
                </a:solidFill>
                <a:latin typeface="Century Gothic"/>
              </a:rPr>
              <a:t>•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cachepô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ou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vaso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decorativo</a:t>
            </a:r>
            <a:endParaRPr sz="1400" b="0" i="0" dirty="0">
              <a:solidFill>
                <a:srgbClr val="222222"/>
              </a:solidFill>
              <a:latin typeface="Century Gothic"/>
            </a:endParaRPr>
          </a:p>
          <a:p>
            <a:pPr algn="l">
              <a:spcBef>
                <a:spcPts val="200"/>
              </a:spcBef>
            </a:pPr>
            <a:r>
              <a:rPr sz="1400" b="0" i="0" dirty="0">
                <a:solidFill>
                  <a:srgbClr val="222222"/>
                </a:solidFill>
                <a:latin typeface="Century Gothic"/>
              </a:rPr>
              <a:t>• cesta,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papel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,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laço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,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cartão</a:t>
            </a:r>
            <a:endParaRPr sz="1400" b="0" i="0" dirty="0">
              <a:solidFill>
                <a:srgbClr val="222222"/>
              </a:solidFill>
              <a:latin typeface="Century Gothic"/>
            </a:endParaRPr>
          </a:p>
          <a:p>
            <a:pPr algn="l">
              <a:spcBef>
                <a:spcPts val="200"/>
              </a:spcBef>
            </a:pPr>
            <a:r>
              <a:rPr sz="1400" b="0" i="0" dirty="0">
                <a:solidFill>
                  <a:srgbClr val="222222"/>
                </a:solidFill>
                <a:latin typeface="Century Gothic"/>
              </a:rPr>
              <a:t>•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espuma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floral,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suporte</a:t>
            </a:r>
            <a:endParaRPr sz="1400" b="0" i="0" dirty="0">
              <a:solidFill>
                <a:srgbClr val="222222"/>
              </a:solidFill>
              <a:latin typeface="Century Gothic"/>
            </a:endParaRPr>
          </a:p>
          <a:p>
            <a:pPr algn="l">
              <a:spcBef>
                <a:spcPts val="200"/>
              </a:spcBef>
            </a:pPr>
            <a:r>
              <a:rPr sz="1400" b="0" i="0" dirty="0">
                <a:solidFill>
                  <a:srgbClr val="222222"/>
                </a:solidFill>
                <a:latin typeface="Century Gothic"/>
              </a:rPr>
              <a:t>•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às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vezes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itens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não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vegetais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(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velas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,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enfeites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, chocolates)</a:t>
            </a:r>
          </a:p>
          <a:p>
            <a:pPr algn="l">
              <a:spcBef>
                <a:spcPts val="1000"/>
              </a:spcBef>
            </a:pPr>
            <a:r>
              <a:rPr sz="1400" b="1" i="0" dirty="0">
                <a:solidFill>
                  <a:srgbClr val="025028"/>
                </a:solidFill>
                <a:latin typeface="Century Gothic"/>
              </a:rPr>
              <a:t>O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que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 decide a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alíquota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 é a NCM do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que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 se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entrega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 </a:t>
            </a:r>
            <a:r>
              <a:rPr lang="pt-BR" sz="1400" b="1" i="0" dirty="0">
                <a:solidFill>
                  <a:srgbClr val="025028"/>
                </a:solidFill>
                <a:latin typeface="Century Gothic"/>
              </a:rPr>
              <a:t>-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 e as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próprias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regras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 da NCM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absorvem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 boa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parte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 dos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acessórios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892040" y="1371600"/>
            <a:ext cx="2103120" cy="1280160"/>
          </a:xfrm>
          <a:prstGeom prst="roundRect">
            <a:avLst>
              <a:gd name="adj" fmla="val 8000"/>
            </a:avLst>
          </a:prstGeom>
          <a:solidFill>
            <a:srgbClr val="02A0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ctr"/>
          <a:lstStyle/>
          <a:p>
            <a:pPr algn="ctr"/>
            <a:r>
              <a:rPr sz="1300" b="1" i="0">
                <a:solidFill>
                  <a:srgbClr val="FFFFFF"/>
                </a:solidFill>
                <a:latin typeface="Century Gothic"/>
              </a:rPr>
              <a:t>Nota 1 do Capítulo 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086600" y="1371600"/>
            <a:ext cx="4526280" cy="1280160"/>
          </a:xfrm>
          <a:prstGeom prst="roundRect">
            <a:avLst>
              <a:gd name="adj" fmla="val 8000"/>
            </a:avLst>
          </a:prstGeom>
          <a:solidFill>
            <a:srgbClr val="E6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ctr"/>
          <a:lstStyle/>
          <a:p>
            <a:pPr algn="l"/>
            <a:r>
              <a:rPr sz="1200" b="0" i="0" dirty="0">
                <a:solidFill>
                  <a:srgbClr val="222222"/>
                </a:solidFill>
                <a:latin typeface="Century Gothic"/>
              </a:rPr>
              <a:t>Só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plantas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 vivas e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produtos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 “dos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tipos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normalmente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fornecidos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pelos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viveiristas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ou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floristas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 para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plantio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ou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ornamentação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”.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892040" y="2788920"/>
            <a:ext cx="2103120" cy="1280160"/>
          </a:xfrm>
          <a:prstGeom prst="roundRect">
            <a:avLst>
              <a:gd name="adj" fmla="val 8000"/>
            </a:avLst>
          </a:prstGeom>
          <a:solidFill>
            <a:srgbClr val="0250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ctr"/>
          <a:lstStyle/>
          <a:p>
            <a:pPr algn="ctr"/>
            <a:r>
              <a:rPr sz="1300" b="1" i="0">
                <a:solidFill>
                  <a:srgbClr val="FFFFFF"/>
                </a:solidFill>
                <a:latin typeface="Century Gothic"/>
              </a:rPr>
              <a:t>Nota 2 do Capítulo 6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086600" y="2788920"/>
            <a:ext cx="4526280" cy="1280160"/>
          </a:xfrm>
          <a:prstGeom prst="roundRect">
            <a:avLst>
              <a:gd name="adj" fmla="val 8000"/>
            </a:avLst>
          </a:prstGeom>
          <a:solidFill>
            <a:srgbClr val="E6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ctr"/>
          <a:lstStyle/>
          <a:p>
            <a:pPr algn="l"/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Buquês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, cestas de flores,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coroas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 e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artigos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semelhantes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ficam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em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 0603/0604 “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sem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 ter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em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conta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os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acessórios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 de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outras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matérias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”. </a:t>
            </a:r>
            <a:endParaRPr lang="pt-BR" sz="1200" b="0" i="0" dirty="0">
              <a:solidFill>
                <a:srgbClr val="222222"/>
              </a:solidFill>
              <a:latin typeface="Century Gothic"/>
            </a:endParaRPr>
          </a:p>
          <a:p>
            <a:pPr algn="l"/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Buquê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 com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papel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,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laço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 e cesta continua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sendo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flor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 → 0%.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892040" y="4206240"/>
            <a:ext cx="2103120" cy="1280160"/>
          </a:xfrm>
          <a:prstGeom prst="roundRect">
            <a:avLst>
              <a:gd name="adj" fmla="val 8000"/>
            </a:avLst>
          </a:prstGeom>
          <a:solidFill>
            <a:srgbClr val="F0C10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ctr"/>
          <a:lstStyle/>
          <a:p>
            <a:pPr algn="ctr"/>
            <a:r>
              <a:rPr sz="1300" b="1" i="0">
                <a:solidFill>
                  <a:srgbClr val="025028"/>
                </a:solidFill>
                <a:latin typeface="Century Gothic"/>
              </a:rPr>
              <a:t>RGI 3 (b) e 5 (b)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086600" y="4206240"/>
            <a:ext cx="4526280" cy="1280160"/>
          </a:xfrm>
          <a:prstGeom prst="roundRect">
            <a:avLst>
              <a:gd name="adj" fmla="val 8000"/>
            </a:avLst>
          </a:prstGeom>
          <a:solidFill>
            <a:srgbClr val="E6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ctr"/>
          <a:lstStyle/>
          <a:p>
            <a:pPr algn="l"/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Cachepô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 de valor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próprio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 e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uso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repetido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,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ou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 item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não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 vegetal de </a:t>
            </a:r>
            <a:r>
              <a:rPr lang="pt-BR" sz="1200" b="0" i="0" dirty="0">
                <a:solidFill>
                  <a:srgbClr val="222222"/>
                </a:solidFill>
                <a:latin typeface="Century Gothic"/>
              </a:rPr>
              <a:t>elevado 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valor </a:t>
            </a:r>
            <a:r>
              <a:rPr sz="1200" b="1" i="0" u="sng" dirty="0" err="1">
                <a:solidFill>
                  <a:srgbClr val="222222"/>
                </a:solidFill>
                <a:latin typeface="Century Gothic"/>
              </a:rPr>
              <a:t>não</a:t>
            </a:r>
            <a:r>
              <a:rPr sz="1200" b="1" i="0" u="sng" dirty="0">
                <a:solidFill>
                  <a:srgbClr val="222222"/>
                </a:solidFill>
                <a:latin typeface="Century Gothic"/>
              </a:rPr>
              <a:t> é “</a:t>
            </a:r>
            <a:r>
              <a:rPr sz="1200" b="1" i="0" u="sng" dirty="0" err="1">
                <a:solidFill>
                  <a:srgbClr val="222222"/>
                </a:solidFill>
                <a:latin typeface="Century Gothic"/>
              </a:rPr>
              <a:t>acessório</a:t>
            </a:r>
            <a:r>
              <a:rPr sz="1200" b="1" i="0" u="sng" dirty="0">
                <a:solidFill>
                  <a:srgbClr val="222222"/>
                </a:solidFill>
                <a:latin typeface="Century Gothic"/>
              </a:rPr>
              <a:t>”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.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Classificar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pelo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caráter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essencial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 do conjunto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ou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lançar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como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 item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próprio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200" b="0" i="0" dirty="0" err="1">
                <a:solidFill>
                  <a:srgbClr val="222222"/>
                </a:solidFill>
                <a:latin typeface="Century Gothic"/>
              </a:rPr>
              <a:t>na</a:t>
            </a:r>
            <a:r>
              <a:rPr sz="1200" b="0" i="0" dirty="0">
                <a:solidFill>
                  <a:srgbClr val="222222"/>
                </a:solidFill>
                <a:latin typeface="Century Gothic"/>
              </a:rPr>
              <a:t> NF.</a:t>
            </a:r>
          </a:p>
        </p:txBody>
      </p:sp>
    </p:spTree>
    <p:extLst>
      <p:ext uri="{BB962C8B-B14F-4D97-AF65-F5344CB8AC3E}">
        <p14:creationId xmlns:p14="http://schemas.microsoft.com/office/powerpoint/2010/main" val="21937932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000B1-A315-8ECF-5624-97E400A71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307A4A60-396E-C4B3-6333-1578A4961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A0186123-ECCA-6C3C-AC75-D4F4FC3256DE}"/>
              </a:ext>
            </a:extLst>
          </p:cNvPr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</p:spPr>
        <p:txBody>
          <a:bodyPr wrap="square" rtlCol="0"/>
          <a:lstStyle/>
          <a:p>
            <a:pPr algn="ctr"/>
            <a:r>
              <a:rPr sz="3400" b="1" i="0">
                <a:solidFill>
                  <a:srgbClr val="70AD47"/>
                </a:solidFill>
                <a:latin typeface="Century Gothic"/>
              </a:rPr>
              <a:t>Produto → NCM → IBS/CBS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22960" y="1280160"/>
          <a:ext cx="10789919" cy="4066032"/>
        </p:xfrm>
        <a:graphic>
          <a:graphicData uri="http://schemas.openxmlformats.org/drawingml/2006/table">
            <a:tbl>
              <a:tblPr firstRow="1" bandRow="1"/>
              <a:tblGrid>
                <a:gridCol w="3931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90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Century Gothic"/>
                        </a:rPr>
                        <a:t>Produto</a:t>
                      </a:r>
                    </a:p>
                  </a:txBody>
                  <a:tcPr marL="73152" marR="73152" marT="36576" marB="36576" anchor="ctr">
                    <a:solidFill>
                      <a:srgbClr val="02A0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Century Gothic"/>
                        </a:rPr>
                        <a:t>NCM</a:t>
                      </a:r>
                    </a:p>
                  </a:txBody>
                  <a:tcPr marL="73152" marR="73152" marT="36576" marB="36576" anchor="ctr">
                    <a:solidFill>
                      <a:srgbClr val="02A0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Century Gothic"/>
                        </a:rPr>
                        <a:t>IBS/CBS</a:t>
                      </a:r>
                    </a:p>
                  </a:txBody>
                  <a:tcPr marL="73152" marR="73152" marT="36576" marB="36576" anchor="ctr">
                    <a:solidFill>
                      <a:srgbClr val="02A0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Century Gothic"/>
                        </a:rPr>
                        <a:t>Observação</a:t>
                      </a:r>
                    </a:p>
                  </a:txBody>
                  <a:tcPr marL="73152" marR="73152" marT="36576" marB="36576" anchor="ctr">
                    <a:solidFill>
                      <a:srgbClr val="02A05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222222"/>
                          </a:solidFill>
                          <a:latin typeface="Century Gothic"/>
                        </a:rPr>
                        <a:t>Flor cortada fresca (rosa, lírio, crisântemo)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22222"/>
                          </a:solidFill>
                          <a:latin typeface="Century Gothic"/>
                        </a:rPr>
                        <a:t>0603.1x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22222"/>
                          </a:solidFill>
                          <a:latin typeface="Century Gothic"/>
                        </a:rPr>
                        <a:t>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22222"/>
                          </a:solidFill>
                          <a:latin typeface="Century Gothic"/>
                        </a:rPr>
                        <a:t>Anexo XV, item 4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222222"/>
                          </a:solidFill>
                          <a:latin typeface="Century Gothic"/>
                        </a:rPr>
                        <a:t>Rosa preservada / “eternizada” (seca, tingida, impregnada)</a:t>
                      </a:r>
                    </a:p>
                  </a:txBody>
                  <a:tcPr marL="73152" marR="73152" marT="36576" marB="36576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22222"/>
                          </a:solidFill>
                          <a:latin typeface="Century Gothic"/>
                        </a:rPr>
                        <a:t>0603.90</a:t>
                      </a:r>
                    </a:p>
                  </a:txBody>
                  <a:tcPr marL="73152" marR="73152" marT="36576" marB="36576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22222"/>
                          </a:solidFill>
                          <a:latin typeface="Century Gothic"/>
                        </a:rPr>
                        <a:t>0%</a:t>
                      </a:r>
                    </a:p>
                  </a:txBody>
                  <a:tcPr marL="73152" marR="73152" marT="36576" marB="36576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22222"/>
                          </a:solidFill>
                          <a:latin typeface="Century Gothic"/>
                        </a:rPr>
                        <a:t>Continua no Capítulo 6</a:t>
                      </a:r>
                    </a:p>
                  </a:txBody>
                  <a:tcPr marL="73152" marR="73152" marT="36576" marB="36576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222222"/>
                          </a:solidFill>
                          <a:latin typeface="Century Gothic"/>
                        </a:rPr>
                        <a:t>Buquê com papel, laço e cesta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22222"/>
                          </a:solidFill>
                          <a:latin typeface="Century Gothic"/>
                        </a:rPr>
                        <a:t>0603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22222"/>
                          </a:solidFill>
                          <a:latin typeface="Century Gothic"/>
                        </a:rPr>
                        <a:t>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22222"/>
                          </a:solidFill>
                          <a:latin typeface="Century Gothic"/>
                        </a:rPr>
                        <a:t>Nota 2 do Cap. 6: acessórios não contam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222222"/>
                          </a:solidFill>
                          <a:latin typeface="Century Gothic"/>
                        </a:rPr>
                        <a:t>Orquídea em vaso de cultivo</a:t>
                      </a:r>
                    </a:p>
                  </a:txBody>
                  <a:tcPr marL="73152" marR="73152" marT="36576" marB="36576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22222"/>
                          </a:solidFill>
                          <a:latin typeface="Century Gothic"/>
                        </a:rPr>
                        <a:t>0602.90</a:t>
                      </a:r>
                    </a:p>
                  </a:txBody>
                  <a:tcPr marL="73152" marR="73152" marT="36576" marB="36576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22222"/>
                          </a:solidFill>
                          <a:latin typeface="Century Gothic"/>
                        </a:rPr>
                        <a:t>0%</a:t>
                      </a:r>
                    </a:p>
                  </a:txBody>
                  <a:tcPr marL="73152" marR="73152" marT="36576" marB="36576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22222"/>
                          </a:solidFill>
                          <a:latin typeface="Century Gothic"/>
                        </a:rPr>
                        <a:t>Vaso de cultivo acompanha a planta</a:t>
                      </a:r>
                    </a:p>
                  </a:txBody>
                  <a:tcPr marL="73152" marR="73152" marT="36576" marB="36576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222222"/>
                          </a:solidFill>
                          <a:latin typeface="Century Gothic"/>
                        </a:rPr>
                        <a:t>Planta em cachepô de cerâmica de valor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22222"/>
                          </a:solidFill>
                          <a:latin typeface="Century Gothic"/>
                        </a:rPr>
                        <a:t>0602 + 6912/6913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22222"/>
                          </a:solidFill>
                          <a:latin typeface="Century Gothic"/>
                        </a:rPr>
                        <a:t>0% + integral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 dirty="0">
                          <a:solidFill>
                            <a:srgbClr val="222222"/>
                          </a:solidFill>
                          <a:latin typeface="Century Gothic"/>
                        </a:rPr>
                        <a:t>Item </a:t>
                      </a:r>
                      <a:r>
                        <a:rPr sz="1100" b="0" i="0" dirty="0" err="1">
                          <a:solidFill>
                            <a:srgbClr val="222222"/>
                          </a:solidFill>
                          <a:latin typeface="Century Gothic"/>
                        </a:rPr>
                        <a:t>próprio</a:t>
                      </a:r>
                      <a:r>
                        <a:rPr sz="1100" b="0" i="0" dirty="0">
                          <a:solidFill>
                            <a:srgbClr val="222222"/>
                          </a:solidFill>
                          <a:latin typeface="Century Gothic"/>
                        </a:rPr>
                        <a:t> </a:t>
                      </a:r>
                      <a:r>
                        <a:rPr sz="1100" b="0" i="0" dirty="0" err="1">
                          <a:solidFill>
                            <a:srgbClr val="222222"/>
                          </a:solidFill>
                          <a:latin typeface="Century Gothic"/>
                        </a:rPr>
                        <a:t>na</a:t>
                      </a:r>
                      <a:r>
                        <a:rPr sz="1100" b="0" i="0" dirty="0">
                          <a:solidFill>
                            <a:srgbClr val="222222"/>
                          </a:solidFill>
                          <a:latin typeface="Century Gothic"/>
                        </a:rPr>
                        <a:t> NF </a:t>
                      </a:r>
                      <a:r>
                        <a:rPr sz="1100" b="0" i="0" dirty="0" err="1">
                          <a:solidFill>
                            <a:srgbClr val="222222"/>
                          </a:solidFill>
                          <a:latin typeface="Century Gothic"/>
                        </a:rPr>
                        <a:t>ou</a:t>
                      </a:r>
                      <a:r>
                        <a:rPr sz="1100" b="0" i="0" dirty="0">
                          <a:solidFill>
                            <a:srgbClr val="222222"/>
                          </a:solidFill>
                          <a:latin typeface="Century Gothic"/>
                        </a:rPr>
                        <a:t> </a:t>
                      </a:r>
                      <a:r>
                        <a:rPr sz="1100" b="0" i="0" dirty="0" err="1">
                          <a:solidFill>
                            <a:srgbClr val="222222"/>
                          </a:solidFill>
                          <a:latin typeface="Century Gothic"/>
                        </a:rPr>
                        <a:t>caráter</a:t>
                      </a:r>
                      <a:r>
                        <a:rPr sz="1100" b="0" i="0" dirty="0">
                          <a:solidFill>
                            <a:srgbClr val="222222"/>
                          </a:solidFill>
                          <a:latin typeface="Century Gothic"/>
                        </a:rPr>
                        <a:t> </a:t>
                      </a:r>
                      <a:r>
                        <a:rPr sz="1100" b="0" i="0" dirty="0" err="1">
                          <a:solidFill>
                            <a:srgbClr val="222222"/>
                          </a:solidFill>
                          <a:latin typeface="Century Gothic"/>
                        </a:rPr>
                        <a:t>essencial</a:t>
                      </a:r>
                      <a:r>
                        <a:rPr sz="1100" b="0" i="0" dirty="0">
                          <a:solidFill>
                            <a:srgbClr val="222222"/>
                          </a:solidFill>
                          <a:latin typeface="Century Gothic"/>
                        </a:rPr>
                        <a:t> (RGI 3 b)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222222"/>
                          </a:solidFill>
                          <a:latin typeface="Century Gothic"/>
                        </a:rPr>
                        <a:t>Arranjo com chocolates ou vinho</a:t>
                      </a:r>
                    </a:p>
                  </a:txBody>
                  <a:tcPr marL="73152" marR="73152" marT="36576" marB="36576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22222"/>
                          </a:solidFill>
                          <a:latin typeface="Century Gothic"/>
                        </a:rPr>
                        <a:t>0603 + itens</a:t>
                      </a:r>
                    </a:p>
                  </a:txBody>
                  <a:tcPr marL="73152" marR="73152" marT="36576" marB="36576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22222"/>
                          </a:solidFill>
                          <a:latin typeface="Century Gothic"/>
                        </a:rPr>
                        <a:t>0% + integral</a:t>
                      </a:r>
                    </a:p>
                  </a:txBody>
                  <a:tcPr marL="73152" marR="73152" marT="36576" marB="36576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22222"/>
                          </a:solidFill>
                          <a:latin typeface="Century Gothic"/>
                        </a:rPr>
                        <a:t>Sortido: itens separados; rateio documentado</a:t>
                      </a:r>
                    </a:p>
                  </a:txBody>
                  <a:tcPr marL="73152" marR="73152" marT="36576" marB="36576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222222"/>
                          </a:solidFill>
                          <a:latin typeface="Century Gothic"/>
                        </a:rPr>
                        <a:t>Coroa / guirlanda natural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22222"/>
                          </a:solidFill>
                          <a:latin typeface="Century Gothic"/>
                        </a:rPr>
                        <a:t>0604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22222"/>
                          </a:solidFill>
                          <a:latin typeface="Century Gothic"/>
                        </a:rPr>
                        <a:t>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22222"/>
                          </a:solidFill>
                          <a:latin typeface="Century Gothic"/>
                        </a:rPr>
                        <a:t>Folhagens e ramos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222222"/>
                          </a:solidFill>
                          <a:latin typeface="Century Gothic"/>
                        </a:rPr>
                        <a:t>Flor e buquê artificiais</a:t>
                      </a:r>
                    </a:p>
                  </a:txBody>
                  <a:tcPr marL="73152" marR="73152" marT="36576" marB="36576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22222"/>
                          </a:solidFill>
                          <a:latin typeface="Century Gothic"/>
                        </a:rPr>
                        <a:t>6702</a:t>
                      </a:r>
                    </a:p>
                  </a:txBody>
                  <a:tcPr marL="73152" marR="73152" marT="36576" marB="36576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22222"/>
                          </a:solidFill>
                          <a:latin typeface="Century Gothic"/>
                        </a:rPr>
                        <a:t>Integral</a:t>
                      </a:r>
                    </a:p>
                  </a:txBody>
                  <a:tcPr marL="73152" marR="73152" marT="36576" marB="36576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 dirty="0">
                          <a:solidFill>
                            <a:srgbClr val="222222"/>
                          </a:solidFill>
                          <a:latin typeface="Century Gothic"/>
                        </a:rPr>
                        <a:t>SC Cosit nº 98.047/2024</a:t>
                      </a:r>
                    </a:p>
                  </a:txBody>
                  <a:tcPr marL="73152" marR="73152" marT="36576" marB="36576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222222"/>
                          </a:solidFill>
                          <a:latin typeface="Century Gothic"/>
                        </a:rPr>
                        <a:t>Vaso de cerâmica decorado vendido à parte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22222"/>
                          </a:solidFill>
                          <a:latin typeface="Century Gothic"/>
                        </a:rPr>
                        <a:t>6914.90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22222"/>
                          </a:solidFill>
                          <a:latin typeface="Century Gothic"/>
                        </a:rPr>
                        <a:t>Integral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22222"/>
                          </a:solidFill>
                          <a:latin typeface="Century Gothic"/>
                        </a:rPr>
                        <a:t>SC Cosit nº 98.434/2019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222222"/>
                          </a:solidFill>
                          <a:latin typeface="Century Gothic"/>
                        </a:rPr>
                        <a:t>Montagem e ambientação no cliente</a:t>
                      </a:r>
                    </a:p>
                  </a:txBody>
                  <a:tcPr marL="73152" marR="73152" marT="36576" marB="36576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22222"/>
                          </a:solidFill>
                          <a:latin typeface="Century Gothic"/>
                        </a:rPr>
                        <a:t>— (serviço)</a:t>
                      </a:r>
                    </a:p>
                  </a:txBody>
                  <a:tcPr marL="73152" marR="73152" marT="36576" marB="36576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22222"/>
                          </a:solidFill>
                          <a:latin typeface="Century Gothic"/>
                        </a:rPr>
                        <a:t>Integral</a:t>
                      </a:r>
                    </a:p>
                  </a:txBody>
                  <a:tcPr marL="73152" marR="73152" marT="36576" marB="36576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 dirty="0">
                          <a:solidFill>
                            <a:srgbClr val="222222"/>
                          </a:solidFill>
                          <a:latin typeface="Century Gothic"/>
                        </a:rPr>
                        <a:t>Local do </a:t>
                      </a:r>
                      <a:r>
                        <a:rPr sz="1100" b="0" i="0" dirty="0" err="1">
                          <a:solidFill>
                            <a:srgbClr val="222222"/>
                          </a:solidFill>
                          <a:latin typeface="Century Gothic"/>
                        </a:rPr>
                        <a:t>evento</a:t>
                      </a:r>
                      <a:r>
                        <a:rPr sz="1100" b="0" i="0" dirty="0">
                          <a:solidFill>
                            <a:srgbClr val="222222"/>
                          </a:solidFill>
                          <a:latin typeface="Century Gothic"/>
                        </a:rPr>
                        <a:t> / do </a:t>
                      </a:r>
                      <a:r>
                        <a:rPr sz="1100" b="0" i="0" dirty="0" err="1">
                          <a:solidFill>
                            <a:srgbClr val="222222"/>
                          </a:solidFill>
                          <a:latin typeface="Century Gothic"/>
                        </a:rPr>
                        <a:t>imóvel</a:t>
                      </a:r>
                      <a:endParaRPr sz="1100" b="0" i="0" dirty="0">
                        <a:solidFill>
                          <a:srgbClr val="222222"/>
                        </a:solidFill>
                        <a:latin typeface="Century Gothic"/>
                      </a:endParaRPr>
                    </a:p>
                  </a:txBody>
                  <a:tcPr marL="73152" marR="73152" marT="36576" marB="36576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37932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B2D903-6072-62A1-44CD-B6F4FB7538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9FEA5BB-5C04-C16D-D4E5-6BD50B7CC0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F1B55BB5-946E-E9E5-18AF-62D6733C16BD}"/>
              </a:ext>
            </a:extLst>
          </p:cNvPr>
          <p:cNvSpPr txBox="1"/>
          <p:nvPr/>
        </p:nvSpPr>
        <p:spPr>
          <a:xfrm>
            <a:off x="5760720" y="1188720"/>
            <a:ext cx="5943600" cy="1463040"/>
          </a:xfrm>
          <a:prstGeom prst="rect">
            <a:avLst/>
          </a:prstGeom>
          <a:noFill/>
        </p:spPr>
        <p:txBody>
          <a:bodyPr wrap="square" rtlCol="0"/>
          <a:lstStyle/>
          <a:p>
            <a:pPr algn="l"/>
            <a:r>
              <a:rPr sz="4400" b="1" i="0">
                <a:solidFill>
                  <a:srgbClr val="FFFFFF"/>
                </a:solidFill>
                <a:latin typeface="Century Gothic"/>
              </a:rPr>
              <a:t>Bloco 6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AD683CF-4DC7-88B3-A515-C03BC3E755C3}"/>
              </a:ext>
            </a:extLst>
          </p:cNvPr>
          <p:cNvSpPr txBox="1"/>
          <p:nvPr/>
        </p:nvSpPr>
        <p:spPr>
          <a:xfrm>
            <a:off x="5760720" y="2743200"/>
            <a:ext cx="5943600" cy="1280160"/>
          </a:xfrm>
          <a:prstGeom prst="rect">
            <a:avLst/>
          </a:prstGeom>
          <a:noFill/>
        </p:spPr>
        <p:txBody>
          <a:bodyPr wrap="square" rtlCol="0"/>
          <a:lstStyle/>
          <a:p>
            <a:pPr algn="l"/>
            <a:r>
              <a:rPr sz="2400" b="0" i="0">
                <a:solidFill>
                  <a:srgbClr val="FFFFFF"/>
                </a:solidFill>
                <a:latin typeface="Century Gothic"/>
              </a:rPr>
              <a:t>Fim do ISS e nova tributação por local de destino</a:t>
            </a:r>
          </a:p>
        </p:txBody>
      </p:sp>
    </p:spTree>
    <p:extLst>
      <p:ext uri="{BB962C8B-B14F-4D97-AF65-F5344CB8AC3E}">
        <p14:creationId xmlns:p14="http://schemas.microsoft.com/office/powerpoint/2010/main" val="36710288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000B1-A315-8ECF-5624-97E400A71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307A4A60-396E-C4B3-6333-1578A4961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A0186123-ECCA-6C3C-AC75-D4F4FC3256DE}"/>
              </a:ext>
            </a:extLst>
          </p:cNvPr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</p:spPr>
        <p:txBody>
          <a:bodyPr wrap="square" rtlCol="0"/>
          <a:lstStyle/>
          <a:p>
            <a:pPr algn="ctr"/>
            <a:r>
              <a:rPr sz="3400" b="1" i="0" dirty="0">
                <a:solidFill>
                  <a:srgbClr val="70AD47"/>
                </a:solidFill>
                <a:latin typeface="Century Gothic"/>
              </a:rPr>
              <a:t>O ISS </a:t>
            </a:r>
            <a:r>
              <a:rPr sz="3400" b="1" i="0" dirty="0" err="1">
                <a:solidFill>
                  <a:srgbClr val="70AD47"/>
                </a:solidFill>
                <a:latin typeface="Century Gothic"/>
              </a:rPr>
              <a:t>encolhe</a:t>
            </a:r>
            <a:r>
              <a:rPr sz="3400" b="1" i="0" dirty="0">
                <a:solidFill>
                  <a:srgbClr val="70AD47"/>
                </a:solidFill>
                <a:latin typeface="Century Gothic"/>
              </a:rPr>
              <a:t> </a:t>
            </a:r>
            <a:r>
              <a:rPr sz="3400" b="1" i="0" dirty="0" err="1">
                <a:solidFill>
                  <a:srgbClr val="70AD47"/>
                </a:solidFill>
                <a:latin typeface="Century Gothic"/>
              </a:rPr>
              <a:t>até</a:t>
            </a:r>
            <a:r>
              <a:rPr sz="3400" b="1" i="0" dirty="0">
                <a:solidFill>
                  <a:srgbClr val="70AD47"/>
                </a:solidFill>
                <a:latin typeface="Century Gothic"/>
              </a:rPr>
              <a:t> 2032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234440"/>
            <a:ext cx="1645920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/>
            <a:r>
              <a:rPr sz="1300" b="1" i="0">
                <a:solidFill>
                  <a:srgbClr val="025028"/>
                </a:solidFill>
                <a:latin typeface="Century Gothic"/>
              </a:rPr>
              <a:t>2027–2028</a:t>
            </a:r>
          </a:p>
        </p:txBody>
      </p:sp>
      <p:sp>
        <p:nvSpPr>
          <p:cNvPr id="7" name="Rectangle 6"/>
          <p:cNvSpPr/>
          <p:nvPr/>
        </p:nvSpPr>
        <p:spPr>
          <a:xfrm>
            <a:off x="822960" y="1645920"/>
            <a:ext cx="1645920" cy="201168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ctr"/>
          <a:lstStyle/>
          <a:p>
            <a:pPr algn="ctr"/>
            <a:r>
              <a:rPr sz="1100" b="1" i="0">
                <a:solidFill>
                  <a:srgbClr val="222222"/>
                </a:solidFill>
                <a:latin typeface="Century Gothic"/>
              </a:rPr>
              <a:t>ISS 100%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24328" y="1234440"/>
            <a:ext cx="1645920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/>
            <a:r>
              <a:rPr sz="1300" b="1" i="0">
                <a:solidFill>
                  <a:srgbClr val="025028"/>
                </a:solidFill>
                <a:latin typeface="Century Gothic"/>
              </a:rPr>
              <a:t>2029</a:t>
            </a:r>
          </a:p>
        </p:txBody>
      </p:sp>
      <p:sp>
        <p:nvSpPr>
          <p:cNvPr id="9" name="Rectangle 8"/>
          <p:cNvSpPr/>
          <p:nvPr/>
        </p:nvSpPr>
        <p:spPr>
          <a:xfrm>
            <a:off x="2624328" y="1645920"/>
            <a:ext cx="1645920" cy="1810512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ctr"/>
          <a:lstStyle/>
          <a:p>
            <a:pPr algn="ctr"/>
            <a:r>
              <a:rPr sz="1100" b="1" i="0">
                <a:solidFill>
                  <a:srgbClr val="222222"/>
                </a:solidFill>
                <a:latin typeface="Century Gothic"/>
              </a:rPr>
              <a:t>ISS 90%</a:t>
            </a:r>
          </a:p>
        </p:txBody>
      </p:sp>
      <p:sp>
        <p:nvSpPr>
          <p:cNvPr id="10" name="Rectangle 9"/>
          <p:cNvSpPr/>
          <p:nvPr/>
        </p:nvSpPr>
        <p:spPr>
          <a:xfrm>
            <a:off x="2624328" y="3456432"/>
            <a:ext cx="1645920" cy="201168"/>
          </a:xfrm>
          <a:prstGeom prst="rect">
            <a:avLst/>
          </a:prstGeom>
          <a:solidFill>
            <a:srgbClr val="02A0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ctr"/>
          <a:lstStyle/>
          <a:p>
            <a:pPr algn="ctr"/>
            <a:r>
              <a:rPr sz="1100" b="1" i="0">
                <a:solidFill>
                  <a:srgbClr val="FFFFFF"/>
                </a:solidFill>
                <a:latin typeface="Century Gothic"/>
              </a:rPr>
              <a:t>IBS 10%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25696" y="1234440"/>
            <a:ext cx="1645920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/>
            <a:r>
              <a:rPr sz="1300" b="1" i="0">
                <a:solidFill>
                  <a:srgbClr val="025028"/>
                </a:solidFill>
                <a:latin typeface="Century Gothic"/>
              </a:rPr>
              <a:t>2030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425696" y="1645920"/>
            <a:ext cx="1645920" cy="160934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ctr"/>
          <a:lstStyle/>
          <a:p>
            <a:pPr algn="ctr"/>
            <a:r>
              <a:rPr sz="1100" b="1" i="0">
                <a:solidFill>
                  <a:srgbClr val="222222"/>
                </a:solidFill>
                <a:latin typeface="Century Gothic"/>
              </a:rPr>
              <a:t>ISS 80%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425696" y="3255264"/>
            <a:ext cx="1645920" cy="402336"/>
          </a:xfrm>
          <a:prstGeom prst="rect">
            <a:avLst/>
          </a:prstGeom>
          <a:solidFill>
            <a:srgbClr val="02A0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ctr"/>
          <a:lstStyle/>
          <a:p>
            <a:pPr algn="ctr"/>
            <a:r>
              <a:rPr sz="1100" b="1" i="0">
                <a:solidFill>
                  <a:srgbClr val="FFFFFF"/>
                </a:solidFill>
                <a:latin typeface="Century Gothic"/>
              </a:rPr>
              <a:t>IBS 20%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27064" y="1234440"/>
            <a:ext cx="1645920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/>
            <a:r>
              <a:rPr sz="1300" b="1" i="0">
                <a:solidFill>
                  <a:srgbClr val="025028"/>
                </a:solidFill>
                <a:latin typeface="Century Gothic"/>
              </a:rPr>
              <a:t>2031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227064" y="1645920"/>
            <a:ext cx="1645920" cy="1408176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ctr"/>
          <a:lstStyle/>
          <a:p>
            <a:pPr algn="ctr"/>
            <a:r>
              <a:rPr sz="1100" b="1" i="0">
                <a:solidFill>
                  <a:srgbClr val="222222"/>
                </a:solidFill>
                <a:latin typeface="Century Gothic"/>
              </a:rPr>
              <a:t>ISS 70%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227064" y="3054096"/>
            <a:ext cx="1645920" cy="603504"/>
          </a:xfrm>
          <a:prstGeom prst="rect">
            <a:avLst/>
          </a:prstGeom>
          <a:solidFill>
            <a:srgbClr val="02A0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ctr"/>
          <a:lstStyle/>
          <a:p>
            <a:pPr algn="ctr"/>
            <a:r>
              <a:rPr sz="1100" b="1" i="0">
                <a:solidFill>
                  <a:srgbClr val="FFFFFF"/>
                </a:solidFill>
                <a:latin typeface="Century Gothic"/>
              </a:rPr>
              <a:t>IBS 30%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28431" y="1234440"/>
            <a:ext cx="1645920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/>
            <a:r>
              <a:rPr sz="1300" b="1" i="0">
                <a:solidFill>
                  <a:srgbClr val="025028"/>
                </a:solidFill>
                <a:latin typeface="Century Gothic"/>
              </a:rPr>
              <a:t>2032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028431" y="1645920"/>
            <a:ext cx="1645920" cy="120700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ctr"/>
          <a:lstStyle/>
          <a:p>
            <a:pPr algn="ctr"/>
            <a:r>
              <a:rPr sz="1100" b="1" i="0">
                <a:solidFill>
                  <a:srgbClr val="222222"/>
                </a:solidFill>
                <a:latin typeface="Century Gothic"/>
              </a:rPr>
              <a:t>ISS 60%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028431" y="2852928"/>
            <a:ext cx="1645920" cy="804672"/>
          </a:xfrm>
          <a:prstGeom prst="rect">
            <a:avLst/>
          </a:prstGeom>
          <a:solidFill>
            <a:srgbClr val="02A0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ctr"/>
          <a:lstStyle/>
          <a:p>
            <a:pPr algn="ctr"/>
            <a:r>
              <a:rPr sz="1100" b="1" i="0">
                <a:solidFill>
                  <a:srgbClr val="FFFFFF"/>
                </a:solidFill>
                <a:latin typeface="Century Gothic"/>
              </a:rPr>
              <a:t>IBS 40%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829800" y="1234440"/>
            <a:ext cx="1645920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/>
            <a:r>
              <a:rPr sz="1300" b="1" i="0">
                <a:solidFill>
                  <a:srgbClr val="025028"/>
                </a:solidFill>
                <a:latin typeface="Century Gothic"/>
              </a:rPr>
              <a:t>2033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829800" y="1645920"/>
            <a:ext cx="1645920" cy="2011680"/>
          </a:xfrm>
          <a:prstGeom prst="rect">
            <a:avLst/>
          </a:prstGeom>
          <a:solidFill>
            <a:srgbClr val="02A0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ctr"/>
          <a:lstStyle/>
          <a:p>
            <a:pPr algn="ctr"/>
            <a:r>
              <a:rPr sz="1100" b="1" i="0">
                <a:solidFill>
                  <a:srgbClr val="FFFFFF"/>
                </a:solidFill>
                <a:latin typeface="Century Gothic"/>
              </a:rPr>
              <a:t>IBS 100%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2960" y="3703320"/>
            <a:ext cx="1078992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/>
            <a:r>
              <a:rPr sz="1100" b="0" i="0">
                <a:solidFill>
                  <a:srgbClr val="5A5A5A"/>
                </a:solidFill>
                <a:latin typeface="Century Gothic"/>
              </a:rPr>
              <a:t>+ CBS integral desde 2027. Percentuais sobre as alíquotas de referência; ICMS segue a mesma trajetória.</a:t>
            </a:r>
          </a:p>
        </p:txBody>
      </p:sp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1356107"/>
              </p:ext>
            </p:extLst>
          </p:nvPr>
        </p:nvGraphicFramePr>
        <p:xfrm>
          <a:off x="822960" y="4114800"/>
          <a:ext cx="10789920" cy="1371600"/>
        </p:xfrm>
        <a:graphic>
          <a:graphicData uri="http://schemas.openxmlformats.org/drawingml/2006/table">
            <a:tbl>
              <a:tblPr firstRow="1" bandRow="1"/>
              <a:tblGrid>
                <a:gridCol w="2377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06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06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endParaRPr/>
                    </a:p>
                  </a:txBody>
                  <a:tcPr marL="73152" marR="73152" marT="36576" marB="36576" anchor="ctr">
                    <a:solidFill>
                      <a:srgbClr val="02A0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 i="0" dirty="0">
                          <a:solidFill>
                            <a:srgbClr val="FFFFFF"/>
                          </a:solidFill>
                          <a:latin typeface="Century Gothic"/>
                        </a:rPr>
                        <a:t>ISS (</a:t>
                      </a:r>
                      <a:r>
                        <a:rPr sz="1400" b="1" i="0" dirty="0" err="1">
                          <a:solidFill>
                            <a:srgbClr val="FFFFFF"/>
                          </a:solidFill>
                          <a:latin typeface="Century Gothic"/>
                        </a:rPr>
                        <a:t>até</a:t>
                      </a:r>
                      <a:r>
                        <a:rPr sz="1400" b="1" i="0" dirty="0">
                          <a:solidFill>
                            <a:srgbClr val="FFFFFF"/>
                          </a:solidFill>
                          <a:latin typeface="Century Gothic"/>
                        </a:rPr>
                        <a:t> 2032)</a:t>
                      </a:r>
                    </a:p>
                  </a:txBody>
                  <a:tcPr marL="73152" marR="73152" marT="36576" marB="36576" anchor="ctr">
                    <a:solidFill>
                      <a:srgbClr val="02A0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 i="0" dirty="0">
                          <a:solidFill>
                            <a:srgbClr val="FFFFFF"/>
                          </a:solidFill>
                          <a:latin typeface="Century Gothic"/>
                        </a:rPr>
                        <a:t>IBS/CBS</a:t>
                      </a:r>
                    </a:p>
                  </a:txBody>
                  <a:tcPr marL="73152" marR="73152" marT="36576" marB="36576" anchor="ctr">
                    <a:solidFill>
                      <a:srgbClr val="02A05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222222"/>
                          </a:solidFill>
                          <a:latin typeface="Century Gothic"/>
                        </a:rPr>
                        <a:t>Onde se paga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22222"/>
                          </a:solidFill>
                          <a:latin typeface="Century Gothic"/>
                        </a:rPr>
                        <a:t>Município do prestador, com exceções (decoração/jardinagem: local da execução)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22222"/>
                          </a:solidFill>
                          <a:latin typeface="Century Gothic"/>
                        </a:rPr>
                        <a:t>Destino: local do evento, do imóvel ou da entrega (art. 11)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222222"/>
                          </a:solidFill>
                          <a:latin typeface="Century Gothic"/>
                        </a:rPr>
                        <a:t>Quem recebe / documento</a:t>
                      </a:r>
                    </a:p>
                  </a:txBody>
                  <a:tcPr marL="73152" marR="73152" marT="36576" marB="36576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22222"/>
                          </a:solidFill>
                          <a:latin typeface="Century Gothic"/>
                        </a:rPr>
                        <a:t>Prefeitura; NFS-e municipal</a:t>
                      </a:r>
                    </a:p>
                  </a:txBody>
                  <a:tcPr marL="73152" marR="73152" marT="36576" marB="36576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 dirty="0" err="1">
                          <a:solidFill>
                            <a:srgbClr val="222222"/>
                          </a:solidFill>
                          <a:latin typeface="Century Gothic"/>
                        </a:rPr>
                        <a:t>Comitê</a:t>
                      </a:r>
                      <a:r>
                        <a:rPr sz="1100" b="0" i="0" dirty="0">
                          <a:solidFill>
                            <a:srgbClr val="222222"/>
                          </a:solidFill>
                          <a:latin typeface="Century Gothic"/>
                        </a:rPr>
                        <a:t> Gestor e RFB; NFS-e </a:t>
                      </a:r>
                      <a:r>
                        <a:rPr sz="1100" b="0" i="0" dirty="0" err="1">
                          <a:solidFill>
                            <a:srgbClr val="222222"/>
                          </a:solidFill>
                          <a:latin typeface="Century Gothic"/>
                        </a:rPr>
                        <a:t>nacional</a:t>
                      </a:r>
                      <a:r>
                        <a:rPr sz="1100" b="0" i="0" dirty="0">
                          <a:solidFill>
                            <a:srgbClr val="222222"/>
                          </a:solidFill>
                          <a:latin typeface="Century Gothic"/>
                        </a:rPr>
                        <a:t> com campos IBS/CBS (Ato Conjunto RFB/CG-IBS nº 4/2026)</a:t>
                      </a:r>
                    </a:p>
                  </a:txBody>
                  <a:tcPr marL="73152" marR="73152" marT="36576" marB="36576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37932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000B1-A315-8ECF-5624-97E400A71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307A4A60-396E-C4B3-6333-1578A4961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A0186123-ECCA-6C3C-AC75-D4F4FC3256DE}"/>
              </a:ext>
            </a:extLst>
          </p:cNvPr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</p:spPr>
        <p:txBody>
          <a:bodyPr wrap="square" rtlCol="0"/>
          <a:lstStyle/>
          <a:p>
            <a:pPr algn="ctr"/>
            <a:r>
              <a:rPr sz="3400" b="1" i="0">
                <a:solidFill>
                  <a:srgbClr val="70AD47"/>
                </a:solidFill>
                <a:latin typeface="Century Gothic"/>
              </a:rPr>
              <a:t>Na prática: o paisagista e a decoradora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188720"/>
            <a:ext cx="10789920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ctr"/>
            <a:r>
              <a:rPr sz="1400" b="0" i="0">
                <a:solidFill>
                  <a:srgbClr val="5A5A5A"/>
                </a:solidFill>
                <a:latin typeface="Century Gothic"/>
              </a:rPr>
              <a:t>Jardim em condomínio em Bragança Paulista · casamento em Campos do Jordão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1737360"/>
            <a:ext cx="3474720" cy="640080"/>
          </a:xfrm>
          <a:prstGeom prst="roundRect">
            <a:avLst>
              <a:gd name="adj" fmla="val 8000"/>
            </a:avLst>
          </a:prstGeom>
          <a:solidFill>
            <a:srgbClr val="0250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ctr"/>
          <a:lstStyle/>
          <a:p>
            <a:pPr algn="ctr"/>
            <a:r>
              <a:rPr sz="2000" b="1" i="0">
                <a:solidFill>
                  <a:srgbClr val="FFFFFF"/>
                </a:solidFill>
                <a:latin typeface="Century Gothic"/>
              </a:rPr>
              <a:t>2028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2468880"/>
            <a:ext cx="3474720" cy="2011680"/>
          </a:xfrm>
          <a:prstGeom prst="roundRect">
            <a:avLst>
              <a:gd name="adj" fmla="val 8000"/>
            </a:avLst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t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14400" y="2560320"/>
            <a:ext cx="3291840" cy="132343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marL="201168" indent="-201168">
              <a:spcAft>
                <a:spcPts val="600"/>
              </a:spcAft>
              <a:buChar char="•"/>
            </a:pPr>
            <a:r>
              <a:rPr sz="1400" b="0" i="0" dirty="0">
                <a:solidFill>
                  <a:srgbClr val="222222"/>
                </a:solidFill>
                <a:latin typeface="Century Gothic"/>
              </a:rPr>
              <a:t>ISS de Bragança / de Campos do Jordão (local da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execução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)</a:t>
            </a:r>
          </a:p>
          <a:p>
            <a:pPr marL="201168" indent="-201168">
              <a:spcAft>
                <a:spcPts val="600"/>
              </a:spcAft>
              <a:buChar char="•"/>
            </a:pPr>
            <a:r>
              <a:rPr sz="1400" b="0" i="0" dirty="0">
                <a:solidFill>
                  <a:srgbClr val="222222"/>
                </a:solidFill>
                <a:latin typeface="Century Gothic"/>
              </a:rPr>
              <a:t>+ CBS federal, com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crédito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para o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cliente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PJ</a:t>
            </a:r>
          </a:p>
          <a:p>
            <a:pPr marL="201168" indent="-201168">
              <a:spcAft>
                <a:spcPts val="600"/>
              </a:spcAft>
              <a:buChar char="•"/>
            </a:pPr>
            <a:r>
              <a:rPr sz="1400" b="0" i="0" dirty="0">
                <a:solidFill>
                  <a:srgbClr val="222222"/>
                </a:solidFill>
                <a:latin typeface="Century Gothic"/>
              </a:rPr>
              <a:t>PIS/COFINS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já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extintos</a:t>
            </a:r>
            <a:endParaRPr sz="1400" b="0" i="0" dirty="0">
              <a:solidFill>
                <a:srgbClr val="222222"/>
              </a:solidFill>
              <a:latin typeface="Century Gothic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480560" y="1737360"/>
            <a:ext cx="3474720" cy="640080"/>
          </a:xfrm>
          <a:prstGeom prst="roundRect">
            <a:avLst>
              <a:gd name="adj" fmla="val 8000"/>
            </a:avLst>
          </a:prstGeom>
          <a:solidFill>
            <a:srgbClr val="0250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ctr"/>
          <a:lstStyle/>
          <a:p>
            <a:pPr algn="ctr"/>
            <a:r>
              <a:rPr sz="2000" b="1" i="0">
                <a:solidFill>
                  <a:srgbClr val="FFFFFF"/>
                </a:solidFill>
                <a:latin typeface="Century Gothic"/>
              </a:rPr>
              <a:t>2030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80560" y="2468880"/>
            <a:ext cx="3474720" cy="2011680"/>
          </a:xfrm>
          <a:prstGeom prst="roundRect">
            <a:avLst>
              <a:gd name="adj" fmla="val 8000"/>
            </a:avLst>
          </a:prstGeom>
          <a:solidFill>
            <a:srgbClr val="E6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t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572000" y="2560320"/>
            <a:ext cx="3291840" cy="132343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marL="201168" indent="-201168">
              <a:spcAft>
                <a:spcPts val="600"/>
              </a:spcAft>
              <a:buChar char="•"/>
            </a:pPr>
            <a:r>
              <a:rPr sz="1400" b="0" i="0" dirty="0">
                <a:solidFill>
                  <a:srgbClr val="222222"/>
                </a:solidFill>
                <a:latin typeface="Century Gothic"/>
              </a:rPr>
              <a:t>ISS a 80% do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mesmo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município</a:t>
            </a:r>
            <a:endParaRPr sz="1400" b="0" i="0" dirty="0">
              <a:solidFill>
                <a:srgbClr val="222222"/>
              </a:solidFill>
              <a:latin typeface="Century Gothic"/>
            </a:endParaRPr>
          </a:p>
          <a:p>
            <a:pPr marL="201168" indent="-201168">
              <a:spcAft>
                <a:spcPts val="600"/>
              </a:spcAft>
              <a:buChar char="•"/>
            </a:pPr>
            <a:r>
              <a:rPr sz="1400" b="0" i="0" dirty="0">
                <a:solidFill>
                  <a:srgbClr val="222222"/>
                </a:solidFill>
                <a:latin typeface="Century Gothic"/>
              </a:rPr>
              <a:t>+ IBS a 20%, com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alíquota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de SP + do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município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de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destino</a:t>
            </a:r>
            <a:endParaRPr sz="1400" b="0" i="0" dirty="0">
              <a:solidFill>
                <a:srgbClr val="222222"/>
              </a:solidFill>
              <a:latin typeface="Century Gothic"/>
            </a:endParaRPr>
          </a:p>
          <a:p>
            <a:pPr marL="201168" indent="-201168">
              <a:spcAft>
                <a:spcPts val="600"/>
              </a:spcAft>
              <a:buChar char="•"/>
            </a:pPr>
            <a:r>
              <a:rPr sz="1400" b="0" i="0" dirty="0">
                <a:solidFill>
                  <a:srgbClr val="222222"/>
                </a:solidFill>
                <a:latin typeface="Century Gothic"/>
              </a:rPr>
              <a:t>+ CBS; split payment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possivelmente</a:t>
            </a:r>
            <a:r>
              <a:rPr sz="1400" b="0" i="0" dirty="0">
                <a:solidFill>
                  <a:srgbClr val="222222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222222"/>
                </a:solidFill>
                <a:latin typeface="Century Gothic"/>
              </a:rPr>
              <a:t>obrigatório</a:t>
            </a:r>
            <a:endParaRPr sz="1400" b="0" i="0" dirty="0">
              <a:solidFill>
                <a:srgbClr val="222222"/>
              </a:solidFill>
              <a:latin typeface="Century Gothic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8138160" y="1737360"/>
            <a:ext cx="3474720" cy="640080"/>
          </a:xfrm>
          <a:prstGeom prst="roundRect">
            <a:avLst>
              <a:gd name="adj" fmla="val 8000"/>
            </a:avLst>
          </a:prstGeom>
          <a:solidFill>
            <a:srgbClr val="02A0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ctr"/>
          <a:lstStyle/>
          <a:p>
            <a:pPr algn="ctr"/>
            <a:r>
              <a:rPr sz="2000" b="1" i="0">
                <a:solidFill>
                  <a:srgbClr val="FFFFFF"/>
                </a:solidFill>
                <a:latin typeface="Century Gothic"/>
              </a:rPr>
              <a:t>2033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38160" y="2468880"/>
            <a:ext cx="3474720" cy="2011680"/>
          </a:xfrm>
          <a:prstGeom prst="roundRect">
            <a:avLst>
              <a:gd name="adj" fmla="val 8000"/>
            </a:avLst>
          </a:prstGeom>
          <a:solidFill>
            <a:srgbClr val="02A0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t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229600" y="2560320"/>
            <a:ext cx="3291840" cy="1107996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marL="201168" indent="-201168">
              <a:spcAft>
                <a:spcPts val="600"/>
              </a:spcAft>
              <a:buChar char="•"/>
            </a:pPr>
            <a:r>
              <a:rPr sz="1400" b="0" i="0" dirty="0">
                <a:solidFill>
                  <a:srgbClr val="FFFFFF"/>
                </a:solidFill>
                <a:latin typeface="Century Gothic"/>
              </a:rPr>
              <a:t>Só IBS (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destino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) + CBS</a:t>
            </a:r>
          </a:p>
          <a:p>
            <a:pPr marL="201168" indent="-201168">
              <a:spcAft>
                <a:spcPts val="600"/>
              </a:spcAft>
              <a:buChar char="•"/>
            </a:pPr>
            <a:r>
              <a:rPr sz="1400" b="0" i="0" dirty="0">
                <a:solidFill>
                  <a:srgbClr val="FFFFFF"/>
                </a:solidFill>
                <a:latin typeface="Century Gothic"/>
              </a:rPr>
              <a:t>Sem ISS,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sem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lista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de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serviços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,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sem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guerra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de</a:t>
            </a:r>
            <a:r>
              <a:rPr lang="pt-BR" sz="1400" b="0" i="0" dirty="0">
                <a:solidFill>
                  <a:srgbClr val="FFFFFF"/>
                </a:solidFill>
                <a:latin typeface="Century Gothic"/>
              </a:rPr>
              <a:t> local da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sede</a:t>
            </a:r>
            <a:endParaRPr sz="1400" b="0" i="0" dirty="0">
              <a:solidFill>
                <a:srgbClr val="FFFFFF"/>
              </a:solidFill>
              <a:latin typeface="Century Gothic"/>
            </a:endParaRPr>
          </a:p>
          <a:p>
            <a:pPr marL="201168" indent="-201168">
              <a:spcAft>
                <a:spcPts val="600"/>
              </a:spcAft>
              <a:buChar char="•"/>
            </a:pPr>
            <a:r>
              <a:rPr sz="1400" b="0" i="0" dirty="0">
                <a:solidFill>
                  <a:srgbClr val="FFFFFF"/>
                </a:solidFill>
                <a:latin typeface="Century Gothic"/>
              </a:rPr>
              <a:t>Crédito integral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na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cadeia</a:t>
            </a:r>
            <a:endParaRPr sz="1400" b="0" i="0" dirty="0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822960" y="4663440"/>
            <a:ext cx="10789920" cy="914400"/>
          </a:xfrm>
          <a:prstGeom prst="roundRect">
            <a:avLst>
              <a:gd name="adj" fmla="val 8000"/>
            </a:avLst>
          </a:prstGeom>
          <a:solidFill>
            <a:srgbClr val="FDF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ctr"/>
          <a:lstStyle/>
          <a:p>
            <a:pPr algn="l"/>
            <a:r>
              <a:rPr sz="1400" b="1" i="0" dirty="0">
                <a:solidFill>
                  <a:srgbClr val="025028"/>
                </a:solidFill>
                <a:latin typeface="Century Gothic"/>
              </a:rPr>
              <a:t>O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que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 o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empresário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precisa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 ter: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endereço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 do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imóvel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ou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 do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evento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na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 nota,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cadastro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 do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tomador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,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sistema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que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calcule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 a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alíquota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pelo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destino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 e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contratos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longos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 com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cláusula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 de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revisão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 </a:t>
            </a:r>
            <a:r>
              <a:rPr sz="1400" b="1" i="0" dirty="0" err="1">
                <a:solidFill>
                  <a:srgbClr val="025028"/>
                </a:solidFill>
                <a:latin typeface="Century Gothic"/>
              </a:rPr>
              <a:t>tributária</a:t>
            </a:r>
            <a:r>
              <a:rPr sz="1400" b="1" i="0" dirty="0">
                <a:solidFill>
                  <a:srgbClr val="025028"/>
                </a:solidFill>
                <a:latin typeface="Century Gothic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937932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000B1-A315-8ECF-5624-97E400A71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307A4A60-396E-C4B3-6333-1578A4961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A0186123-ECCA-6C3C-AC75-D4F4FC3256DE}"/>
              </a:ext>
            </a:extLst>
          </p:cNvPr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</p:spPr>
        <p:txBody>
          <a:bodyPr wrap="square" rtlCol="0"/>
          <a:lstStyle/>
          <a:p>
            <a:pPr algn="ctr"/>
            <a:r>
              <a:rPr sz="3400" b="1" i="0">
                <a:solidFill>
                  <a:srgbClr val="70AD47"/>
                </a:solidFill>
                <a:latin typeface="Century Gothic"/>
              </a:rPr>
              <a:t>Para fazer agora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325880"/>
            <a:ext cx="5257800" cy="3108960"/>
          </a:xfrm>
          <a:prstGeom prst="roundRect">
            <a:avLst>
              <a:gd name="adj" fmla="val 8000"/>
            </a:avLst>
          </a:prstGeom>
          <a:solidFill>
            <a:srgbClr val="02A0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t"/>
          <a:lstStyle/>
          <a:p>
            <a:pPr algn="l"/>
            <a:r>
              <a:rPr sz="1600" b="1" i="0" dirty="0" err="1">
                <a:solidFill>
                  <a:srgbClr val="FFFFFF"/>
                </a:solidFill>
                <a:latin typeface="Century Gothic"/>
              </a:rPr>
              <a:t>Empresário</a:t>
            </a:r>
            <a:endParaRPr sz="1600" b="1" i="0" dirty="0">
              <a:solidFill>
                <a:srgbClr val="FFFFFF"/>
              </a:solidFill>
              <a:latin typeface="Century Gothic"/>
            </a:endParaRPr>
          </a:p>
          <a:p>
            <a:pPr algn="l">
              <a:spcBef>
                <a:spcPts val="800"/>
              </a:spcBef>
            </a:pPr>
            <a:r>
              <a:rPr sz="1400" b="0" i="0" dirty="0">
                <a:solidFill>
                  <a:srgbClr val="FFFFFF"/>
                </a:solidFill>
                <a:latin typeface="Century Gothic"/>
              </a:rPr>
              <a:t>☐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Revisar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a NCM de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todo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o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catálogo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—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sobretudo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decorados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e kits</a:t>
            </a:r>
          </a:p>
          <a:p>
            <a:pPr algn="l">
              <a:spcBef>
                <a:spcPts val="400"/>
              </a:spcBef>
            </a:pPr>
            <a:r>
              <a:rPr sz="1400" b="0" i="0" dirty="0">
                <a:solidFill>
                  <a:srgbClr val="FFFFFF"/>
                </a:solidFill>
                <a:latin typeface="Century Gothic"/>
              </a:rPr>
              <a:t>☐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Separar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na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nota o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que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é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flor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,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acessório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de valor e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serviço</a:t>
            </a:r>
            <a:endParaRPr sz="1400" b="0" i="0" dirty="0">
              <a:solidFill>
                <a:srgbClr val="FFFFFF"/>
              </a:solidFill>
              <a:latin typeface="Century Gothic"/>
            </a:endParaRPr>
          </a:p>
          <a:p>
            <a:pPr algn="l">
              <a:spcBef>
                <a:spcPts val="400"/>
              </a:spcBef>
            </a:pPr>
            <a:r>
              <a:rPr sz="1400" b="0" i="0" dirty="0">
                <a:solidFill>
                  <a:srgbClr val="FFFFFF"/>
                </a:solidFill>
                <a:latin typeface="Century Gothic"/>
              </a:rPr>
              <a:t>☐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Simular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o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caixa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com split (B2B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em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2027;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cartões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e B2C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depois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)</a:t>
            </a:r>
          </a:p>
          <a:p>
            <a:pPr algn="l">
              <a:spcBef>
                <a:spcPts val="400"/>
              </a:spcBef>
            </a:pPr>
            <a:r>
              <a:rPr sz="1400" b="0" i="0" dirty="0">
                <a:solidFill>
                  <a:srgbClr val="FFFFFF"/>
                </a:solidFill>
                <a:latin typeface="Century Gothic"/>
              </a:rPr>
              <a:t>☐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Decidir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Simples “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dentro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”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ou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híbrido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pela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carteira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de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clientes</a:t>
            </a:r>
            <a:endParaRPr sz="1400" b="0" i="0" dirty="0">
              <a:solidFill>
                <a:srgbClr val="FFFFFF"/>
              </a:solidFill>
              <a:latin typeface="Century Gothic"/>
            </a:endParaRPr>
          </a:p>
          <a:p>
            <a:pPr algn="l">
              <a:spcBef>
                <a:spcPts val="400"/>
              </a:spcBef>
            </a:pPr>
            <a:r>
              <a:rPr sz="1400" b="0" i="0" dirty="0">
                <a:solidFill>
                  <a:srgbClr val="FFFFFF"/>
                </a:solidFill>
                <a:latin typeface="Century Gothic"/>
              </a:rPr>
              <a:t>☐ Registrar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endereço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do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evento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ou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do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imóvel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em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toda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proposta</a:t>
            </a:r>
            <a:endParaRPr sz="1400" b="0" i="0" dirty="0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355080" y="1325880"/>
            <a:ext cx="5257800" cy="3108960"/>
          </a:xfrm>
          <a:prstGeom prst="roundRect">
            <a:avLst>
              <a:gd name="adj" fmla="val 8000"/>
            </a:avLst>
          </a:prstGeom>
          <a:solidFill>
            <a:srgbClr val="0250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t"/>
          <a:lstStyle/>
          <a:p>
            <a:pPr algn="l"/>
            <a:r>
              <a:rPr sz="1600" b="1" i="0" dirty="0">
                <a:solidFill>
                  <a:srgbClr val="FFFFFF"/>
                </a:solidFill>
                <a:latin typeface="Century Gothic"/>
              </a:rPr>
              <a:t>Jurídico</a:t>
            </a:r>
          </a:p>
          <a:p>
            <a:pPr algn="l">
              <a:spcBef>
                <a:spcPts val="800"/>
              </a:spcBef>
            </a:pPr>
            <a:r>
              <a:rPr sz="1400" b="0" i="0" dirty="0">
                <a:solidFill>
                  <a:srgbClr val="FFFFFF"/>
                </a:solidFill>
                <a:latin typeface="Century Gothic"/>
              </a:rPr>
              <a:t>☐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Reescrever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contratos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de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decoração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e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paisagismo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: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objeto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,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preço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líquido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de split,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prazo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,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revisão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tributária</a:t>
            </a:r>
            <a:endParaRPr sz="1400" b="0" i="0" dirty="0">
              <a:solidFill>
                <a:srgbClr val="FFFFFF"/>
              </a:solidFill>
              <a:latin typeface="Century Gothic"/>
            </a:endParaRPr>
          </a:p>
          <a:p>
            <a:pPr algn="l">
              <a:spcBef>
                <a:spcPts val="400"/>
              </a:spcBef>
            </a:pPr>
            <a:r>
              <a:rPr sz="1400" b="0" i="0" dirty="0">
                <a:solidFill>
                  <a:srgbClr val="FFFFFF"/>
                </a:solidFill>
                <a:latin typeface="Century Gothic"/>
              </a:rPr>
              <a:t>☐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Parecer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de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classificação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para as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linhas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decoradas</a:t>
            </a:r>
            <a:endParaRPr sz="1400" b="0" i="0" dirty="0">
              <a:solidFill>
                <a:srgbClr val="FFFFFF"/>
              </a:solidFill>
              <a:latin typeface="Century Gothic"/>
            </a:endParaRPr>
          </a:p>
          <a:p>
            <a:pPr algn="l">
              <a:spcBef>
                <a:spcPts val="400"/>
              </a:spcBef>
            </a:pPr>
            <a:r>
              <a:rPr sz="1400" b="0" i="0" dirty="0">
                <a:solidFill>
                  <a:srgbClr val="FFFFFF"/>
                </a:solidFill>
                <a:latin typeface="Century Gothic"/>
              </a:rPr>
              <a:t>☐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Acompanhar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os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atos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conjuntos RFB/CG-IBS (split e NFS-e) e as leis de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alíquota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de SP e dos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municípios</a:t>
            </a:r>
            <a:endParaRPr sz="1400" b="0" i="0" dirty="0">
              <a:solidFill>
                <a:srgbClr val="FFFFFF"/>
              </a:solidFill>
              <a:latin typeface="Century Gothic"/>
            </a:endParaRPr>
          </a:p>
          <a:p>
            <a:pPr algn="l">
              <a:spcBef>
                <a:spcPts val="400"/>
              </a:spcBef>
            </a:pPr>
            <a:r>
              <a:rPr sz="1400" b="0" i="0" dirty="0">
                <a:solidFill>
                  <a:srgbClr val="FFFFFF"/>
                </a:solidFill>
                <a:latin typeface="Century Gothic"/>
              </a:rPr>
              <a:t>☐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Mapear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créditos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acumulados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e o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rito</a:t>
            </a:r>
            <a:r>
              <a:rPr sz="1400" b="0" i="0" dirty="0">
                <a:solidFill>
                  <a:srgbClr val="FFFFFF"/>
                </a:solidFill>
                <a:latin typeface="Century Gothic"/>
              </a:rPr>
              <a:t> de </a:t>
            </a:r>
            <a:r>
              <a:rPr sz="1400" b="0" i="0" dirty="0" err="1">
                <a:solidFill>
                  <a:srgbClr val="FFFFFF"/>
                </a:solidFill>
                <a:latin typeface="Century Gothic"/>
              </a:rPr>
              <a:t>ressarcimento</a:t>
            </a:r>
            <a:endParaRPr sz="1400" b="0" i="0" dirty="0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822960" y="4663440"/>
            <a:ext cx="10789920" cy="914400"/>
          </a:xfrm>
          <a:prstGeom prst="roundRect">
            <a:avLst>
              <a:gd name="adj" fmla="val 8000"/>
            </a:avLst>
          </a:prstGeom>
          <a:solidFill>
            <a:srgbClr val="FDF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73152" rtlCol="0" anchor="ctr"/>
          <a:lstStyle/>
          <a:p>
            <a:pPr algn="ctr"/>
            <a:r>
              <a:rPr sz="1400" b="1" i="1" dirty="0">
                <a:solidFill>
                  <a:srgbClr val="025028"/>
                </a:solidFill>
                <a:latin typeface="Century Gothic"/>
              </a:rPr>
              <a:t>“A </a:t>
            </a:r>
            <a:r>
              <a:rPr sz="1400" b="1" i="1" dirty="0" err="1">
                <a:solidFill>
                  <a:srgbClr val="025028"/>
                </a:solidFill>
                <a:latin typeface="Century Gothic"/>
              </a:rPr>
              <a:t>flor</a:t>
            </a:r>
            <a:r>
              <a:rPr sz="1400" b="1" i="1" dirty="0">
                <a:solidFill>
                  <a:srgbClr val="025028"/>
                </a:solidFill>
                <a:latin typeface="Century Gothic"/>
              </a:rPr>
              <a:t> continua a 0%. O </a:t>
            </a:r>
            <a:r>
              <a:rPr sz="1400" b="1" i="1" dirty="0" err="1">
                <a:solidFill>
                  <a:srgbClr val="025028"/>
                </a:solidFill>
                <a:latin typeface="Century Gothic"/>
              </a:rPr>
              <a:t>que</a:t>
            </a:r>
            <a:r>
              <a:rPr sz="1400" b="1" i="1" dirty="0">
                <a:solidFill>
                  <a:srgbClr val="025028"/>
                </a:solidFill>
                <a:latin typeface="Century Gothic"/>
              </a:rPr>
              <a:t> a </a:t>
            </a:r>
            <a:r>
              <a:rPr sz="1400" b="1" i="1" dirty="0" err="1">
                <a:solidFill>
                  <a:srgbClr val="025028"/>
                </a:solidFill>
                <a:latin typeface="Century Gothic"/>
              </a:rPr>
              <a:t>reforma</a:t>
            </a:r>
            <a:r>
              <a:rPr sz="1400" b="1" i="1" dirty="0">
                <a:solidFill>
                  <a:srgbClr val="025028"/>
                </a:solidFill>
                <a:latin typeface="Century Gothic"/>
              </a:rPr>
              <a:t> </a:t>
            </a:r>
            <a:r>
              <a:rPr lang="pt-BR" sz="1400" b="1" i="1" dirty="0">
                <a:solidFill>
                  <a:srgbClr val="025028"/>
                </a:solidFill>
                <a:latin typeface="Century Gothic"/>
              </a:rPr>
              <a:t>passa a tributar e fiscalizar </a:t>
            </a:r>
            <a:r>
              <a:rPr sz="1400" b="1" i="1" dirty="0">
                <a:solidFill>
                  <a:srgbClr val="025028"/>
                </a:solidFill>
                <a:latin typeface="Century Gothic"/>
              </a:rPr>
              <a:t>é t</a:t>
            </a:r>
            <a:r>
              <a:rPr lang="pt-BR" sz="1400" b="1" i="1" dirty="0" err="1">
                <a:solidFill>
                  <a:srgbClr val="025028"/>
                </a:solidFill>
                <a:latin typeface="Century Gothic"/>
              </a:rPr>
              <a:t>oda</a:t>
            </a:r>
            <a:r>
              <a:rPr lang="pt-BR" sz="1400" b="1" i="1" dirty="0">
                <a:solidFill>
                  <a:srgbClr val="025028"/>
                </a:solidFill>
                <a:latin typeface="Century Gothic"/>
              </a:rPr>
              <a:t> a Economia do seu entorno</a:t>
            </a:r>
            <a:r>
              <a:rPr sz="1400" b="1" i="1" dirty="0">
                <a:solidFill>
                  <a:srgbClr val="025028"/>
                </a:solidFill>
                <a:latin typeface="Century Gothic"/>
              </a:rPr>
              <a:t> </a:t>
            </a:r>
            <a:r>
              <a:rPr lang="pt-BR" sz="1400" b="1" i="1" dirty="0">
                <a:solidFill>
                  <a:srgbClr val="025028"/>
                </a:solidFill>
                <a:latin typeface="Century Gothic"/>
              </a:rPr>
              <a:t>e </a:t>
            </a:r>
            <a:r>
              <a:rPr sz="1400" b="1" i="1" dirty="0">
                <a:solidFill>
                  <a:srgbClr val="025028"/>
                </a:solidFill>
                <a:latin typeface="Century Gothic"/>
              </a:rPr>
              <a:t>o </a:t>
            </a:r>
            <a:r>
              <a:rPr sz="1400" b="1" i="1" dirty="0" err="1">
                <a:solidFill>
                  <a:srgbClr val="025028"/>
                </a:solidFill>
                <a:latin typeface="Century Gothic"/>
              </a:rPr>
              <a:t>que</a:t>
            </a:r>
            <a:r>
              <a:rPr sz="1400" b="1" i="1" dirty="0">
                <a:solidFill>
                  <a:srgbClr val="025028"/>
                </a:solidFill>
                <a:latin typeface="Century Gothic"/>
              </a:rPr>
              <a:t> a </a:t>
            </a:r>
            <a:r>
              <a:rPr sz="1400" b="1" i="1" dirty="0" err="1">
                <a:solidFill>
                  <a:srgbClr val="025028"/>
                </a:solidFill>
                <a:latin typeface="Century Gothic"/>
              </a:rPr>
              <a:t>empresa</a:t>
            </a:r>
            <a:r>
              <a:rPr sz="1400" b="1" i="1" dirty="0">
                <a:solidFill>
                  <a:srgbClr val="025028"/>
                </a:solidFill>
                <a:latin typeface="Century Gothic"/>
              </a:rPr>
              <a:t> </a:t>
            </a:r>
            <a:r>
              <a:rPr sz="1400" b="1" i="1" dirty="0" err="1">
                <a:solidFill>
                  <a:srgbClr val="025028"/>
                </a:solidFill>
                <a:latin typeface="Century Gothic"/>
              </a:rPr>
              <a:t>coloca</a:t>
            </a:r>
            <a:r>
              <a:rPr sz="1400" b="1" i="1" dirty="0">
                <a:solidFill>
                  <a:srgbClr val="025028"/>
                </a:solidFill>
                <a:latin typeface="Century Gothic"/>
              </a:rPr>
              <a:t> </a:t>
            </a:r>
            <a:r>
              <a:rPr sz="1400" b="1" i="1" dirty="0" err="1">
                <a:solidFill>
                  <a:srgbClr val="025028"/>
                </a:solidFill>
                <a:latin typeface="Century Gothic"/>
              </a:rPr>
              <a:t>em</a:t>
            </a:r>
            <a:r>
              <a:rPr sz="1400" b="1" i="1" dirty="0">
                <a:solidFill>
                  <a:srgbClr val="025028"/>
                </a:solidFill>
                <a:latin typeface="Century Gothic"/>
              </a:rPr>
              <a:t> volta dela.”</a:t>
            </a:r>
          </a:p>
        </p:txBody>
      </p:sp>
    </p:spTree>
    <p:extLst>
      <p:ext uri="{BB962C8B-B14F-4D97-AF65-F5344CB8AC3E}">
        <p14:creationId xmlns:p14="http://schemas.microsoft.com/office/powerpoint/2010/main" val="21937932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FCFCF5-0DD7-4D61-F33B-C44FC24457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0944544-C27F-528B-D135-6DE3EA892F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08264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5041</Words>
  <Application>Microsoft Office PowerPoint</Application>
  <PresentationFormat>Widescreen</PresentationFormat>
  <Paragraphs>364</Paragraphs>
  <Slides>27</Slides>
  <Notes>21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27</vt:i4>
      </vt:variant>
    </vt:vector>
  </HeadingPairs>
  <TitlesOfParts>
    <vt:vector size="33" baseType="lpstr">
      <vt:lpstr>Aptos</vt:lpstr>
      <vt:lpstr>Arial</vt:lpstr>
      <vt:lpstr>Calibri</vt:lpstr>
      <vt:lpstr>Calibri Light</vt:lpstr>
      <vt:lpstr>Century Gothic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Renan Diniz</dc:creator>
  <cp:lastModifiedBy>Lilian Toso</cp:lastModifiedBy>
  <cp:revision>12</cp:revision>
  <dcterms:created xsi:type="dcterms:W3CDTF">2026-10-22T16:24:30Z</dcterms:created>
  <dcterms:modified xsi:type="dcterms:W3CDTF">2026-10-28T14:55:31Z</dcterms:modified>
</cp:coreProperties>
</file>