
<file path=[Content_Types].xml><?xml version="1.0" encoding="utf-8"?>
<Types xmlns="http://schemas.openxmlformats.org/package/2006/content-types">
  <Default Extension="png" ContentType="image/png"/>
  <Default Extension="jpeg" ContentType="image/jpeg"/>
  <Default Extension="MOV" ContentType="video/quicktime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2.xml" ContentType="application/vnd.openxmlformats-officedocument.drawingml.chart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3" r:id="rId2"/>
    <p:sldMasterId id="2147483655" r:id="rId3"/>
    <p:sldMasterId id="2147483657" r:id="rId4"/>
    <p:sldMasterId id="2147483660" r:id="rId5"/>
  </p:sldMasterIdLst>
  <p:notesMasterIdLst>
    <p:notesMasterId r:id="rId30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</p:sldIdLst>
  <p:sldSz cx="12192000" cy="6858000"/>
  <p:notesSz cx="7559675" cy="10691813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68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c:style val="2"/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label 0</c:f>
              <c:strCache>
                <c:ptCount val="1"/>
                <c:pt idx="0">
                  <c:v>Capacidade</c:v>
                </c:pt>
              </c:strCache>
            </c:strRef>
          </c:tx>
          <c:spPr>
            <a:ln w="38160">
              <a:solidFill>
                <a:srgbClr val="1F6FEB"/>
              </a:solidFill>
              <a:round/>
            </a:ln>
          </c:spPr>
          <c:marker>
            <c:symbol val="circle"/>
            <c:size val="6"/>
            <c:spPr>
              <a:solidFill>
                <a:srgbClr val="1F6FEB"/>
              </a:solidFill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wrap="square"/>
              <a:lstStyle/>
              <a:p>
                <a:pPr>
                  <a:defRPr sz="1000" b="0" u="none" strike="noStrike">
                    <a:solidFill>
                      <a:srgbClr val="000000"/>
                    </a:solidFill>
                    <a:uFillTx/>
                    <a:latin typeface="Calibri"/>
                    <a:ea typeface="DejaVu Sans"/>
                  </a:defRPr>
                </a:pPr>
                <a:endParaRPr lang="pt-BR"/>
              </a:p>
            </c:txPr>
            <c:dLblPos val="r"/>
            <c:showLegendKey val="0"/>
            <c:showVal val="0"/>
            <c:showCatName val="0"/>
            <c:showSerName val="0"/>
            <c:showPercent val="0"/>
            <c:showBubbleSize val="1"/>
            <c:separator>; </c:separator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38160">
                      <a:solidFill>
                        <a:srgbClr val="000000"/>
                      </a:solidFill>
                    </a:ln>
                  </c:spPr>
                </c15:leaderLines>
              </c:ext>
            </c:extLst>
          </c:dLbls>
          <c:cat>
            <c:strRef>
              <c:f>categories</c:f>
              <c:strCache>
                <c:ptCount val="6"/>
                <c:pt idx="0">
                  <c:v>1970</c:v>
                </c:pt>
                <c:pt idx="1">
                  <c:v>1980</c:v>
                </c:pt>
                <c:pt idx="2">
                  <c:v>1990</c:v>
                </c:pt>
                <c:pt idx="3">
                  <c:v>2000</c:v>
                </c:pt>
                <c:pt idx="4">
                  <c:v>2010</c:v>
                </c:pt>
                <c:pt idx="5">
                  <c:v>2020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6"/>
                <c:pt idx="0">
                  <c:v>1</c:v>
                </c:pt>
                <c:pt idx="1">
                  <c:v>4</c:v>
                </c:pt>
                <c:pt idx="2">
                  <c:v>16</c:v>
                </c:pt>
                <c:pt idx="3">
                  <c:v>64</c:v>
                </c:pt>
                <c:pt idx="4">
                  <c:v>256</c:v>
                </c:pt>
                <c:pt idx="5">
                  <c:v>1024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1832-284B-88CF-5ED49A9D47B5}"/>
            </c:ext>
          </c:extLst>
        </c:ser>
        <c:ser>
          <c:idx val="1"/>
          <c:order val="1"/>
          <c:tx>
            <c:strRef>
              <c:f>label 1</c:f>
              <c:strCache>
                <c:ptCount val="1"/>
                <c:pt idx="0">
                  <c:v>Custo por unidade</c:v>
                </c:pt>
              </c:strCache>
            </c:strRef>
          </c:tx>
          <c:spPr>
            <a:ln w="38160">
              <a:solidFill>
                <a:srgbClr val="F59E0B"/>
              </a:solidFill>
              <a:round/>
            </a:ln>
          </c:spPr>
          <c:marker>
            <c:symbol val="circle"/>
            <c:size val="6"/>
            <c:spPr>
              <a:solidFill>
                <a:srgbClr val="F59E0B"/>
              </a:solidFill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wrap="square"/>
              <a:lstStyle/>
              <a:p>
                <a:pPr>
                  <a:defRPr sz="1000" b="0" u="none" strike="noStrike">
                    <a:solidFill>
                      <a:srgbClr val="000000"/>
                    </a:solidFill>
                    <a:uFillTx/>
                    <a:latin typeface="Calibri"/>
                    <a:ea typeface="DejaVu Sans"/>
                  </a:defRPr>
                </a:pPr>
                <a:endParaRPr lang="pt-BR"/>
              </a:p>
            </c:txPr>
            <c:dLblPos val="r"/>
            <c:showLegendKey val="0"/>
            <c:showVal val="0"/>
            <c:showCatName val="0"/>
            <c:showSerName val="0"/>
            <c:showPercent val="0"/>
            <c:showBubbleSize val="1"/>
            <c:separator>; </c:separator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38160">
                      <a:solidFill>
                        <a:srgbClr val="000000"/>
                      </a:solidFill>
                    </a:ln>
                  </c:spPr>
                </c15:leaderLines>
              </c:ext>
            </c:extLst>
          </c:dLbls>
          <c:cat>
            <c:strRef>
              <c:f>categories</c:f>
              <c:strCache>
                <c:ptCount val="6"/>
                <c:pt idx="0">
                  <c:v>1970</c:v>
                </c:pt>
                <c:pt idx="1">
                  <c:v>1980</c:v>
                </c:pt>
                <c:pt idx="2">
                  <c:v>1990</c:v>
                </c:pt>
                <c:pt idx="3">
                  <c:v>2000</c:v>
                </c:pt>
                <c:pt idx="4">
                  <c:v>2010</c:v>
                </c:pt>
                <c:pt idx="5">
                  <c:v>2020</c:v>
                </c:pt>
              </c:strCache>
            </c:strRef>
          </c:cat>
          <c:val>
            <c:numRef>
              <c:f>1</c:f>
              <c:numCache>
                <c:formatCode>General</c:formatCode>
                <c:ptCount val="6"/>
                <c:pt idx="0">
                  <c:v>1000</c:v>
                </c:pt>
                <c:pt idx="1">
                  <c:v>250</c:v>
                </c:pt>
                <c:pt idx="2">
                  <c:v>60</c:v>
                </c:pt>
                <c:pt idx="3">
                  <c:v>15</c:v>
                </c:pt>
                <c:pt idx="4">
                  <c:v>4</c:v>
                </c:pt>
                <c:pt idx="5">
                  <c:v>1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1832-284B-88CF-5ED49A9D47B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hiLowLines>
          <c:spPr>
            <a:ln w="0">
              <a:noFill/>
            </a:ln>
          </c:spPr>
        </c:hiLowLines>
        <c:marker val="1"/>
        <c:smooth val="0"/>
        <c:axId val="93400833"/>
        <c:axId val="37121216"/>
      </c:lineChart>
      <c:catAx>
        <c:axId val="93400833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low"/>
        <c:spPr>
          <a:ln w="12600">
            <a:solidFill>
              <a:srgbClr val="888888"/>
            </a:solidFill>
            <a:round/>
          </a:ln>
        </c:spPr>
        <c:txPr>
          <a:bodyPr/>
          <a:lstStyle/>
          <a:p>
            <a:pPr>
              <a:defRPr sz="900" b="0" u="none" strike="noStrike">
                <a:solidFill>
                  <a:srgbClr val="6B7280"/>
                </a:solidFill>
                <a:uFillTx/>
                <a:latin typeface="Aptos"/>
                <a:ea typeface="DejaVu Sans"/>
              </a:defRPr>
            </a:pPr>
            <a:endParaRPr lang="pt-BR"/>
          </a:p>
        </c:txPr>
        <c:crossAx val="37121216"/>
        <c:crosses val="autoZero"/>
        <c:auto val="1"/>
        <c:lblAlgn val="ctr"/>
        <c:lblOffset val="100"/>
        <c:noMultiLvlLbl val="0"/>
      </c:catAx>
      <c:valAx>
        <c:axId val="3712121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600">
            <a:solidFill>
              <a:srgbClr val="888888"/>
            </a:solidFill>
            <a:round/>
          </a:ln>
        </c:spPr>
        <c:txPr>
          <a:bodyPr/>
          <a:lstStyle/>
          <a:p>
            <a:pPr>
              <a:defRPr sz="900" b="0" u="none" strike="noStrike">
                <a:solidFill>
                  <a:srgbClr val="6B7280"/>
                </a:solidFill>
                <a:uFillTx/>
                <a:latin typeface="Aptos"/>
                <a:ea typeface="DejaVu Sans"/>
              </a:defRPr>
            </a:pPr>
            <a:endParaRPr lang="pt-BR"/>
          </a:p>
        </c:txPr>
        <c:crossAx val="93400833"/>
        <c:crosses val="autoZero"/>
        <c:crossBetween val="between"/>
      </c:valAx>
      <c:spPr>
        <a:noFill/>
        <a:ln w="0">
          <a:noFill/>
        </a:ln>
      </c:spPr>
    </c:plotArea>
    <c:legend>
      <c:legendPos val="t"/>
      <c:layout/>
      <c:overlay val="0"/>
      <c:spPr>
        <a:noFill/>
        <a:ln w="0">
          <a:noFill/>
        </a:ln>
      </c:spPr>
      <c:txPr>
        <a:bodyPr/>
        <a:lstStyle/>
        <a:p>
          <a:pPr>
            <a:defRPr sz="1100" b="0" u="none" strike="noStrike">
              <a:solidFill>
                <a:srgbClr val="0B1F3A"/>
              </a:solidFill>
              <a:uFillTx/>
              <a:latin typeface="Aptos"/>
              <a:ea typeface="DejaVu Sans"/>
            </a:defRPr>
          </a:pPr>
          <a:endParaRPr lang="pt-BR"/>
        </a:p>
      </c:txPr>
    </c:legend>
    <c:plotVisOnly val="1"/>
    <c:dispBlanksAs val="span"/>
    <c:showDLblsOverMax val="1"/>
  </c:chart>
  <c:spPr>
    <a:noFill/>
    <a:ln w="0">
      <a:noFill/>
    </a:ln>
  </c:spPr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c:style val="2"/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label 0</c:f>
              <c:strCache>
                <c:ptCount val="1"/>
                <c:pt idx="0">
                  <c:v>Tecnologia sustentadora</c:v>
                </c:pt>
              </c:strCache>
            </c:strRef>
          </c:tx>
          <c:spPr>
            <a:ln w="38160" cap="rnd">
              <a:solidFill>
                <a:srgbClr val="E97132"/>
              </a:solidFill>
              <a:round/>
            </a:ln>
          </c:spPr>
          <c:marker>
            <c:symbol val="circle"/>
            <c:size val="6"/>
            <c:spPr>
              <a:solidFill>
                <a:srgbClr val="E97132"/>
              </a:solidFill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wrap="square"/>
              <a:lstStyle/>
              <a:p>
                <a:pPr>
                  <a:defRPr sz="1000" b="0" u="none" strike="noStrike">
                    <a:solidFill>
                      <a:srgbClr val="000000"/>
                    </a:solidFill>
                    <a:uFillTx/>
                    <a:latin typeface="Aptos"/>
                    <a:ea typeface="DejaVu Sans"/>
                  </a:defRPr>
                </a:pPr>
                <a:endParaRPr lang="pt-BR"/>
              </a:p>
            </c:txPr>
            <c:dLblPos val="r"/>
            <c:showLegendKey val="0"/>
            <c:showVal val="0"/>
            <c:showCatName val="0"/>
            <c:showSerName val="0"/>
            <c:showPercent val="0"/>
            <c:showBubbleSize val="1"/>
            <c:separator>; </c:separator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38160" cap="rnd">
                      <a:solidFill>
                        <a:srgbClr val="000000"/>
                      </a:solidFill>
                    </a:ln>
                  </c:spPr>
                </c15:leaderLines>
              </c:ext>
            </c:extLst>
          </c:dLbls>
          <c:cat>
            <c:strRef>
              <c:f>categories</c:f>
              <c:strCache>
                <c:ptCount val="6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6"/>
                <c:pt idx="0">
                  <c:v>2.2000000000000002</c:v>
                </c:pt>
                <c:pt idx="1">
                  <c:v>3.1</c:v>
                </c:pt>
                <c:pt idx="2">
                  <c:v>4</c:v>
                </c:pt>
                <c:pt idx="3">
                  <c:v>4.9000000000000004</c:v>
                </c:pt>
                <c:pt idx="4">
                  <c:v>5.8</c:v>
                </c:pt>
                <c:pt idx="5">
                  <c:v>6.7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6CA1-864B-98B0-16906FFF8B15}"/>
            </c:ext>
          </c:extLst>
        </c:ser>
        <c:ser>
          <c:idx val="1"/>
          <c:order val="1"/>
          <c:tx>
            <c:strRef>
              <c:f>label 1</c:f>
              <c:strCache>
                <c:ptCount val="1"/>
                <c:pt idx="0">
                  <c:v>Tecnologia disruptiva</c:v>
                </c:pt>
              </c:strCache>
            </c:strRef>
          </c:tx>
          <c:spPr>
            <a:ln w="38160" cap="rnd">
              <a:solidFill>
                <a:srgbClr val="0F9ED5"/>
              </a:solidFill>
              <a:round/>
            </a:ln>
          </c:spPr>
          <c:marker>
            <c:symbol val="circle"/>
            <c:size val="6"/>
            <c:spPr>
              <a:solidFill>
                <a:srgbClr val="0F9ED5"/>
              </a:solidFill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wrap="square"/>
              <a:lstStyle/>
              <a:p>
                <a:pPr>
                  <a:defRPr sz="1000" b="0" u="none" strike="noStrike">
                    <a:solidFill>
                      <a:srgbClr val="000000"/>
                    </a:solidFill>
                    <a:uFillTx/>
                    <a:latin typeface="Aptos"/>
                    <a:ea typeface="DejaVu Sans"/>
                  </a:defRPr>
                </a:pPr>
                <a:endParaRPr lang="pt-BR"/>
              </a:p>
            </c:txPr>
            <c:dLblPos val="r"/>
            <c:showLegendKey val="0"/>
            <c:showVal val="0"/>
            <c:showCatName val="0"/>
            <c:showSerName val="0"/>
            <c:showPercent val="0"/>
            <c:showBubbleSize val="1"/>
            <c:separator>; </c:separator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38160" cap="rnd">
                      <a:solidFill>
                        <a:srgbClr val="000000"/>
                      </a:solidFill>
                    </a:ln>
                  </c:spPr>
                </c15:leaderLines>
              </c:ext>
            </c:extLst>
          </c:dLbls>
          <c:cat>
            <c:strRef>
              <c:f>categories</c:f>
              <c:strCache>
                <c:ptCount val="6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</c:strCache>
            </c:strRef>
          </c:cat>
          <c:val>
            <c:numRef>
              <c:f>1</c:f>
              <c:numCache>
                <c:formatCode>General</c:formatCode>
                <c:ptCount val="6"/>
                <c:pt idx="0">
                  <c:v>0.3</c:v>
                </c:pt>
                <c:pt idx="1">
                  <c:v>0.6</c:v>
                </c:pt>
                <c:pt idx="2">
                  <c:v>1.1000000000000001</c:v>
                </c:pt>
                <c:pt idx="3">
                  <c:v>2.1</c:v>
                </c:pt>
                <c:pt idx="4">
                  <c:v>3.8</c:v>
                </c:pt>
                <c:pt idx="5">
                  <c:v>6.6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6CA1-864B-98B0-16906FFF8B15}"/>
            </c:ext>
          </c:extLst>
        </c:ser>
        <c:ser>
          <c:idx val="2"/>
          <c:order val="2"/>
          <c:tx>
            <c:strRef>
              <c:f>label 2</c:f>
              <c:strCache>
                <c:ptCount val="1"/>
                <c:pt idx="0">
                  <c:v>Expectativa do cliente</c:v>
                </c:pt>
              </c:strCache>
            </c:strRef>
          </c:tx>
          <c:spPr>
            <a:ln w="38160" cap="rnd">
              <a:solidFill>
                <a:srgbClr val="4EA72E"/>
              </a:solidFill>
              <a:round/>
            </a:ln>
          </c:spPr>
          <c:marker>
            <c:symbol val="circle"/>
            <c:size val="6"/>
            <c:spPr>
              <a:solidFill>
                <a:srgbClr val="4EA72E"/>
              </a:solidFill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wrap="square"/>
              <a:lstStyle/>
              <a:p>
                <a:pPr>
                  <a:defRPr sz="1000" b="0" u="none" strike="noStrike">
                    <a:solidFill>
                      <a:srgbClr val="000000"/>
                    </a:solidFill>
                    <a:uFillTx/>
                    <a:latin typeface="Aptos"/>
                    <a:ea typeface="DejaVu Sans"/>
                  </a:defRPr>
                </a:pPr>
                <a:endParaRPr lang="pt-BR"/>
              </a:p>
            </c:txPr>
            <c:dLblPos val="r"/>
            <c:showLegendKey val="0"/>
            <c:showVal val="0"/>
            <c:showCatName val="0"/>
            <c:showSerName val="0"/>
            <c:showPercent val="0"/>
            <c:showBubbleSize val="1"/>
            <c:separator>; </c:separator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38160" cap="rnd">
                      <a:solidFill>
                        <a:srgbClr val="000000"/>
                      </a:solidFill>
                    </a:ln>
                  </c:spPr>
                </c15:leaderLines>
              </c:ext>
            </c:extLst>
          </c:dLbls>
          <c:cat>
            <c:strRef>
              <c:f>categories</c:f>
              <c:strCache>
                <c:ptCount val="6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</c:strCache>
            </c:strRef>
          </c:cat>
          <c:val>
            <c:numRef>
              <c:f>2</c:f>
              <c:numCache>
                <c:formatCode>General</c:formatCode>
                <c:ptCount val="6"/>
                <c:pt idx="0">
                  <c:v>2.6</c:v>
                </c:pt>
                <c:pt idx="1">
                  <c:v>2.9</c:v>
                </c:pt>
                <c:pt idx="2">
                  <c:v>3.2</c:v>
                </c:pt>
                <c:pt idx="3">
                  <c:v>3.5</c:v>
                </c:pt>
                <c:pt idx="4">
                  <c:v>3.8</c:v>
                </c:pt>
                <c:pt idx="5">
                  <c:v>4.0999999999999996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6CA1-864B-98B0-16906FFF8B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hiLowLines>
          <c:spPr>
            <a:ln w="0">
              <a:noFill/>
            </a:ln>
          </c:spPr>
        </c:hiLowLines>
        <c:marker val="1"/>
        <c:smooth val="0"/>
        <c:axId val="86618209"/>
        <c:axId val="90477342"/>
      </c:lineChart>
      <c:catAx>
        <c:axId val="86618209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low"/>
        <c:crossAx val="90477342"/>
        <c:crosses val="autoZero"/>
        <c:auto val="1"/>
        <c:lblAlgn val="ctr"/>
        <c:lblOffset val="100"/>
        <c:noMultiLvlLbl val="0"/>
      </c:catAx>
      <c:valAx>
        <c:axId val="9047734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600">
            <a:solidFill>
              <a:srgbClr val="888888"/>
            </a:solidFill>
            <a:round/>
          </a:ln>
        </c:spPr>
        <c:txPr>
          <a:bodyPr/>
          <a:lstStyle/>
          <a:p>
            <a:pPr>
              <a:defRPr sz="900" b="0" u="none" strike="noStrike">
                <a:solidFill>
                  <a:srgbClr val="6B7280"/>
                </a:solidFill>
                <a:uFillTx/>
                <a:latin typeface="Aptos"/>
                <a:ea typeface="DejaVu Sans"/>
              </a:defRPr>
            </a:pPr>
            <a:endParaRPr lang="pt-BR"/>
          </a:p>
        </c:txPr>
        <c:crossAx val="86618209"/>
        <c:crosses val="autoZero"/>
        <c:crossBetween val="between"/>
      </c:valAx>
      <c:spPr>
        <a:noFill/>
        <a:ln w="0">
          <a:noFill/>
        </a:ln>
      </c:spPr>
    </c:plotArea>
    <c:legend>
      <c:legendPos val="t"/>
      <c:layout/>
      <c:overlay val="0"/>
      <c:spPr>
        <a:noFill/>
        <a:ln w="0">
          <a:noFill/>
        </a:ln>
      </c:spPr>
      <c:txPr>
        <a:bodyPr/>
        <a:lstStyle/>
        <a:p>
          <a:pPr>
            <a:defRPr sz="1000" b="0" u="none" strike="noStrike">
              <a:solidFill>
                <a:srgbClr val="0B1F3A"/>
              </a:solidFill>
              <a:uFillTx/>
              <a:latin typeface="Aptos"/>
              <a:ea typeface="DejaVu Sans"/>
            </a:defRPr>
          </a:pPr>
          <a:endParaRPr lang="pt-BR"/>
        </a:p>
      </c:txPr>
    </c:legend>
    <c:plotVisOnly val="1"/>
    <c:dispBlanksAs val="span"/>
    <c:showDLblsOverMax val="1"/>
  </c:chart>
  <c:spPr>
    <a:noFill/>
    <a:ln w="12600">
      <a:noFill/>
    </a:ln>
  </c:spPr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81252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defTabSz="914400">
              <a:lnSpc>
                <a:spcPct val="90000"/>
              </a:lnSpc>
              <a:tabLst>
                <a:tab pos="0" algn="l"/>
              </a:tabLst>
            </a:pPr>
            <a:r>
              <a:rPr lang="en-US" sz="6000" b="0" u="none" strike="noStrike">
                <a:solidFill>
                  <a:schemeClr val="dk1"/>
                </a:solidFill>
                <a:effectLst/>
                <a:uFillTx/>
                <a:latin typeface="Aptos Display"/>
              </a:rPr>
              <a:t>Clique para mover o slide</a:t>
            </a:r>
          </a:p>
        </p:txBody>
      </p:sp>
      <p:sp>
        <p:nvSpPr>
          <p:cNvPr id="37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algn="l">
              <a:buNone/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de notas</a:t>
            </a:r>
          </a:p>
        </p:txBody>
      </p:sp>
      <p:sp>
        <p:nvSpPr>
          <p:cNvPr id="38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algn="l">
              <a:buNone/>
            </a:pPr>
            <a:r>
              <a: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</a:p>
        </p:txBody>
      </p:sp>
      <p:sp>
        <p:nvSpPr>
          <p:cNvPr id="39" name="PlaceHolder 4"/>
          <p:cNvSpPr>
            <a:spLocks noGrp="1"/>
          </p:cNvSpPr>
          <p:nvPr>
            <p:ph type="dt" idx="16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r>
              <a: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</a:p>
        </p:txBody>
      </p:sp>
      <p:sp>
        <p:nvSpPr>
          <p:cNvPr id="40" name="PlaceHolder 5"/>
          <p:cNvSpPr>
            <a:spLocks noGrp="1"/>
          </p:cNvSpPr>
          <p:nvPr>
            <p:ph type="ftr" idx="17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l">
              <a:buNone/>
              <a:def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</a:p>
        </p:txBody>
      </p:sp>
      <p:sp>
        <p:nvSpPr>
          <p:cNvPr id="41" name="PlaceHolder 6"/>
          <p:cNvSpPr>
            <a:spLocks noGrp="1"/>
          </p:cNvSpPr>
          <p:nvPr>
            <p:ph type="sldNum" idx="18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671BE93D-BD98-4BF1-B0F1-A17B26E54521}" type="slidenum">
              <a: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‹nº›</a:t>
            </a:fld>
            <a:endParaRPr lang="pt-BR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4813" cy="3084513"/>
          </a:xfrm>
          <a:prstGeom prst="rect">
            <a:avLst/>
          </a:prstGeom>
          <a:ln w="0">
            <a:noFill/>
          </a:ln>
        </p:spPr>
      </p:sp>
      <p:sp>
        <p:nvSpPr>
          <p:cNvPr id="56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4240" cy="35982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algn="l">
              <a:buNone/>
            </a:pP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7" name="PlaceHolder 3"/>
          <p:cNvSpPr>
            <a:spLocks noGrp="1"/>
          </p:cNvSpPr>
          <p:nvPr>
            <p:ph type="sldNum" idx="19"/>
          </p:nvPr>
        </p:nvSpPr>
        <p:spPr>
          <a:xfrm>
            <a:off x="3884760" y="8685360"/>
            <a:ext cx="2969640" cy="456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pt-BR" sz="12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9D795A03-199B-4144-A845-64BF28ADF248}" type="slidenum">
              <a:rPr lang="pt-BR" sz="12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+mn-ea"/>
              </a:rPr>
              <a:t>1</a:t>
            </a:fld>
            <a:endParaRPr lang="pt-BR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4813" cy="3084513"/>
          </a:xfrm>
          <a:prstGeom prst="rect">
            <a:avLst/>
          </a:prstGeom>
          <a:ln w="0">
            <a:noFill/>
          </a:ln>
        </p:spPr>
      </p:sp>
      <p:sp>
        <p:nvSpPr>
          <p:cNvPr id="59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4240" cy="35982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Este é o gráfico mais famoso de Clayton Christensen e o coração conceitual da palestra</a:t>
            </a: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No eixo vertical, Desempenho; no horizontal, Tempo. </a:t>
            </a: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A curva da tecnologia sustentadora (em vermelho) representa a empresa incumbente melhorando seu produto de forma constante e acelerada — mais recursos, mais qualidade, mais desempenho.</a:t>
            </a: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 A linha da expectativa do cliente (verde) sobe de forma muito mais lenta: a maioria dos clientes não precisa nem consegue absorver todas as melhorias oferecidas.</a:t>
            </a: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O incumbente, ao 'sobre-servir' o mercado, abre um espaço na base. É aí que entra a tecnologia disruptiva (amarela): começa inferior, atende clientes ignorados ou não-consumidores com algo mais simples e barato, e melhora rápido — até cruzar a expectativa do cliente e depois ultrapassar a própria curva do incumbente. </a:t>
            </a: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Quando isso acontece, é tarde: o disruptor já domina. </a:t>
            </a: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Os três pontos à direita explicam por que empresas racionais caem nessa armadilha: melhorar continuamente é o comportamento 'correto', mas o mercado nem sempre precisa dessas melhorias, e enquanto isso novos entrantes servem os clientes que o líder desprezou. </a:t>
            </a: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O caso Netflix (que começou enviando DVDs pelo correio, um serviço inferior ao das locadoras) e o caso brasileiro Nubank (que começou com apenas um cartão sem anuidade e hoje é um banco completo) ilustram o padrão. </a:t>
            </a: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A pergunta é quem são os 'Nubanks' do nosso setor — os entrantes pequenos que hoje parecem irrelevantes e amanhã serão a nova referência?</a:t>
            </a: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94" name="PlaceHolder 3"/>
          <p:cNvSpPr>
            <a:spLocks noGrp="1"/>
          </p:cNvSpPr>
          <p:nvPr>
            <p:ph type="sldNum" idx="28"/>
          </p:nvPr>
        </p:nvSpPr>
        <p:spPr>
          <a:xfrm>
            <a:off x="3884760" y="8685360"/>
            <a:ext cx="2969640" cy="456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6272ECCC-0420-41E6-BCD1-AC80E135EDA7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10</a:t>
            </a:fld>
            <a:endParaRPr lang="pt-BR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4813" cy="3084513"/>
          </a:xfrm>
          <a:prstGeom prst="rect">
            <a:avLst/>
          </a:prstGeom>
          <a:ln w="0">
            <a:noFill/>
          </a:ln>
        </p:spPr>
      </p:sp>
      <p:sp>
        <p:nvSpPr>
          <p:cNvPr id="59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4240" cy="35982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A inovação sustentadora melhora o que já existe: entrega um produto melhor, para os clientes atuais, de forma incremental, buscando eficiência. É legítima e necessária — a maior parte do orçamento de P&amp;D das empresas vai para ela —, mas raramente muda o jogo competitivo. </a:t>
            </a: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A inovação disruptiva faz o oposto: cria ou atende um novo mercado, conquista novos clientes, é transformacional e implica reinvenção do modelo, não apenas otimização. </a:t>
            </a: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A armadilha das empresas estabelecidas, vista nos slides anteriores, é investir quase tudo em inovação sustentadora e quase nada ou nada em disruptiva — porque a primeira agrada os executivos (esta alinhada com incentivos de curto  prazo) clientes atuais e os acionistas .</a:t>
            </a: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Classifiquem estas seis inovações — Pix, ChatGPT, iPhone, Streaming, Uber e Mercado Pago — como sustentadoras ou disruptivas. O debate é rico porque várias são ambíguas ou mudam de categoria conforme o ponto de vista: o iPhone foi sustentador para a telefonia (um celular melhor) e disruptivo para câmeras, GPS e computação pessoal; o Uber foi disruptivo para os táxis e sustentador para o setor de mobilidade. </a:t>
            </a: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O objetivo é treinar o olhar estratégico para reconhecer, na prática, qual tipo de inovação está diante de nós — e qual delas realmente renova um modelo de negócio.</a:t>
            </a: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97" name="PlaceHolder 3"/>
          <p:cNvSpPr>
            <a:spLocks noGrp="1"/>
          </p:cNvSpPr>
          <p:nvPr>
            <p:ph type="sldNum" idx="29"/>
          </p:nvPr>
        </p:nvSpPr>
        <p:spPr>
          <a:xfrm>
            <a:off x="3884760" y="8685360"/>
            <a:ext cx="2969640" cy="456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C3B03A79-EDCE-48F6-A3D8-8236CE19407C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11</a:t>
            </a:fld>
            <a:endParaRPr lang="pt-BR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4813" cy="3084513"/>
          </a:xfrm>
          <a:prstGeom prst="rect">
            <a:avLst/>
          </a:prstGeom>
          <a:ln w="0">
            <a:noFill/>
          </a:ln>
        </p:spPr>
      </p:sp>
      <p:sp>
        <p:nvSpPr>
          <p:cNvPr id="59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4240" cy="35982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Existe uma frase atribuída a Peter Drucker que gosto muito.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1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Ela diz que não existe nada mais inútil do que fazer com enorme eficiência algo que não deveria mais ser feito.</a:t>
            </a: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Essa frase resume a diferença entre melhoria e reinvenção.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Melhorar normalmente significa responder melhor às mesmas perguntas.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Transformar significa formular perguntas diferentes.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Imaginem uma empresa perguntando: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Como vender mais DVDs?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Foi exatamente essa pergunta que Blockbuster tentou responder.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Enquanto isso, Netflix perguntava: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Como as pessoas gostariam de assistir filmes?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Percebam a diferença.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As respostas tornam-se completamente diferentes.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Uber não perguntou: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Como construir uma empresa de táxis melhor?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Perguntou: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Como conectar passageiros e motoristas utilizando smartphones?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Airbnb não perguntou: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Como construir hotéis?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Perguntou: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Como utilizar quartos que já existem?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A OpenAI não perguntou: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Como construir um buscador melhor?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Perguntou: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Como conversar naturalmente com computadores?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Essas organizações não começaram com tecnologia.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Começaram com perguntas.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É exatamente esse comportamento que Adam Grant chama de pensamento científico.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O cientista não parte das respostas.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Parte das perguntas.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Essa talvez seja uma das maiores responsabilidades do líder.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Criar perguntas que ninguém ainda fez.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Porque respostas podem ser produzidas por inteligência artificial.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Mas identificar quais perguntas realmente merecem ser feitas continua sendo uma competência profundamente humana.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Ao voltar para sua organização, experimentem um exercício simples.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Escolham um problema importante.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Em vez de procurar imediatamente uma solução, tentem reformular a pergunta.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Muitas vezes a inovação nasce exatamente nesse momento.</a:t>
            </a:r>
          </a:p>
        </p:txBody>
      </p:sp>
      <p:sp>
        <p:nvSpPr>
          <p:cNvPr id="600" name="PlaceHolder 3"/>
          <p:cNvSpPr>
            <a:spLocks noGrp="1"/>
          </p:cNvSpPr>
          <p:nvPr>
            <p:ph type="sldNum" idx="30"/>
          </p:nvPr>
        </p:nvSpPr>
        <p:spPr>
          <a:xfrm>
            <a:off x="3884760" y="8685360"/>
            <a:ext cx="2969640" cy="456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pt-BR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D7CC26F9-1CE5-4168-A587-8123B1160C56}" type="slidenum">
              <a:rPr lang="pt-BR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12</a:t>
            </a:fld>
            <a:endParaRPr lang="pt-BR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4813" cy="3084513"/>
          </a:xfrm>
          <a:prstGeom prst="rect">
            <a:avLst/>
          </a:prstGeom>
          <a:ln w="0">
            <a:noFill/>
          </a:ln>
        </p:spPr>
      </p:sp>
      <p:sp>
        <p:nvSpPr>
          <p:cNvPr id="60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4240" cy="35982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Este slide apresenta o conceito de segurança psicológica, </a:t>
            </a:r>
            <a:r>
              <a:rPr lang="en-US" sz="2000" b="1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desenvolvido por Amy Edmondson em A Organização Sem Medo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, como a base invisível de toda cultura inovadora. </a:t>
            </a: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Segurança psicológica é a crença compartilhada de que a equipe é um ambiente seguro para correr riscos interpessoais — discordar, fazer perguntas, admitir erros e propor ideias incompletas sem medo de humilhação ou punição. </a:t>
            </a: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A pirâmide mostra como a inovação se constrói camada por camada, de baixo para cima: tudo começa com confiança (a base); a confiança permite a colaboração real (as pessoas trocam com franqueza); a colaboração viabiliza a experimentação (é seguro testar e falhar); e só então floresce a inovação (o topo).</a:t>
            </a: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Tentar inovar sem essa base é construir o topo da pirâmide no ar. </a:t>
            </a: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O exemplo é o Projeto Aristotle, do Google: um estudo de anos sobre centenas de equipes que buscava descobrir o que distingue as de alta performance — e concluiu que o fator número um não era o talento individual nem a senioridade, mas a segurança psicológica.</a:t>
            </a: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A Natura construiu sua inovação baseada em colaboração.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Pesquisadores, fornecedores, comunidades amazônicas e colaboradores trabalham em rede. Para isso, criou uma cultura em que:</a:t>
            </a:r>
          </a:p>
          <a:p>
            <a:pPr marL="171360" indent="-171360" algn="l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opiniões divergentes são valorizadas; </a:t>
            </a:r>
          </a:p>
          <a:p>
            <a:pPr marL="171360" indent="-171360" algn="l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equipes compartilham conhecimento; </a:t>
            </a:r>
          </a:p>
          <a:p>
            <a:pPr marL="171360" indent="-171360" algn="l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erros em projetos de inovação são tratados como aprendizado; </a:t>
            </a:r>
          </a:p>
          <a:p>
            <a:pPr marL="171360" indent="-171360" algn="l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ideias podem surgir de qualquer área. 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Isso possibilitou inovações em: biocosméticos; embalagens sustentáveis; economia circular; cadeias produtivas da biodiversidade brasileira.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03" name="PlaceHolder 3"/>
          <p:cNvSpPr>
            <a:spLocks noGrp="1"/>
          </p:cNvSpPr>
          <p:nvPr>
            <p:ph type="sldNum" idx="31"/>
          </p:nvPr>
        </p:nvSpPr>
        <p:spPr>
          <a:xfrm>
            <a:off x="3884760" y="8685360"/>
            <a:ext cx="2969640" cy="456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FB20492E-B589-4BD8-93D8-26637E204371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13</a:t>
            </a:fld>
            <a:endParaRPr lang="pt-BR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4813" cy="3084513"/>
          </a:xfrm>
          <a:prstGeom prst="rect">
            <a:avLst/>
          </a:prstGeom>
          <a:ln w="0">
            <a:noFill/>
          </a:ln>
        </p:spPr>
      </p:sp>
      <p:sp>
        <p:nvSpPr>
          <p:cNvPr id="60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4240" cy="35982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 o slide anterior mostrou por que os líderes caem, este mostra como a disrupção nasce — e por que ela é tão difícil de enxergar a tempo.</a:t>
            </a: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A sequência à esquerda descreve o ciclo de vida típico de uma disrupção: uma nova tecnologia surge, atende inicialmente um mercado pequeno, com baixa margem, e por isso é ignorada pelos líderes (que racionalmente preferem focar em clientes grandes e lucrativos).</a:t>
            </a: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Protegida dessa concorrência, a tecnologia passa por melhoria contínua até se tornar o novo padrão do mercado — momento em que já é tarde para reagir. O ponto crucial é que cada passo é individualmente racional para o incumbente: por que investir num mercado minúsculo e pouco lucrativo? É essa racionalidade que cega. </a:t>
            </a: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O caso do ChatGPT ilustra a velocidade moderna: uma interface simples sobre um modelo de linguagem virou padrão de produtividade em poucos meses, pegando gigantes de surpresa. </a:t>
            </a: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O caso brasileiro do Pix é ainda mais didático: começou como uma infraestrutura de pagamentos do Banco Central, aparentemente técnica e discreta, e acabou mudando o setor de  pagamentos, o setor de fintechs e o próprio comportamento do consumidor, tornando-se padrão nacional em tempo recorde. </a:t>
            </a: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Te convido a olhar para o seu próprio setor: qual inovação aparentemente pequena hoje pode ser o novo padrão amanhã?</a:t>
            </a: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06" name="PlaceHolder 3"/>
          <p:cNvSpPr>
            <a:spLocks noGrp="1"/>
          </p:cNvSpPr>
          <p:nvPr>
            <p:ph type="sldNum" idx="32"/>
          </p:nvPr>
        </p:nvSpPr>
        <p:spPr>
          <a:xfrm>
            <a:off x="3884760" y="8685360"/>
            <a:ext cx="2969640" cy="456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3B649A4A-C3FB-4DAB-A326-8D56580FCD5D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14</a:t>
            </a:fld>
            <a:endParaRPr lang="pt-BR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4813" cy="3084513"/>
          </a:xfrm>
          <a:prstGeom prst="rect">
            <a:avLst/>
          </a:prstGeom>
          <a:ln w="0">
            <a:noFill/>
          </a:ln>
        </p:spPr>
      </p:sp>
      <p:sp>
        <p:nvSpPr>
          <p:cNvPr id="60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4240" cy="35982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1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Durante décadas administramos mudanças como projetos.</a:t>
            </a: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Implantávamos um ERP. Terminávamos o projeto. Voltávamos à estabilidade.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Depois implantávamos CRM. Voltávamos novamente à estabilidade.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Mais tarde fazíamos transformação digital. Mais uma vez acreditávamos que a organização voltaria ao estado normal.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1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O problema é que esse ciclo, desta maneira, desapareceu.</a:t>
            </a: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Hoje terminamos uma transformação e imediatamente já se inicia outra: Cloud, IA, Automação, Cibersegurança, novos modelos de negócio, mudanças regulatórias, novos concorrentes. Tudo acontece simultaneamente.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Observem empresas como Amazon. Ela não possui um departamento responsável por inovação. A empresa inteira foi desenhada para inovar continuamente.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O mesmo acontece com a Nintendo . Ela foi fundada em 1889 para  fabricar cartas de baralho japones  (Hanafudá). Nas décadas de 1960–70 fez diversos experimentos (brinquedos, táxi, hotéis) até encontrar um novo caminho: o videogame no inicio dos anos 80. Em 1989 lança o Game Boy e leva os jogos para o bolso. Em 1996 o Nintendo 64 populariza o 3D com </a:t>
            </a:r>
            <a:r>
              <a:rPr lang="pt-BR" sz="2000" b="0" i="1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Super Mario 64</a:t>
            </a: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. Em 2006 o Wii amplia o público com controles por movimento e não para por ai.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Nunca houve um momento em que estas a organizações pudessem dizer: “Agora terminamos de mudar.”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Essa talvez seja a principal mudança na liderança moderna. O objetivo do líder deixou de ser conduzir mudanças. Passou a ser construir organizações capazes de mudar continuamente.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São competências completamente diferentes. Projetos possuem começo e fim. Aprendizado contínuo não.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É exatamente isso que diferencia organizações exponenciais. Elas não são melhores porque mudam mais. Elas são melhores porque nunca param de mudar.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09" name="PlaceHolder 3"/>
          <p:cNvSpPr>
            <a:spLocks noGrp="1"/>
          </p:cNvSpPr>
          <p:nvPr>
            <p:ph type="sldNum" idx="33"/>
          </p:nvPr>
        </p:nvSpPr>
        <p:spPr>
          <a:xfrm>
            <a:off x="3884760" y="8685360"/>
            <a:ext cx="2969640" cy="456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D258EB56-97B6-4F27-BC9B-F5BC301F6BDA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15</a:t>
            </a:fld>
            <a:endParaRPr lang="pt-BR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4813" cy="3084513"/>
          </a:xfrm>
          <a:prstGeom prst="rect">
            <a:avLst/>
          </a:prstGeom>
          <a:ln w="0">
            <a:noFill/>
          </a:ln>
        </p:spPr>
      </p:sp>
      <p:sp>
        <p:nvSpPr>
          <p:cNvPr id="61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4240" cy="35982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9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 a disrupção é inevitável, como uma empresa se organiza para não ser vítima dela? Este slide traz a resposta prática: gerir a inovação como um portfólio equilibrado, usando o modelo 70-20-10, popularizado por Google e Amazon. </a:t>
            </a:r>
            <a:endParaRPr lang="pt-BR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lang="pt-BR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9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A ideia é alocar recursos em três horizontes: 70% no core business (o negócio atual, que paga as contas e precisa continuar sendo melhorado), 20% em adjacências (expansões próximas — novos mercados, produtos relacionados, que aproveitam capacidades existentes) e 10% em disrupção (apostas de alto risco e alto retorno em tecnologias e modelos de negócio que ainda não existem ou não dão lucro).</a:t>
            </a:r>
            <a:endParaRPr lang="pt-BR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lang="pt-BR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9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O ponto-chave é que os 10% disruptivos são o seguro contra a obsolescência: são pequenos o bastante para não ameaçar o presente, mas essenciais para garantir o futuro. Empresas que alocam 0% em disrupção estão, na prática, apostando que o mundo não vai mudar. “Metafora do pomar de macieiras”</a:t>
            </a:r>
            <a:endParaRPr lang="pt-BR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lang="pt-BR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900" b="1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Os casos da Bosch, </a:t>
            </a:r>
            <a:r>
              <a:rPr lang="pt-BR" sz="900" b="1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da Charles Schwab e da Embraer</a:t>
            </a:r>
            <a:r>
              <a:rPr lang="en-US" sz="900" b="1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 mostram o princípio em ação. </a:t>
            </a:r>
            <a:endParaRPr lang="pt-BR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9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Através da Bosch ventures e da Bosch Business Innovations, a Bosch  dedica uma parte do seu investimento em p</a:t>
            </a:r>
            <a:r>
              <a:rPr lang="pt-BR" sz="9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esquisa em células de combustível de hidrogênio, captura de carbono, computação quântica, detre outros; </a:t>
            </a:r>
          </a:p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9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O caso da Embraer é um exemplo elegante dos três horizontes numa única empresa: aviação comercial como core, defesa como adjacência e a mobilidade aérea urbana — os eVTOLs da Eve Air Mobility— como aposta disruptiva. </a:t>
            </a:r>
            <a:endParaRPr lang="pt-BR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9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A Eve ainda:</a:t>
            </a:r>
          </a:p>
          <a:p>
            <a:pPr marL="171360" indent="-171360" algn="l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pt-BR" sz="9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praticamente não possui receita operacional; </a:t>
            </a:r>
          </a:p>
          <a:p>
            <a:pPr marL="171360" indent="-171360" algn="l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pt-BR" sz="9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ainda não entregou aeronaves; </a:t>
            </a:r>
          </a:p>
          <a:p>
            <a:pPr marL="171360" indent="-171360" algn="l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pt-BR" sz="9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está em fase de certificação. </a:t>
            </a:r>
          </a:p>
          <a:p>
            <a:pPr marL="171360" indent="-171360" algn="l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pt-BR" sz="9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Mesmo assim, vale quase </a:t>
            </a:r>
            <a:r>
              <a:rPr lang="pt-BR" sz="900" b="1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US$ 800 milhões</a:t>
            </a:r>
            <a:endParaRPr lang="pt-BR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9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A Embraer detém aproximadamente </a:t>
            </a:r>
            <a:r>
              <a:rPr lang="pt-BR" sz="900" b="1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73%</a:t>
            </a:r>
            <a:r>
              <a:rPr lang="pt-BR" sz="9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 da companhia. Portanto o v</a:t>
            </a:r>
            <a:r>
              <a:rPr lang="pt-BR" sz="900" b="1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alor da participação da Embraer na Eve ≈ US$ 580 milhões ou cerca de 5% do valor de mercado da Embraer</a:t>
            </a:r>
            <a:endParaRPr lang="pt-BR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9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A perspectiva é de crescimento do mercado de eVTOL e eventualmente a Eve vai valer mais do que a Embraer no futuro</a:t>
            </a:r>
          </a:p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endParaRPr lang="pt-BR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9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Outro caso muito conhecido de portfolio de inovação é da corretora </a:t>
            </a:r>
            <a:r>
              <a:rPr lang="pt-BR" sz="900" b="1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Charles Schwab. </a:t>
            </a:r>
            <a:r>
              <a:rPr lang="pt-BR" sz="9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O caso clássico e marcante ocorreu em 1996, quando a Schwab, que já era uma grande corretora tradicional e física. Na época começaram a surgir serviços </a:t>
            </a:r>
            <a:r>
              <a:rPr lang="pt-BR" sz="900" b="1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de corretagem na internet</a:t>
            </a:r>
            <a:r>
              <a:rPr lang="pt-BR" sz="9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. A corretora temia que o "home broker" canibalizasse o negócio tradicional de taxas mais altas, então criou uma unidade digital separada chamada </a:t>
            </a:r>
            <a:r>
              <a:rPr lang="pt-BR" sz="900" b="1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eSchwab. </a:t>
            </a:r>
            <a:r>
              <a:rPr lang="pt-BR" sz="9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A </a:t>
            </a:r>
            <a:r>
              <a:rPr lang="pt-BR" sz="900" b="1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Charles Schwab tradicional</a:t>
            </a:r>
            <a:r>
              <a:rPr lang="pt-BR" sz="9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 cobrava cerca de </a:t>
            </a:r>
            <a:r>
              <a:rPr lang="pt-BR" sz="900" b="1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US$ 65</a:t>
            </a:r>
            <a:r>
              <a:rPr lang="pt-BR" sz="9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 por ordem executada via telefone ou agência. A </a:t>
            </a:r>
            <a:r>
              <a:rPr lang="pt-BR" sz="900" b="1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eSchwab</a:t>
            </a:r>
            <a:r>
              <a:rPr lang="pt-BR" sz="9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 foi lançada cobrando apenas </a:t>
            </a:r>
            <a:r>
              <a:rPr lang="pt-BR" sz="900" b="1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US$ 29,95</a:t>
            </a:r>
            <a:r>
              <a:rPr lang="pt-BR" sz="9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 por ordem online. </a:t>
            </a:r>
            <a:r>
              <a:rPr lang="pt-BR" sz="900" b="0" u="none" strike="noStrike">
                <a:solidFill>
                  <a:srgbClr val="000000"/>
                </a:solidFill>
                <a:effectLst/>
                <a:uFillTx/>
                <a:latin typeface="+mn-lt"/>
                <a:ea typeface="+mn-ea"/>
              </a:rPr>
              <a:t>A manobra funcionou tão bem que, em vez de manter as duas empresas separadas, a Schwab usou a eSchwab para transformar todo o seu modelo de negócios. Em 1998 decidiu cortar a taxa de </a:t>
            </a:r>
            <a:r>
              <a:rPr lang="pt-BR" sz="900" b="0" i="1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toda</a:t>
            </a:r>
            <a:r>
              <a:rPr lang="pt-BR" sz="900" b="0" u="none" strike="noStrike">
                <a:solidFill>
                  <a:srgbClr val="000000"/>
                </a:solidFill>
                <a:effectLst/>
                <a:uFillTx/>
                <a:latin typeface="+mn-lt"/>
                <a:ea typeface="+mn-ea"/>
              </a:rPr>
              <a:t> a Charles Schwab para US$ 29,95, unificando os clientes analógicos e digitais em uma única plataforma. Foi um movimento arriscado que custou US$ 150 milhões em receitas imediatas, mas que fez a Charles Schwab disparar na liderança do mercado digital. Isto ajudou a transformar a corretora no colosso que é hoje ,com 40 milhões de contas ativas de corretagem  e gerenciando impressionantes </a:t>
            </a:r>
            <a:r>
              <a:rPr lang="pt-BR" sz="900" b="1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US$ 13,08 trilhões em ativos de clientes</a:t>
            </a:r>
            <a:r>
              <a:rPr lang="pt-BR" sz="900" b="0" u="none" strike="noStrike">
                <a:solidFill>
                  <a:srgbClr val="000000"/>
                </a:solidFill>
                <a:effectLst/>
                <a:uFillTx/>
                <a:latin typeface="+mn-lt"/>
                <a:ea typeface="+mn-ea"/>
              </a:rPr>
              <a:t> </a:t>
            </a:r>
            <a:endParaRPr lang="pt-BR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endParaRPr lang="pt-BR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900" b="0" u="none" strike="noStrike">
                <a:solidFill>
                  <a:srgbClr val="000000"/>
                </a:solidFill>
                <a:effectLst/>
                <a:uFillTx/>
                <a:latin typeface="+mn-lt"/>
                <a:ea typeface="+mn-ea"/>
              </a:rPr>
              <a:t>Quanto do orçamento da sua organização está, de fato, financiando o futuro? Se a resposta for próxima de zero, o risco de disrupção é máximo.</a:t>
            </a:r>
            <a:endParaRPr lang="pt-BR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12" name="PlaceHolder 3"/>
          <p:cNvSpPr>
            <a:spLocks noGrp="1"/>
          </p:cNvSpPr>
          <p:nvPr>
            <p:ph type="sldNum" idx="34"/>
          </p:nvPr>
        </p:nvSpPr>
        <p:spPr>
          <a:xfrm>
            <a:off x="3884760" y="8685360"/>
            <a:ext cx="2969640" cy="456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E6901AFF-A3BB-4C44-9B4E-80AE12399D75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16</a:t>
            </a:fld>
            <a:endParaRPr lang="pt-BR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4813" cy="3084513"/>
          </a:xfrm>
          <a:prstGeom prst="rect">
            <a:avLst/>
          </a:prstGeom>
          <a:ln w="0">
            <a:noFill/>
          </a:ln>
        </p:spPr>
      </p:sp>
      <p:sp>
        <p:nvSpPr>
          <p:cNvPr id="61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4600" cy="3598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“Se eu vendo uma flor, ganho dinheiro uma vez. Se eu construo o ecossistema em torno da flor, posso ganhar dinheiro todas as vezes que aquela pessoa compra, aprende, recomenda, compartilha ou interage.” 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O motivo para essa evolução é que cada modelo pode aumentar </a:t>
            </a:r>
            <a:r>
              <a:rPr lang="pt-BR" sz="2000" b="1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frequência, receita, dados e efeitos de rede</a:t>
            </a: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:O ponto não é que toda empresa precise virar plataforma. É mostrar que a tecnologia digital permite mudar a unidade econômica do negócio.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A transformação normalmente ocorre em etapas — poucas empresas nascem como plataforma. 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Primeiro vendem um produto, depois um serviço, depois criam assinatura, depois permitem que terceiros vendam, depois constroem APIs, depois criam comunidade e efeitos de rede.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Já citamos varias vezes aqui os exemplos do Mercado Livre e da Amazon, então vamos usar outros exemplos.</a:t>
            </a:r>
          </a:p>
        </p:txBody>
      </p:sp>
      <p:sp>
        <p:nvSpPr>
          <p:cNvPr id="615" name="PlaceHolder 3"/>
          <p:cNvSpPr>
            <a:spLocks noGrp="1"/>
          </p:cNvSpPr>
          <p:nvPr>
            <p:ph type="sldNum" idx="35"/>
          </p:nvPr>
        </p:nvSpPr>
        <p:spPr>
          <a:xfrm>
            <a:off x="3884760" y="8685360"/>
            <a:ext cx="2970000" cy="456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pt-BR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D7182C5E-E889-4D0D-8D36-5E1C333DFEFC}" type="slidenum">
              <a:rPr lang="pt-BR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17</a:t>
            </a:fld>
            <a:endParaRPr lang="pt-BR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4813" cy="3084513"/>
          </a:xfrm>
          <a:prstGeom prst="rect">
            <a:avLst/>
          </a:prstGeom>
          <a:ln w="0">
            <a:noFill/>
          </a:ln>
        </p:spPr>
      </p:sp>
      <p:sp>
        <p:nvSpPr>
          <p:cNvPr id="61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4240" cy="35982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Dois exemplos mostram a mesma lógica de transformação em setores muito diferentes: o produto deixa de ser o centro e passa a ser um ponto de entrada em uma plataforma de dados e serviços.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John Deere: o caminho vai de tratores a máquinas conectadas, telemetria e agricultura de precisão, gerando dados que alimentam IA e sustentam um ecossistema agrícola. O trator tornou-se apenas um ponto de coleta de dados dentro de uma plataforma.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Stellantis: da venda de veículos a veículos conectados, atualizações OTA, serviços conectados, assinaturas de software, mobilidade e car sharing/fleet, até uma plataforma de dados. O automóvel tornou-se uma plataforma digital sobre rodas.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Em ambos os casos o valor migra do ativo físico para a camada de dados, software e serviços recorrentes construída sobre ele.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Vamos falar agora de CULTURA,  uma condição fundamental para que a inovação aconteça</a:t>
            </a:r>
          </a:p>
        </p:txBody>
      </p:sp>
      <p:sp>
        <p:nvSpPr>
          <p:cNvPr id="618" name="PlaceHolder 3"/>
          <p:cNvSpPr>
            <a:spLocks noGrp="1"/>
          </p:cNvSpPr>
          <p:nvPr>
            <p:ph type="sldNum" idx="36"/>
          </p:nvPr>
        </p:nvSpPr>
        <p:spPr>
          <a:xfrm>
            <a:off x="3884760" y="8685360"/>
            <a:ext cx="2969640" cy="456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pt-BR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0515BA63-C2FB-4F45-A28E-1771A2CEBFDE}" type="slidenum">
              <a:rPr lang="pt-BR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18</a:t>
            </a:fld>
            <a:endParaRPr lang="pt-BR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3188" y="1001713"/>
            <a:ext cx="4811712" cy="2706687"/>
          </a:xfrm>
          <a:prstGeom prst="rect">
            <a:avLst/>
          </a:prstGeom>
          <a:ln w="0">
            <a:noFill/>
          </a:ln>
        </p:spPr>
      </p:sp>
      <p:sp>
        <p:nvSpPr>
          <p:cNvPr id="620" name="PlaceHolder 2"/>
          <p:cNvSpPr>
            <a:spLocks noGrp="1"/>
          </p:cNvSpPr>
          <p:nvPr>
            <p:ph type="body"/>
          </p:nvPr>
        </p:nvSpPr>
        <p:spPr>
          <a:xfrm>
            <a:off x="755640" y="3858840"/>
            <a:ext cx="6046560" cy="3156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1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A natureza dos ativos que geram valor mudou de lado. </a:t>
            </a: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Ontem, </a:t>
            </a:r>
            <a:r>
              <a:rPr lang="en-US" sz="2000" b="1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a vantagem competitiva 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vinha de ativos físicos e escala: quem tinha as maiores fábricas, os maiores estoques, as melhores máquinas e o maior volume vencia. </a:t>
            </a: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Hoje, o </a:t>
            </a:r>
            <a:r>
              <a:rPr lang="en-US" sz="2000" b="1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valor migrou para ativos digitais e intangíveis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: plataformas no lugar de fábricas, dados no lugar de estoque, algoritmos no lugar de máquinas, ecossistemas no lugar de escala bruta. </a:t>
            </a: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1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Não é que o mundo físico deixou de importar — é que o prêmio econômico se deslocou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. As empresas mais valiosas do planeta hoje possuem poucos ativos físicos e enormes ativos digitais. </a:t>
            </a: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1" name="PlaceHolder 3"/>
          <p:cNvSpPr>
            <a:spLocks noGrp="1"/>
          </p:cNvSpPr>
          <p:nvPr>
            <p:ph type="sldNum" idx="37"/>
          </p:nvPr>
        </p:nvSpPr>
        <p:spPr>
          <a:xfrm>
            <a:off x="4282200" y="7616160"/>
            <a:ext cx="3274560" cy="401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514B8BF3-286E-4BF0-A6A9-6426FEBD0572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19</a:t>
            </a:fld>
            <a:endParaRPr lang="pt-BR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3188" y="1001713"/>
            <a:ext cx="4811712" cy="2706687"/>
          </a:xfrm>
          <a:prstGeom prst="rect">
            <a:avLst/>
          </a:prstGeom>
          <a:ln w="0">
            <a:noFill/>
          </a:ln>
        </p:spPr>
      </p:sp>
      <p:sp>
        <p:nvSpPr>
          <p:cNvPr id="569" name="PlaceHolder 2"/>
          <p:cNvSpPr>
            <a:spLocks noGrp="1"/>
          </p:cNvSpPr>
          <p:nvPr>
            <p:ph type="body"/>
          </p:nvPr>
        </p:nvSpPr>
        <p:spPr>
          <a:xfrm>
            <a:off x="755640" y="3858840"/>
            <a:ext cx="6046560" cy="3156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1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Respostas que normalmente aparecem</a:t>
            </a: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1360" indent="-171360" algn="l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Internet; Smartphone ;  Cloud ; Pix; ChatGPT; Redes sociais; Computadores; Home office; Streaming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1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Agora pergunte:</a:t>
            </a: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1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Essas são mudanças tecnológicas.</a:t>
            </a: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Mas o que mudou economicamente?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O que mudou nas empresas?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O que mudou no comportamento das pessoas?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1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Conclusão</a:t>
            </a: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As pessoas deixaram de comprar CDs. Passaram a assinar Spotify.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Não param mais taxis na rua. Chamam Uber.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Não alugam filmes na locadora. Assinam Netflix.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Não compram software. Assinam SaaS.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Não usam o telefone para conversar. Mandam mensagens no whatsapp.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Não procuram informação no Google. Conversam com a IA.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70" name="PlaceHolder 3"/>
          <p:cNvSpPr>
            <a:spLocks noGrp="1"/>
          </p:cNvSpPr>
          <p:nvPr>
            <p:ph type="sldNum" idx="20"/>
          </p:nvPr>
        </p:nvSpPr>
        <p:spPr>
          <a:xfrm>
            <a:off x="4282200" y="7616160"/>
            <a:ext cx="3274560" cy="401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E8D547AA-F183-4341-8F99-6E105B921CBC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2</a:t>
            </a:fld>
            <a:endParaRPr lang="pt-BR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4813" cy="3084513"/>
          </a:xfrm>
          <a:prstGeom prst="rect">
            <a:avLst/>
          </a:prstGeom>
          <a:ln w="0">
            <a:noFill/>
          </a:ln>
        </p:spPr>
      </p:sp>
      <p:sp>
        <p:nvSpPr>
          <p:cNvPr id="62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4240" cy="35982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1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Este é o slide de encerramento do módulo e da Aula 2 </a:t>
            </a: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A força da pergunta está na sua premissa: se a IA é uma infraestrutura democratizada — acessível a grandes e pequenos, a incumbentes e entrantes —, </a:t>
            </a:r>
            <a:r>
              <a:rPr lang="en-US" sz="2000" b="1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então ela deixa de ser, por si só, uma fonte de diferenciação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. </a:t>
            </a: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 todos têm a mesma ferramenta, a ferramenta não decide o jogo.</a:t>
            </a: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A vantagem estará em liderança, cultura, capacidade de aprender, velocidade de experimentação, qualidade das decisões, confiança das pessoas e capacidade de transformação </a:t>
            </a:r>
            <a:r>
              <a:rPr lang="en-US" sz="2000" b="1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— atributos profundamente humanos e organizacionais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, não tecnológicos. </a:t>
            </a: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IA democratiza capacidades tecnológicas, mas o que continuará diferenciando as organizações será a forma como seus líderes mobilizam pessoas, definem estratégias e transformam conhecimento em ação. </a:t>
            </a: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1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Esta é a mensagem que amarra o curso inteiro — da disrupção aos modelos que escalam, da IA como infraestrutura à co-inteligência — num ponto final inequívoco: o futuro não é sobre IA; é sobre liderança. A tecnologia é o novo piso comum; a liderança é o que constrói andares acima dele.</a:t>
            </a: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4" name="PlaceHolder 3"/>
          <p:cNvSpPr>
            <a:spLocks noGrp="1"/>
          </p:cNvSpPr>
          <p:nvPr>
            <p:ph type="sldNum" idx="38"/>
          </p:nvPr>
        </p:nvSpPr>
        <p:spPr>
          <a:xfrm>
            <a:off x="3884760" y="8685360"/>
            <a:ext cx="2969640" cy="456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8189EC53-D2FC-41F8-819C-0210DB60DE84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20</a:t>
            </a:fld>
            <a:endParaRPr lang="pt-BR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62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1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Slide de síntese: percorra os nove pontos como uma única linha de raciocínio, não como uma lista.</a:t>
            </a: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1. Empresas desaparecem quando param de aprender — o ponto de partida do módulo: a morte corporativa vem da estagnação, não da falta de recursos.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2. Inovação precisa gerar valor — inovação sem impacto percebido pelo cliente ou pelo negócio é apenas novidade.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3. Existem diferentes tipos de inovação — incremental, adjacente e transformacional; cada uma exige risco, prazo e governança distintos.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4. Inovação precisa ser contínua — vantagens competitivas são transitórias, então o esforço não pode ser um projeto isolado.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5. Portanto, inovação precisa ser gerenciada como portfólio — este é o ponto de virada do raciocínio: equilibrar apostas de curto e longo prazo em vez de apostar tudo em uma iniciativa.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6. Precisamos experimentar para reduzir risco — testes rápidos e baratos substituem grandes apostas baseadas em opinião.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7. Precisamos conectar empresas, pesquisa, startups e mercado — inovação acontece em ecossistema, não isolada dentro da organização.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8. Precisamos medir o resultado econômico — sem métricas de valor capturado, o portfólio perde patrocínio.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9. E precisamos preparar as pessoas — liderança, cultura e capacidade de aprender sustentam todo o restante.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1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Fechamento sugerido: peça a cada participante que identifique em qual desses nove pontos sua organização está mais frágil hoje.</a:t>
            </a: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7" name="PlaceHolder 3"/>
          <p:cNvSpPr>
            <a:spLocks noGrp="1"/>
          </p:cNvSpPr>
          <p:nvPr>
            <p:ph type="sldNum" idx="39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pt-BR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09BDBCE5-25CF-4B18-A371-13D2C3F849E0}" type="slidenum">
              <a:rPr lang="pt-BR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21</a:t>
            </a:fld>
            <a:endParaRPr lang="pt-BR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4813" cy="3084513"/>
          </a:xfrm>
          <a:prstGeom prst="rect">
            <a:avLst/>
          </a:prstGeom>
          <a:ln w="0">
            <a:noFill/>
          </a:ln>
        </p:spPr>
      </p:sp>
      <p:sp>
        <p:nvSpPr>
          <p:cNvPr id="62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4240" cy="35982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1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“A melhor maneira de prever o futuro é inventá-lo.”</a:t>
            </a: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1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Alan Kay — Xerox PARC, 1971</a:t>
            </a: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0" name="PlaceHolder 3"/>
          <p:cNvSpPr>
            <a:spLocks noGrp="1"/>
          </p:cNvSpPr>
          <p:nvPr>
            <p:ph type="sldNum" idx="40"/>
          </p:nvPr>
        </p:nvSpPr>
        <p:spPr>
          <a:xfrm>
            <a:off x="3884760" y="8685360"/>
            <a:ext cx="2969640" cy="456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pt-BR" sz="12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4CBE37DF-575D-407F-BDC1-FCD9A22AD536}" type="slidenum">
              <a:rPr lang="pt-BR" sz="12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+mn-ea"/>
              </a:rPr>
              <a:t>22</a:t>
            </a:fld>
            <a:endParaRPr lang="pt-BR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4813" cy="3084513"/>
          </a:xfrm>
          <a:prstGeom prst="rect">
            <a:avLst/>
          </a:prstGeom>
          <a:ln w="0">
            <a:noFill/>
          </a:ln>
        </p:spPr>
      </p:sp>
      <p:sp>
        <p:nvSpPr>
          <p:cNvPr id="69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4600" cy="3598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1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“A melhor maneira de prever o futuro é inventá-lo.”</a:t>
            </a: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1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Alan Kay — Xerox PARC, 1971</a:t>
            </a: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98" name="PlaceHolder 3"/>
          <p:cNvSpPr>
            <a:spLocks noGrp="1"/>
          </p:cNvSpPr>
          <p:nvPr>
            <p:ph type="sldNum" idx="62"/>
          </p:nvPr>
        </p:nvSpPr>
        <p:spPr>
          <a:xfrm>
            <a:off x="3884760" y="8685360"/>
            <a:ext cx="2970000" cy="456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pt-BR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F5ACCDAA-6FEC-482B-8A09-F1490A27E5C4}" type="slidenum">
              <a:rPr lang="pt-BR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24</a:t>
            </a:fld>
            <a:endParaRPr lang="pt-BR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3188" y="1001713"/>
            <a:ext cx="4811712" cy="2706687"/>
          </a:xfrm>
          <a:prstGeom prst="rect">
            <a:avLst/>
          </a:prstGeom>
          <a:ln w="0">
            <a:noFill/>
          </a:ln>
        </p:spPr>
      </p:sp>
      <p:sp>
        <p:nvSpPr>
          <p:cNvPr id="572" name="PlaceHolder 2"/>
          <p:cNvSpPr>
            <a:spLocks noGrp="1"/>
          </p:cNvSpPr>
          <p:nvPr>
            <p:ph type="body"/>
          </p:nvPr>
        </p:nvSpPr>
        <p:spPr>
          <a:xfrm>
            <a:off x="755640" y="3858840"/>
            <a:ext cx="6046560" cy="3156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1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N</a:t>
            </a: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ós fomos condicionados a pensar nas mudanças do ponto de vista da tecnologia. 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Quando pensamos no que vem pela frente pensamos em carros voadores e robôs humanoides. Não é verdade?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Estes elementos - e alguns que não existiam nos anos 60, como a vídeo conferencia, computador pessoal, o forno de microondas estão no desenho animado os Jetsons, lançado em 1963 que estava ambientado em um futuro 100 anos a frente.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1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Vamos ver dois extratos deste desenho animado!</a:t>
            </a: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Está tudo la: o forno de micro ondas, a vídeo conferencia, o computador pessoal e algumas tecnologias que provavelmente teremos em 2063, como robos humanoides domésticos e carros voadores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1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Mas e as mudanças comportamentais?  </a:t>
            </a: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No mundo dos Jetsons ainda haverá dinheiro em papel (repararam?), não existe home office, o chefe  não fez curso de compliance  e dá bronca nos funcionários, a família típica tem um filho e uma filha e são todos brancos e heterossexuais... 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Os Jetsons não imaginam o </a:t>
            </a:r>
            <a:r>
              <a:rPr lang="pt-BR" sz="2000" b="1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futuro da sociedade</a:t>
            </a: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; imaginam o </a:t>
            </a:r>
            <a:r>
              <a:rPr lang="pt-BR" sz="2000" b="1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presente com tecnologias futuristas</a:t>
            </a: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. A estrutura social permanece praticamente congelada em 1963. </a:t>
            </a:r>
            <a:r>
              <a:rPr lang="pt-BR" sz="2000" b="1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Miopia tecnológica</a:t>
            </a: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 é a tendência de projetar mudanças apenas na tecnologia, assumindo que instituições, valores, relações sociais e modelos econômicos permanecerão essencialmente inalterados.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1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Grande mensagem: Tecnologia nunca é o destino. Ela é apenas o meio. REPETIR</a:t>
            </a: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1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História</a:t>
            </a: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Por que o Blockbuster morreu? Não foi  porque surgiu a Netflix.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Ela morreu porque continuou acreditando que lojas físicas eram seu negócio.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Na verdade, seu negócio era entretenimento.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1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Pergunta  </a:t>
            </a: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Que empresa está cometendo hoje o mesmo erro da Blockbuster?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1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Encerramento</a:t>
            </a: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"Durante este curso nós estudaremos exatamente isso.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Como perceber mudanças –não apenas tecnológicas- antes que elas sejam óbvias."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1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Perguntas que você deve responder</a:t>
            </a: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O que mudou?Quem criou valor?Quem perdeu valor?Quem desapareceu?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1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Objetivo </a:t>
            </a: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Fazer o aluno perceber que a mudança não foi tecnológica. Foi econômica.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---------------------------------------</a:t>
            </a: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1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30 minutos</a:t>
            </a: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73" name="PlaceHolder 3"/>
          <p:cNvSpPr>
            <a:spLocks noGrp="1"/>
          </p:cNvSpPr>
          <p:nvPr>
            <p:ph type="sldNum" idx="21"/>
          </p:nvPr>
        </p:nvSpPr>
        <p:spPr>
          <a:xfrm>
            <a:off x="4282200" y="7616160"/>
            <a:ext cx="3274560" cy="401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3AA6C7A7-067E-4488-9E34-438B1C25AE2E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3</a:t>
            </a:fld>
            <a:endParaRPr lang="pt-BR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4813" cy="3084513"/>
          </a:xfrm>
          <a:prstGeom prst="rect">
            <a:avLst/>
          </a:prstGeom>
          <a:ln w="0">
            <a:noFill/>
          </a:ln>
        </p:spPr>
      </p:sp>
      <p:sp>
        <p:nvSpPr>
          <p:cNvPr id="57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4240" cy="35982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Este slide abre a aula com um impacto deliberado — uma tela escura e uma única frase grande, seguida pelo surgimento dos logotipos de quatro gigantes caídos: Kodak, Nokia, Blockbuster e BlackBerry. </a:t>
            </a: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A frase resume a tese do módulo: a empresa não morre quando perde dinheiro; ela morre quando para de aprender. </a:t>
            </a: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As quatro empresas eram líderes absolutas em seus mercados, com executivos competentes e caixa robusto — e ainda assim desapareceram. </a:t>
            </a: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A dinâmica da queda é descrita por uma frase que ecoa Hemingway: empresas desaparecem lentamente e, depois, de uma vez. </a:t>
            </a: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O declínio é gradual e quase imperceptível — perda de relevância, sinais de mercado ignorados — até o colapso súbito. </a:t>
            </a: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O caso brasileiro Varig aterrissa a lição em casa: foi a maior companhia aérea da América Latina, símbolo nacional, e não sobreviveu porque não adaptou seu modelo operacional e financeiro às mudanças do setor (desregulamentação, low-cost, novos custos). </a:t>
            </a: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O objetivo pedagógico é criar desconforto produtivo: se aconteceu com essas empresas, pode acontecer com a nossa. A pergunta 'o que aconteceu?' fica no ar e será respondida nos próximos slides com o mecanismo da disrupção.</a:t>
            </a: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76" name="PlaceHolder 3"/>
          <p:cNvSpPr>
            <a:spLocks noGrp="1"/>
          </p:cNvSpPr>
          <p:nvPr>
            <p:ph type="sldNum" idx="22"/>
          </p:nvPr>
        </p:nvSpPr>
        <p:spPr>
          <a:xfrm>
            <a:off x="3884760" y="8685360"/>
            <a:ext cx="2969640" cy="456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C3A8BBBB-27B9-462C-A154-0B71DD2A0EE3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4</a:t>
            </a:fld>
            <a:endParaRPr lang="pt-BR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3188" y="1001713"/>
            <a:ext cx="4811712" cy="2706687"/>
          </a:xfrm>
          <a:prstGeom prst="rect">
            <a:avLst/>
          </a:prstGeom>
          <a:ln w="0">
            <a:noFill/>
          </a:ln>
        </p:spPr>
      </p:sp>
      <p:sp>
        <p:nvSpPr>
          <p:cNvPr id="578" name="PlaceHolder 2"/>
          <p:cNvSpPr>
            <a:spLocks noGrp="1"/>
          </p:cNvSpPr>
          <p:nvPr>
            <p:ph type="body"/>
          </p:nvPr>
        </p:nvSpPr>
        <p:spPr>
          <a:xfrm>
            <a:off x="755640" y="3858840"/>
            <a:ext cx="6046560" cy="3156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1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Quando perguntamos por que empresas desaparecem, a resposta costuma ser "Porque não inovaram.“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1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Mas essa resposta é superficial.</a:t>
            </a:r>
          </a:p>
          <a:p>
            <a:pPr marL="171360" indent="-171360" algn="l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pt-BR" sz="1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Kodak inovou.</a:t>
            </a:r>
          </a:p>
          <a:p>
            <a:pPr marL="171360" indent="-171360" algn="l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pt-BR" sz="1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Nokia inovou.</a:t>
            </a:r>
          </a:p>
          <a:p>
            <a:pPr marL="171360" indent="-171360" algn="l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pt-BR" sz="1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Xerox inovou.</a:t>
            </a:r>
          </a:p>
          <a:p>
            <a:pPr marL="171360" indent="-171360" algn="l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pt-BR" sz="1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BlackBerry inovou.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1000" b="1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Todas possuíam excelentes laboratórios de pesquisa.</a:t>
            </a:r>
            <a:endParaRPr lang="pt-BR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1000" b="1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Todas registraram milhares de patentes.</a:t>
            </a:r>
            <a:endParaRPr lang="pt-BR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1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Mesmo assim perderam relevância. Por quê?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1000" b="1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Porque inovação tecnológica não garante transformação organizacional.</a:t>
            </a:r>
            <a:endParaRPr lang="pt-BR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1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A verdadeira vantagem competitiva está na capacidade de abandonar crenças antigas antes que o mercado obrigue a fazê-lo.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1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Clayton Christensen chamou esse fenômeno de </a:t>
            </a:r>
            <a:r>
              <a:rPr lang="pt-BR" sz="1000" b="1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Dilema da Inovação</a:t>
            </a:r>
            <a:r>
              <a:rPr lang="pt-BR" sz="1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: empresas líderes tendem a aperfeiçoar o modelo que as tornaram bem-sucedidas, enquanto novos entrantes exploram tecnologias inicialmente inferiores, mas capazes de criar mercados inteiramente novos.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1000"/>
              <a:t/>
            </a:r>
            <a:br>
              <a:rPr sz="1000"/>
            </a:br>
            <a:r>
              <a:rPr lang="pt-BR" sz="1000" b="1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Casos para contar: Dell e Kodak.</a:t>
            </a:r>
            <a:endParaRPr lang="pt-BR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1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Em 1975 um engenheiro da própria empresa desenvolveu uma câmera digital funcional.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1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A diretoria decidiu não explorar a inovação.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1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O receio era canibalizar o negócio altamente lucrativo de filmes fotográficos.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1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Décadas depois, concorrentes construíram todo o mercado de fotografia digital. 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1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A tecnologia existia. O problema era o modelo mental.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1000" b="1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Perguntas: </a:t>
            </a:r>
            <a:r>
              <a:rPr lang="pt-BR" sz="1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Quais crenças sustentam hoje o modelo de negócio da sua organização?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1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 essas crenças estiverem erradas, quais seriam as consequências?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1000" b="1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Mensagem</a:t>
            </a:r>
            <a:endParaRPr lang="pt-BR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1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Organizações raramente fracassam por falta de competência.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1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Fracassam porque continuam respondendo corretamente às perguntas erradas.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lang="pt-BR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1000" b="1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Referências</a:t>
            </a:r>
            <a:endParaRPr lang="pt-BR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1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The Innovator's Dilemma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1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Exponential Organizations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lang="pt-BR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79" name="PlaceHolder 3"/>
          <p:cNvSpPr>
            <a:spLocks noGrp="1"/>
          </p:cNvSpPr>
          <p:nvPr>
            <p:ph type="sldNum" idx="23"/>
          </p:nvPr>
        </p:nvSpPr>
        <p:spPr>
          <a:xfrm>
            <a:off x="4282200" y="7616160"/>
            <a:ext cx="3274560" cy="401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375CEEE8-C915-4B20-96C5-35A6703715D7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5</a:t>
            </a:fld>
            <a:endParaRPr lang="pt-BR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4813" cy="3084513"/>
          </a:xfrm>
          <a:prstGeom prst="rect">
            <a:avLst/>
          </a:prstGeom>
          <a:ln w="0">
            <a:noFill/>
          </a:ln>
        </p:spPr>
      </p:sp>
      <p:sp>
        <p:nvSpPr>
          <p:cNvPr id="58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4240" cy="35982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Este slide nomeia o mecanismo interno da queda: o erro mais caro da gestão é organizar a empresa para proteger o passado. </a:t>
            </a: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No centro do diagrama está justamente 'proteger o passado' — a decisão, muitas vezes inconsciente, de defender o modelo de negócio, o produto e as margens que trouxeram sucesso. Ao redor, as quatro consequências que essa postura gera: burocracia (regras que existem para preservar o que já existe), lentidão (decisões que demoram porque ameaçam o status quo), excesso de controle (que sufoca iniciativas novas) e falta de experimentação (o oposto exato do que a inovação exige</a:t>
            </a: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Na década de 1960 e início dos anos 1970, a Xerox dominava  mais de 80% do mercado de copiadoras.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1360" indent="-171360" algn="l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Margens extremamente elevadas. </a:t>
            </a:r>
          </a:p>
          <a:p>
            <a:pPr marL="171360" indent="-171360" algn="l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Enorme geração de caixa. </a:t>
            </a:r>
          </a:p>
          <a:p>
            <a:pPr marL="171360" indent="-171360" algn="l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Considerada uma das empresas mais inovadoras do mundo. 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Com esse dinheiro, criou em 1970 o lendário </a:t>
            </a:r>
            <a:r>
              <a:rPr lang="pt-BR" sz="2000" b="1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PARC (Palo Alto Research Center)</a:t>
            </a: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, um laboratório que talvez tenha sido o mais inovador da história da tecnologia.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/>
              <a:t/>
            </a:r>
            <a:br>
              <a:rPr sz="2000"/>
            </a:b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1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O PARC inventou boa parte da computação moderna. </a:t>
            </a: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Entre as tecnologias desenvolvidas lá estavam:</a:t>
            </a:r>
          </a:p>
          <a:p>
            <a:pPr marL="171360" indent="-171360" algn="l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Interface gráfica (GUI) </a:t>
            </a:r>
          </a:p>
          <a:p>
            <a:pPr marL="171360" indent="-171360" algn="l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Janelas </a:t>
            </a:r>
          </a:p>
          <a:p>
            <a:pPr marL="171360" indent="-171360" algn="l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Mouse </a:t>
            </a:r>
          </a:p>
          <a:p>
            <a:pPr marL="171360" indent="-171360" algn="l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Ethernet </a:t>
            </a:r>
          </a:p>
          <a:p>
            <a:pPr marL="171360" indent="-171360" algn="l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Impressão em rede </a:t>
            </a:r>
          </a:p>
          <a:p>
            <a:pPr marL="171360" indent="-171360" algn="l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Computação distribuída </a:t>
            </a:r>
          </a:p>
          <a:p>
            <a:pPr marL="171360" indent="-171360" algn="l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Programação orientada a objetos (Smalltalk) </a:t>
            </a:r>
          </a:p>
          <a:p>
            <a:pPr marL="171360" indent="-171360" algn="l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Editor WYSIWYG ("What You See Is What You Get") 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Em outras palavras: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Grande parte do que usamos hoje em Windows, macOS e Linux nasceu dentro da Xerox.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/>
              <a:t/>
            </a:r>
            <a:br>
              <a:rPr sz="2000"/>
            </a:b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1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O erro estratégico</a:t>
            </a: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A alta administração enxergava a empresa como:"Somos uma empresa de copiadoras."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Não como: "Somos uma empresa de tecnologia."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Isso levou a um problema clássico chamado </a:t>
            </a:r>
            <a:r>
              <a:rPr lang="pt-BR" sz="2000" b="1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miopia estratégica</a:t>
            </a: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.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Os executivos avaliavam qualquer inovação perguntando: "Isso vende mais copiadoras?"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 a resposta fosse não, o interesse diminuía.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/>
              <a:t/>
            </a:r>
            <a:br>
              <a:rPr sz="2000"/>
            </a:b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1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Steve Jobs percebeu o valor</a:t>
            </a: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Em 1979, a Apple conseguiu visitar o PARC. Steve Jobs viu:</a:t>
            </a:r>
          </a:p>
          <a:p>
            <a:pPr marL="171360" indent="-171360" algn="l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o mouse </a:t>
            </a:r>
          </a:p>
          <a:p>
            <a:pPr marL="171360" indent="-171360" algn="l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a interface gráfica </a:t>
            </a:r>
          </a:p>
          <a:p>
            <a:pPr marL="171360" indent="-171360" algn="l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as janelas </a:t>
            </a:r>
          </a:p>
          <a:p>
            <a:pPr marL="171360" indent="-171360" algn="l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os ícones 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Segundo seu próprio relato, percebeu imediatamente que aquilo mudaria a indústria.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O resultado foi o Apple Lisa e o Macintosh 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Posteriormente, a Microsoft adaptou conceitos semelhantes para o Windows.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1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Dependência do negócio principal</a:t>
            </a: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Outro problema do </a:t>
            </a:r>
            <a:r>
              <a:rPr lang="pt-BR" sz="2000" b="1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Innovator's Dilemma</a:t>
            </a: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. A Xerox ganhava muito dinheiro com:</a:t>
            </a:r>
          </a:p>
          <a:p>
            <a:pPr marL="171360" indent="-171360" algn="l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copiadoras </a:t>
            </a:r>
          </a:p>
          <a:p>
            <a:pPr marL="171360" indent="-171360" algn="l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contratos de manutenção </a:t>
            </a:r>
          </a:p>
          <a:p>
            <a:pPr marL="171360" indent="-171360" algn="l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suprimentos </a:t>
            </a:r>
          </a:p>
          <a:p>
            <a:pPr marL="171360" indent="-171360" algn="l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aluguel de equipamentos 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Entrar agressivamente em computadores poderia:</a:t>
            </a:r>
          </a:p>
          <a:p>
            <a:pPr marL="171360" indent="-171360" algn="l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consumir capital; </a:t>
            </a:r>
          </a:p>
          <a:p>
            <a:pPr marL="171360" indent="-171360" algn="l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reduzir o foco do negócio principal; </a:t>
            </a:r>
          </a:p>
          <a:p>
            <a:pPr marL="171360" indent="-171360" algn="l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apresentar riscos elevados. 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Os executivos preferiram preservar o modelo existente.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/>
              <a:t/>
            </a:r>
            <a:br>
              <a:rPr sz="2000"/>
            </a:br>
            <a:r>
              <a:rPr lang="pt-BR" sz="2000" b="1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Situação atual</a:t>
            </a: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Hoje a Xerox continua existindo, mas é muito menor do que foi.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Ela atua principalmente em:</a:t>
            </a:r>
          </a:p>
          <a:p>
            <a:pPr marL="171360" indent="-171360" algn="l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impressoras corporativas; </a:t>
            </a:r>
          </a:p>
          <a:p>
            <a:pPr marL="171360" indent="-171360" algn="l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multifuncionais; </a:t>
            </a:r>
          </a:p>
          <a:p>
            <a:pPr marL="171360" indent="-171360" algn="l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gerenciamento de documentos; </a:t>
            </a:r>
          </a:p>
          <a:p>
            <a:pPr marL="171360" indent="-171360" algn="l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automação de fluxos de trabalho. 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Ainda atende grandes empresas e governos, mas está longe da relevância que teve entre as décadas de 1970 e 1990.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/>
              <a:t/>
            </a:r>
            <a:br>
              <a:rPr sz="2000"/>
            </a:b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1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A principal lição</a:t>
            </a: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A história da Xerox mostra que </a:t>
            </a:r>
            <a:r>
              <a:rPr lang="pt-BR" sz="2000" b="1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Inovar não é suficiente. É preciso transformar inovação em modelo de negócio escalável.</a:t>
            </a: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Ela criou tecnologias revolucionárias, mas outras empresas — especialmente Apple, Microsoft e diversas fabricantes de PCs — souberam comercializá-las de forma muito mais eficaz.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O caso brasileiro são os varejistas tradicionais que demoraram anos para desenvolver marketplaces, defendendo a loja física enquanto o e-commerce redesenhava o setor. A mensagem-chave sintetiza tudo: o sucesso do passado pode impedir o sucesso do futuro. Quanto maior o sucesso anterior, maior a tentação de protegê-lo — e maior o risco de disrupção.</a:t>
            </a: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2" name="PlaceHolder 3"/>
          <p:cNvSpPr>
            <a:spLocks noGrp="1"/>
          </p:cNvSpPr>
          <p:nvPr>
            <p:ph type="sldNum" idx="24"/>
          </p:nvPr>
        </p:nvSpPr>
        <p:spPr>
          <a:xfrm>
            <a:off x="3884760" y="8685360"/>
            <a:ext cx="2969640" cy="456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D23E4AF2-3C07-4943-9A10-82F3283F4A7E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6</a:t>
            </a:fld>
            <a:endParaRPr lang="pt-BR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3188" y="1001713"/>
            <a:ext cx="4811712" cy="2706687"/>
          </a:xfrm>
          <a:prstGeom prst="rect">
            <a:avLst/>
          </a:prstGeom>
          <a:ln w="0">
            <a:noFill/>
          </a:ln>
        </p:spPr>
      </p:sp>
      <p:sp>
        <p:nvSpPr>
          <p:cNvPr id="584" name="PlaceHolder 2"/>
          <p:cNvSpPr>
            <a:spLocks noGrp="1"/>
          </p:cNvSpPr>
          <p:nvPr>
            <p:ph type="body"/>
          </p:nvPr>
        </p:nvSpPr>
        <p:spPr>
          <a:xfrm>
            <a:off x="755640" y="3858840"/>
            <a:ext cx="6046560" cy="3156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"Imaginem um lago."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"Nele existe uma única vitória-régia."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"A cada dia ela dobra de tamanho."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"O lago ficará completamente coberto no trigésimo dia."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Faça uma pausa.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Depois pergunte.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"Em qual dia ele estará metade coberto?“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1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Clicar na imagen</a:t>
            </a: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Este é um enigma clássico do pensamento exponencial. Como a área dobra a cada dia, o lago só atinge a metade no dia 29 — véspera de estar cheio.</a:t>
            </a: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Nos dias 25 ou 26, quando cobria 3% a 6%, um observador desatento concluiria que 'não está acontecendo nada’.</a:t>
            </a: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É exatamente essa a armadilha dos executivos diante de tecnologias exponenciais: a ameaça (ou a oportunidade) parece irrelevante até o momento em que já é tarde para reagir.</a:t>
            </a: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5" name="PlaceHolder 3"/>
          <p:cNvSpPr>
            <a:spLocks noGrp="1"/>
          </p:cNvSpPr>
          <p:nvPr>
            <p:ph type="sldNum" idx="25"/>
          </p:nvPr>
        </p:nvSpPr>
        <p:spPr>
          <a:xfrm>
            <a:off x="4282200" y="7616160"/>
            <a:ext cx="3274560" cy="401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0FC9222A-2664-40A1-9CBA-97CB5D40207B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7</a:t>
            </a:fld>
            <a:endParaRPr lang="pt-BR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3188" y="1001713"/>
            <a:ext cx="4811712" cy="2706687"/>
          </a:xfrm>
          <a:prstGeom prst="rect">
            <a:avLst/>
          </a:prstGeom>
          <a:ln w="0">
            <a:noFill/>
          </a:ln>
        </p:spPr>
      </p:sp>
      <p:sp>
        <p:nvSpPr>
          <p:cNvPr id="587" name="PlaceHolder 2"/>
          <p:cNvSpPr>
            <a:spLocks noGrp="1"/>
          </p:cNvSpPr>
          <p:nvPr>
            <p:ph type="body"/>
          </p:nvPr>
        </p:nvSpPr>
        <p:spPr>
          <a:xfrm>
            <a:off x="755640" y="3858840"/>
            <a:ext cx="6046560" cy="3156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A </a:t>
            </a:r>
            <a:r>
              <a:rPr lang="pt-BR" sz="2000" b="1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Lei de Moore</a:t>
            </a: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 foi proposta por Gordon Earle Moore, um dos fundadores da Intel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Em 1965, Moore publicou um artigo na revista </a:t>
            </a:r>
            <a:r>
              <a:rPr lang="pt-BR" sz="2000" b="0" i="1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Electronics</a:t>
            </a: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 observando que o número de transistores que podiam ser colocados em um circuito integrado estava dobrando em ritmo constante, enquanto o custo por transistor diminuía. Sua previsão original era:</a:t>
            </a: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1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O número de transistores em um chip dobraria aproximadamente a cada ano.</a:t>
            </a: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A </a:t>
            </a:r>
            <a:r>
              <a:rPr lang="pt-BR" sz="2000" b="1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Lei de Moore</a:t>
            </a: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  d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escreveu por décadas a duplicação da capacidade dos chips a cada ~18-24 meses, com queda proporcional de custo. </a:t>
            </a: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O efeito prático: o que era caro e restrito vira barato e onipresente. </a:t>
            </a: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Cloud, smartphones, IA e robótica só se tornaram massivos porque o custo de computar, armazenar e transmitir desabou. </a:t>
            </a: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1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Quando o custo de uma capacidade cai mil vezes, ela deixa de ser um projeto e passa a ser infraestrutura.</a:t>
            </a: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8" name="PlaceHolder 3"/>
          <p:cNvSpPr>
            <a:spLocks noGrp="1"/>
          </p:cNvSpPr>
          <p:nvPr>
            <p:ph type="sldNum" idx="26"/>
          </p:nvPr>
        </p:nvSpPr>
        <p:spPr>
          <a:xfrm>
            <a:off x="4282200" y="7616160"/>
            <a:ext cx="3274560" cy="401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E06B7F4B-77DB-4D80-8BAB-A490B3EE7945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8</a:t>
            </a:fld>
            <a:endParaRPr lang="pt-BR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3188" y="1001713"/>
            <a:ext cx="4811712" cy="2706687"/>
          </a:xfrm>
          <a:prstGeom prst="rect">
            <a:avLst/>
          </a:prstGeom>
          <a:ln w="0">
            <a:noFill/>
          </a:ln>
        </p:spPr>
      </p:sp>
      <p:sp>
        <p:nvSpPr>
          <p:cNvPr id="590" name="PlaceHolder 2"/>
          <p:cNvSpPr>
            <a:spLocks noGrp="1"/>
          </p:cNvSpPr>
          <p:nvPr>
            <p:ph type="body"/>
          </p:nvPr>
        </p:nvSpPr>
        <p:spPr>
          <a:xfrm>
            <a:off x="755640" y="3858840"/>
            <a:ext cx="6046560" cy="3156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0" u="none" strike="noStrike">
                <a:solidFill>
                  <a:srgbClr val="374151"/>
                </a:solidFill>
                <a:effectLst/>
                <a:uFillTx/>
                <a:latin typeface="Aptos"/>
                <a:ea typeface="Aptos"/>
              </a:rPr>
              <a:t>As previsões mais recentes apontam para uma queda muito rápida no custo dos robôs humanoides, em um ritmo semelhante ao que ocorreu com computadores pessoais, smartphones e baterias de veículos elétricos. </a:t>
            </a: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0" u="none" strike="noStrike">
                <a:solidFill>
                  <a:srgbClr val="374151"/>
                </a:solidFill>
                <a:effectLst/>
                <a:uFillTx/>
                <a:latin typeface="Aptos"/>
                <a:ea typeface="Aptos"/>
              </a:rPr>
              <a:t>Ainda existe incerteza sobre o cronograma, mas há um consenso de que os preços devem cair de forma acentuada nas próximas duas décadas.</a:t>
            </a: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1" u="none" strike="noStrike">
                <a:solidFill>
                  <a:srgbClr val="374151"/>
                </a:solidFill>
                <a:effectLst/>
                <a:uFillTx/>
                <a:latin typeface="Aptos"/>
                <a:ea typeface="Aptos"/>
              </a:rPr>
              <a:t>Ler a tabela</a:t>
            </a: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ptos"/>
                <a:ea typeface="Aptos"/>
              </a:rPr>
              <a:t>Elon Musk acredita que poderão existir </a:t>
            </a:r>
            <a:r>
              <a:rPr lang="pt-BR" sz="2000" b="1" u="none" strike="noStrike">
                <a:solidFill>
                  <a:srgbClr val="000000"/>
                </a:solidFill>
                <a:effectLst/>
                <a:uFillTx/>
                <a:latin typeface="Aptos"/>
                <a:ea typeface="Aptos"/>
              </a:rPr>
              <a:t>10 bilhões de robôs humanoides até 2040</a:t>
            </a: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ptos"/>
                <a:ea typeface="Aptos"/>
              </a:rPr>
              <a:t>, ou seja, mais robôs do que seres humanos. Essa visão é muito mais agressiva do que a maioria das projeções independentes</a:t>
            </a: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ptos"/>
                <a:ea typeface="Aptos"/>
              </a:rPr>
              <a:t>A maioria das previsões aposta em um estoque global de </a:t>
            </a:r>
            <a:r>
              <a:rPr lang="pt-BR" sz="2000" b="1" u="none" strike="noStrike">
                <a:solidFill>
                  <a:srgbClr val="000000"/>
                </a:solidFill>
                <a:effectLst/>
                <a:uFillTx/>
                <a:latin typeface="Aptos"/>
                <a:ea typeface="Aptos"/>
              </a:rPr>
              <a:t>1 bilhão de robôs em 2045, </a:t>
            </a: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ptos"/>
                <a:ea typeface="Aptos"/>
              </a:rPr>
              <a:t>o que  representa cerca de </a:t>
            </a:r>
            <a:r>
              <a:rPr lang="pt-BR" sz="2000" b="1" u="none" strike="noStrike">
                <a:solidFill>
                  <a:srgbClr val="000000"/>
                </a:solidFill>
                <a:effectLst/>
                <a:uFillTx/>
                <a:latin typeface="Aptos"/>
                <a:ea typeface="Aptos"/>
              </a:rPr>
              <a:t>um robô para cada oito habitantes do planeta</a:t>
            </a: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ptos"/>
                <a:ea typeface="Aptos"/>
              </a:rPr>
              <a:t>, uma densidade suficiente para transformar profundamente a economia e o mercado de trabalho.</a:t>
            </a: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ptos"/>
                <a:ea typeface="Aptos"/>
              </a:rPr>
              <a:t>Passar o vídeo e depois comentar:</a:t>
            </a: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ptos"/>
                <a:ea typeface="Aptos"/>
              </a:rPr>
              <a:t>O que vemos no vídeo: robôs humanoides como cuidadores de idosos, fazendo cirurgias, sendo tutores e babás de crianças, trabalhando na construção civil e na agricultura., </a:t>
            </a: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91" name="PlaceHolder 3"/>
          <p:cNvSpPr>
            <a:spLocks noGrp="1"/>
          </p:cNvSpPr>
          <p:nvPr>
            <p:ph type="sldNum" idx="27"/>
          </p:nvPr>
        </p:nvSpPr>
        <p:spPr>
          <a:xfrm>
            <a:off x="4282200" y="7616160"/>
            <a:ext cx="3274560" cy="401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4EEA6052-DC5A-4294-89F2-762C7C15847C}" type="slidenum"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+mn-ea"/>
              </a:rPr>
              <a:t>9</a:t>
            </a:fld>
            <a:endParaRPr lang="pt-BR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>
          <a:xfrm>
            <a:off x="4038480" y="6356520"/>
            <a:ext cx="4112640" cy="362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rPr>
              <a:t> </a:t>
            </a:r>
            <a:endParaRPr lang="pt-BR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>
          <a:xfrm>
            <a:off x="8610480" y="6356520"/>
            <a:ext cx="2741040" cy="362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pt-BR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  <a:ea typeface="DejaVu San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7E79FE7B-9846-459D-97CE-63AFC51EA1D0}" type="slidenum">
              <a:rPr lang="pt-BR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  <a:ea typeface="DejaVu Sans"/>
              </a:rPr>
              <a:t>‹nº›</a:t>
            </a:fld>
            <a:endParaRPr lang="pt-BR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>
          <a:xfrm>
            <a:off x="838080" y="6356520"/>
            <a:ext cx="2741040" cy="362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rPr>
              <a:t> </a:t>
            </a:r>
            <a:endParaRPr lang="pt-BR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1720" cy="1144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tabLst>
                <a:tab pos="0" algn="l"/>
              </a:tabLst>
              <a:defRPr lang="pt-BR" sz="4400" b="0" u="none" strike="noStrike">
                <a:solidFill>
                  <a:schemeClr val="dk1"/>
                </a:solidFill>
                <a:effectLst/>
                <a:uFillTx/>
                <a:latin typeface="Aptos Display"/>
                <a:ea typeface="DejaVu Sans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pt-BR" sz="4400" b="0" u="none" strike="noStrike">
                <a:solidFill>
                  <a:schemeClr val="dk1"/>
                </a:solidFill>
                <a:effectLst/>
                <a:uFillTx/>
                <a:latin typeface="Aptos Display"/>
                <a:ea typeface="DejaVu Sans"/>
              </a:rPr>
              <a:t>Clique para editar o formato do texto do título</a:t>
            </a:r>
            <a:endParaRPr lang="pt-BR" sz="4400" b="0" u="none" strike="noStrike">
              <a:solidFill>
                <a:schemeClr val="dk1"/>
              </a:solidFill>
              <a:effectLst/>
              <a:uFillTx/>
              <a:latin typeface="Aptos Display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1720" cy="3976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pt-BR" sz="2800" b="0" u="none" strike="noStrike">
                <a:solidFill>
                  <a:schemeClr val="dk1"/>
                </a:solidFill>
                <a:effectLst/>
                <a:uFillTx/>
                <a:latin typeface="Aptos"/>
                <a:ea typeface="DejaVu Sans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pt-BR" sz="2400" b="0" u="none" strike="noStrike">
                <a:solidFill>
                  <a:schemeClr val="dk1"/>
                </a:solidFill>
                <a:effectLst/>
                <a:uFillTx/>
                <a:latin typeface="Aptos"/>
                <a:ea typeface="DejaVu Sans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2000" b="0" u="none" strike="noStrike">
                <a:solidFill>
                  <a:schemeClr val="dk1"/>
                </a:solidFill>
                <a:effectLst/>
                <a:uFillTx/>
                <a:latin typeface="Aptos"/>
                <a:ea typeface="DejaVu Sans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pt-BR" sz="1800" b="0" u="none" strike="noStrike">
                <a:solidFill>
                  <a:schemeClr val="dk1"/>
                </a:solidFill>
                <a:effectLst/>
                <a:uFillTx/>
                <a:latin typeface="Aptos"/>
                <a:ea typeface="DejaVu Sans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1800" b="0" u="none" strike="noStrike">
                <a:solidFill>
                  <a:schemeClr val="dk1"/>
                </a:solidFill>
                <a:effectLst/>
                <a:uFillTx/>
                <a:latin typeface="Aptos"/>
                <a:ea typeface="DejaVu Sans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2000" b="0" u="none" strike="noStrike">
                <a:solidFill>
                  <a:schemeClr val="dk1"/>
                </a:solidFill>
                <a:effectLst/>
                <a:uFillTx/>
                <a:latin typeface="Aptos"/>
                <a:ea typeface="DejaVu Sans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2000" b="0" u="none" strike="noStrike">
                <a:solidFill>
                  <a:schemeClr val="dk1"/>
                </a:solidFill>
                <a:effectLst/>
                <a:uFillTx/>
                <a:latin typeface="Aptos"/>
                <a:ea typeface="DejaVu Sans"/>
              </a:defRPr>
            </a:lvl7pPr>
          </a:lstStyle>
          <a:p>
            <a:pPr marL="432000" indent="-3240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pt-BR" sz="2800" b="0" u="none" strike="noStrike">
                <a:solidFill>
                  <a:schemeClr val="dk1"/>
                </a:solidFill>
                <a:effectLst/>
                <a:uFillTx/>
                <a:latin typeface="Aptos"/>
                <a:ea typeface="DejaVu Sans"/>
              </a:rPr>
              <a:t>Clique para editar o formato de texto dos tópicos</a:t>
            </a:r>
            <a:endParaRPr lang="pt-BR" sz="2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2400" b="0" u="none" strike="noStrike">
                <a:solidFill>
                  <a:schemeClr val="dk1"/>
                </a:solidFill>
                <a:effectLst/>
                <a:uFillTx/>
                <a:latin typeface="Aptos"/>
                <a:ea typeface="DejaVu Sans"/>
              </a:rPr>
              <a:t>2.º nível de tópicos</a:t>
            </a:r>
            <a:endParaRPr lang="pt-BR" sz="24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u="none" strike="noStrike">
                <a:solidFill>
                  <a:schemeClr val="dk1"/>
                </a:solidFill>
                <a:effectLst/>
                <a:uFillTx/>
                <a:latin typeface="Aptos"/>
                <a:ea typeface="DejaVu Sans"/>
              </a:rPr>
              <a:t>3.º nível de tópicos</a:t>
            </a:r>
            <a:endParaRPr lang="pt-BR" sz="20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u="none" strike="noStrike">
                <a:solidFill>
                  <a:schemeClr val="dk1"/>
                </a:solidFill>
                <a:effectLst/>
                <a:uFillTx/>
                <a:latin typeface="Aptos"/>
                <a:ea typeface="DejaVu Sans"/>
              </a:rPr>
              <a:t>4.º nível de tópicos</a:t>
            </a:r>
            <a:endParaRPr lang="pt-BR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u="none" strike="noStrike">
                <a:solidFill>
                  <a:schemeClr val="dk1"/>
                </a:solidFill>
                <a:effectLst/>
                <a:uFillTx/>
                <a:latin typeface="Aptos"/>
                <a:ea typeface="DejaVu Sans"/>
              </a:rPr>
              <a:t>5.º nível de tópicos</a:t>
            </a:r>
            <a:endParaRPr lang="pt-BR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u="none" strike="noStrike">
                <a:solidFill>
                  <a:schemeClr val="dk1"/>
                </a:solidFill>
                <a:effectLst/>
                <a:uFillTx/>
                <a:latin typeface="Aptos"/>
                <a:ea typeface="DejaVu Sans"/>
              </a:rPr>
              <a:t>6.º nível de tópicos</a:t>
            </a:r>
            <a:endParaRPr lang="pt-BR" sz="20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u="none" strike="noStrike">
                <a:solidFill>
                  <a:schemeClr val="dk1"/>
                </a:solidFill>
                <a:effectLst/>
                <a:uFillTx/>
                <a:latin typeface="Aptos"/>
                <a:ea typeface="DejaVu Sans"/>
              </a:rPr>
              <a:t>7.º nível de tópicos</a:t>
            </a:r>
            <a:endParaRPr lang="pt-BR" sz="20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drão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ftr" idx="4"/>
          </p:nvPr>
        </p:nvSpPr>
        <p:spPr>
          <a:xfrm>
            <a:off x="4038480" y="6356520"/>
            <a:ext cx="4112640" cy="362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rPr>
              <a:t>&lt;rodapé&gt;</a:t>
            </a:r>
            <a:endParaRPr lang="pt-BR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sldNum" idx="5"/>
          </p:nvPr>
        </p:nvSpPr>
        <p:spPr>
          <a:xfrm>
            <a:off x="8610480" y="6356520"/>
            <a:ext cx="2741040" cy="362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pt-BR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  <a:ea typeface="DejaVu San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95017894-662F-4916-AA43-2509AB3414FA}" type="slidenum">
              <a:rPr lang="pt-BR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  <a:ea typeface="DejaVu Sans"/>
              </a:rPr>
              <a:t>‹nº›</a:t>
            </a:fld>
            <a:endParaRPr lang="pt-BR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dt" idx="6"/>
          </p:nvPr>
        </p:nvSpPr>
        <p:spPr>
          <a:xfrm>
            <a:off x="838080" y="6356520"/>
            <a:ext cx="2741040" cy="362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rPr>
              <a:t>&lt;data/hora&gt;</a:t>
            </a:r>
            <a:endParaRPr lang="pt-BR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1720" cy="1144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tabLst>
                <a:tab pos="0" algn="l"/>
              </a:tabLst>
              <a:defRPr lang="pt-BR" sz="4400" b="0" u="none" strike="noStrike">
                <a:solidFill>
                  <a:schemeClr val="dk1"/>
                </a:solidFill>
                <a:effectLst/>
                <a:uFillTx/>
                <a:latin typeface="Aptos Display"/>
                <a:ea typeface="DejaVu Sans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pt-BR" sz="4400" b="0" u="none" strike="noStrike">
                <a:solidFill>
                  <a:schemeClr val="dk1"/>
                </a:solidFill>
                <a:effectLst/>
                <a:uFillTx/>
                <a:latin typeface="Aptos Display"/>
                <a:ea typeface="DejaVu Sans"/>
              </a:rPr>
              <a:t>Clique para editar o formato do texto do título</a:t>
            </a:r>
            <a:endParaRPr lang="pt-BR" sz="4400" b="0" u="none" strike="noStrike">
              <a:solidFill>
                <a:schemeClr val="dk1"/>
              </a:solidFill>
              <a:effectLst/>
              <a:uFillTx/>
              <a:latin typeface="Aptos Display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1720" cy="3976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pt-BR" sz="2800" b="0" u="none" strike="noStrike">
                <a:solidFill>
                  <a:schemeClr val="dk1"/>
                </a:solidFill>
                <a:effectLst/>
                <a:uFillTx/>
                <a:latin typeface="Aptos"/>
                <a:ea typeface="DejaVu Sans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pt-BR" sz="2400" b="0" u="none" strike="noStrike">
                <a:solidFill>
                  <a:schemeClr val="dk1"/>
                </a:solidFill>
                <a:effectLst/>
                <a:uFillTx/>
                <a:latin typeface="Aptos"/>
                <a:ea typeface="DejaVu Sans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2000" b="0" u="none" strike="noStrike">
                <a:solidFill>
                  <a:schemeClr val="dk1"/>
                </a:solidFill>
                <a:effectLst/>
                <a:uFillTx/>
                <a:latin typeface="Aptos"/>
                <a:ea typeface="DejaVu Sans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pt-BR" sz="1800" b="0" u="none" strike="noStrike">
                <a:solidFill>
                  <a:schemeClr val="dk1"/>
                </a:solidFill>
                <a:effectLst/>
                <a:uFillTx/>
                <a:latin typeface="Aptos"/>
                <a:ea typeface="DejaVu Sans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1800" b="0" u="none" strike="noStrike">
                <a:solidFill>
                  <a:schemeClr val="dk1"/>
                </a:solidFill>
                <a:effectLst/>
                <a:uFillTx/>
                <a:latin typeface="Aptos"/>
                <a:ea typeface="DejaVu Sans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2000" b="0" u="none" strike="noStrike">
                <a:solidFill>
                  <a:schemeClr val="dk1"/>
                </a:solidFill>
                <a:effectLst/>
                <a:uFillTx/>
                <a:latin typeface="Aptos"/>
                <a:ea typeface="DejaVu Sans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2000" b="0" u="none" strike="noStrike">
                <a:solidFill>
                  <a:schemeClr val="dk1"/>
                </a:solidFill>
                <a:effectLst/>
                <a:uFillTx/>
                <a:latin typeface="Aptos"/>
                <a:ea typeface="DejaVu Sans"/>
              </a:defRPr>
            </a:lvl7pPr>
          </a:lstStyle>
          <a:p>
            <a:pPr marL="432000" indent="-3240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pt-BR" sz="2800" b="0" u="none" strike="noStrike">
                <a:solidFill>
                  <a:schemeClr val="dk1"/>
                </a:solidFill>
                <a:effectLst/>
                <a:uFillTx/>
                <a:latin typeface="Aptos"/>
                <a:ea typeface="DejaVu Sans"/>
              </a:rPr>
              <a:t>Clique para editar o formato de texto dos tópicos</a:t>
            </a:r>
            <a:endParaRPr lang="pt-BR" sz="2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2400" b="0" u="none" strike="noStrike">
                <a:solidFill>
                  <a:schemeClr val="dk1"/>
                </a:solidFill>
                <a:effectLst/>
                <a:uFillTx/>
                <a:latin typeface="Aptos"/>
                <a:ea typeface="DejaVu Sans"/>
              </a:rPr>
              <a:t>2.º nível de tópicos</a:t>
            </a:r>
            <a:endParaRPr lang="pt-BR" sz="24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u="none" strike="noStrike">
                <a:solidFill>
                  <a:schemeClr val="dk1"/>
                </a:solidFill>
                <a:effectLst/>
                <a:uFillTx/>
                <a:latin typeface="Aptos"/>
                <a:ea typeface="DejaVu Sans"/>
              </a:rPr>
              <a:t>3.º nível de tópicos</a:t>
            </a:r>
            <a:endParaRPr lang="pt-BR" sz="20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u="none" strike="noStrike">
                <a:solidFill>
                  <a:schemeClr val="dk1"/>
                </a:solidFill>
                <a:effectLst/>
                <a:uFillTx/>
                <a:latin typeface="Aptos"/>
                <a:ea typeface="DejaVu Sans"/>
              </a:rPr>
              <a:t>4.º nível de tópicos</a:t>
            </a:r>
            <a:endParaRPr lang="pt-BR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u="none" strike="noStrike">
                <a:solidFill>
                  <a:schemeClr val="dk1"/>
                </a:solidFill>
                <a:effectLst/>
                <a:uFillTx/>
                <a:latin typeface="Aptos"/>
                <a:ea typeface="DejaVu Sans"/>
              </a:rPr>
              <a:t>5.º nível de tópicos</a:t>
            </a:r>
            <a:endParaRPr lang="pt-BR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u="none" strike="noStrike">
                <a:solidFill>
                  <a:schemeClr val="dk1"/>
                </a:solidFill>
                <a:effectLst/>
                <a:uFillTx/>
                <a:latin typeface="Aptos"/>
                <a:ea typeface="DejaVu Sans"/>
              </a:rPr>
              <a:t>6.º nível de tópicos</a:t>
            </a:r>
            <a:endParaRPr lang="pt-BR" sz="20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u="none" strike="noStrike">
                <a:solidFill>
                  <a:schemeClr val="dk1"/>
                </a:solidFill>
                <a:effectLst/>
                <a:uFillTx/>
                <a:latin typeface="Aptos"/>
                <a:ea typeface="DejaVu Sans"/>
              </a:rPr>
              <a:t>7.º nível de tópicos</a:t>
            </a:r>
            <a:endParaRPr lang="pt-BR" sz="20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drão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ftr" idx="7"/>
          </p:nvPr>
        </p:nvSpPr>
        <p:spPr>
          <a:xfrm>
            <a:off x="4038480" y="6356520"/>
            <a:ext cx="4112640" cy="362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rPr>
              <a:t>&lt;rodapé&gt;</a:t>
            </a:r>
            <a:endParaRPr lang="pt-BR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sldNum" idx="8"/>
          </p:nvPr>
        </p:nvSpPr>
        <p:spPr>
          <a:xfrm>
            <a:off x="8610480" y="6356520"/>
            <a:ext cx="2741040" cy="362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pt-BR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  <a:ea typeface="DejaVu San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353C6A96-5321-4C3A-84C4-4194D769F460}" type="slidenum">
              <a:rPr lang="pt-BR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  <a:ea typeface="DejaVu Sans"/>
              </a:rPr>
              <a:t>‹nº›</a:t>
            </a:fld>
            <a:endParaRPr lang="pt-BR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 type="dt" idx="9"/>
          </p:nvPr>
        </p:nvSpPr>
        <p:spPr>
          <a:xfrm>
            <a:off x="838080" y="6356520"/>
            <a:ext cx="2741040" cy="362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rPr>
              <a:t>&lt;data/hora&gt;</a:t>
            </a:r>
            <a:endParaRPr lang="pt-BR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1720" cy="1144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tabLst>
                <a:tab pos="0" algn="l"/>
              </a:tabLst>
              <a:defRPr lang="pt-BR" sz="4400" b="0" u="none" strike="noStrike">
                <a:solidFill>
                  <a:schemeClr val="dk1"/>
                </a:solidFill>
                <a:effectLst/>
                <a:uFillTx/>
                <a:latin typeface="Aptos Display"/>
                <a:ea typeface="DejaVu Sans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pt-BR" sz="4400" b="0" u="none" strike="noStrike">
                <a:solidFill>
                  <a:schemeClr val="dk1"/>
                </a:solidFill>
                <a:effectLst/>
                <a:uFillTx/>
                <a:latin typeface="Aptos Display"/>
                <a:ea typeface="DejaVu Sans"/>
              </a:rPr>
              <a:t>Clique para editar o formato do texto do título</a:t>
            </a:r>
            <a:endParaRPr lang="pt-BR" sz="4400" b="0" u="none" strike="noStrike">
              <a:solidFill>
                <a:schemeClr val="dk1"/>
              </a:solidFill>
              <a:effectLst/>
              <a:uFillTx/>
              <a:latin typeface="Aptos Display"/>
            </a:endParaRPr>
          </a:p>
        </p:txBody>
      </p:sp>
      <p:sp>
        <p:nvSpPr>
          <p:cNvPr id="16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1720" cy="3976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pt-BR" sz="2800" b="0" u="none" strike="noStrike">
                <a:solidFill>
                  <a:schemeClr val="dk1"/>
                </a:solidFill>
                <a:effectLst/>
                <a:uFillTx/>
                <a:latin typeface="Aptos"/>
                <a:ea typeface="DejaVu Sans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pt-BR" sz="2400" b="0" u="none" strike="noStrike">
                <a:solidFill>
                  <a:schemeClr val="dk1"/>
                </a:solidFill>
                <a:effectLst/>
                <a:uFillTx/>
                <a:latin typeface="Aptos"/>
                <a:ea typeface="DejaVu Sans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2000" b="0" u="none" strike="noStrike">
                <a:solidFill>
                  <a:schemeClr val="dk1"/>
                </a:solidFill>
                <a:effectLst/>
                <a:uFillTx/>
                <a:latin typeface="Aptos"/>
                <a:ea typeface="DejaVu Sans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pt-BR" sz="1800" b="0" u="none" strike="noStrike">
                <a:solidFill>
                  <a:schemeClr val="dk1"/>
                </a:solidFill>
                <a:effectLst/>
                <a:uFillTx/>
                <a:latin typeface="Aptos"/>
                <a:ea typeface="DejaVu Sans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1800" b="0" u="none" strike="noStrike">
                <a:solidFill>
                  <a:schemeClr val="dk1"/>
                </a:solidFill>
                <a:effectLst/>
                <a:uFillTx/>
                <a:latin typeface="Aptos"/>
                <a:ea typeface="DejaVu Sans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2000" b="0" u="none" strike="noStrike">
                <a:solidFill>
                  <a:schemeClr val="dk1"/>
                </a:solidFill>
                <a:effectLst/>
                <a:uFillTx/>
                <a:latin typeface="Aptos"/>
                <a:ea typeface="DejaVu Sans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2000" b="0" u="none" strike="noStrike">
                <a:solidFill>
                  <a:schemeClr val="dk1"/>
                </a:solidFill>
                <a:effectLst/>
                <a:uFillTx/>
                <a:latin typeface="Aptos"/>
                <a:ea typeface="DejaVu Sans"/>
              </a:defRPr>
            </a:lvl7pPr>
          </a:lstStyle>
          <a:p>
            <a:pPr marL="432000" indent="-3240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pt-BR" sz="2800" b="0" u="none" strike="noStrike">
                <a:solidFill>
                  <a:schemeClr val="dk1"/>
                </a:solidFill>
                <a:effectLst/>
                <a:uFillTx/>
                <a:latin typeface="Aptos"/>
                <a:ea typeface="DejaVu Sans"/>
              </a:rPr>
              <a:t>Clique para editar o formato de texto dos tópicos</a:t>
            </a:r>
            <a:endParaRPr lang="pt-BR" sz="2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2400" b="0" u="none" strike="noStrike">
                <a:solidFill>
                  <a:schemeClr val="dk1"/>
                </a:solidFill>
                <a:effectLst/>
                <a:uFillTx/>
                <a:latin typeface="Aptos"/>
                <a:ea typeface="DejaVu Sans"/>
              </a:rPr>
              <a:t>2.º nível de tópicos</a:t>
            </a:r>
            <a:endParaRPr lang="pt-BR" sz="24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u="none" strike="noStrike">
                <a:solidFill>
                  <a:schemeClr val="dk1"/>
                </a:solidFill>
                <a:effectLst/>
                <a:uFillTx/>
                <a:latin typeface="Aptos"/>
                <a:ea typeface="DejaVu Sans"/>
              </a:rPr>
              <a:t>3.º nível de tópicos</a:t>
            </a:r>
            <a:endParaRPr lang="pt-BR" sz="20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u="none" strike="noStrike">
                <a:solidFill>
                  <a:schemeClr val="dk1"/>
                </a:solidFill>
                <a:effectLst/>
                <a:uFillTx/>
                <a:latin typeface="Aptos"/>
                <a:ea typeface="DejaVu Sans"/>
              </a:rPr>
              <a:t>4.º nível de tópicos</a:t>
            </a:r>
            <a:endParaRPr lang="pt-BR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u="none" strike="noStrike">
                <a:solidFill>
                  <a:schemeClr val="dk1"/>
                </a:solidFill>
                <a:effectLst/>
                <a:uFillTx/>
                <a:latin typeface="Aptos"/>
                <a:ea typeface="DejaVu Sans"/>
              </a:rPr>
              <a:t>5.º nível de tópicos</a:t>
            </a:r>
            <a:endParaRPr lang="pt-BR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u="none" strike="noStrike">
                <a:solidFill>
                  <a:schemeClr val="dk1"/>
                </a:solidFill>
                <a:effectLst/>
                <a:uFillTx/>
                <a:latin typeface="Aptos"/>
                <a:ea typeface="DejaVu Sans"/>
              </a:rPr>
              <a:t>6.º nível de tópicos</a:t>
            </a:r>
            <a:endParaRPr lang="pt-BR" sz="20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u="none" strike="noStrike">
                <a:solidFill>
                  <a:schemeClr val="dk1"/>
                </a:solidFill>
                <a:effectLst/>
                <a:uFillTx/>
                <a:latin typeface="Aptos"/>
                <a:ea typeface="DejaVu Sans"/>
              </a:rPr>
              <a:t>7.º nível de tópicos</a:t>
            </a:r>
            <a:endParaRPr lang="pt-BR" sz="20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drão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609480" y="241920"/>
            <a:ext cx="10970640" cy="120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>
            <a:lvl1pPr indent="0" algn="l" defTabSz="914400">
              <a:lnSpc>
                <a:spcPct val="90000"/>
              </a:lnSpc>
              <a:buNone/>
              <a:tabLst>
                <a:tab pos="0" algn="l"/>
              </a:tabLst>
              <a:defRPr lang="pt-BR" sz="4400" b="0" u="none" strike="noStrike">
                <a:solidFill>
                  <a:schemeClr val="dk1"/>
                </a:solidFill>
                <a:effectLst/>
                <a:uFillTx/>
                <a:latin typeface="Aptos Display"/>
                <a:ea typeface="DejaVu Sans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pt-BR" sz="4400" b="0" u="none" strike="noStrike">
                <a:solidFill>
                  <a:schemeClr val="dk1"/>
                </a:solidFill>
                <a:effectLst/>
                <a:uFillTx/>
                <a:latin typeface="Aptos Display"/>
                <a:ea typeface="DejaVu Sans"/>
              </a:rPr>
              <a:t>Clique para editar o formato do texto do título</a:t>
            </a:r>
            <a:endParaRPr lang="pt-BR" sz="4400" b="0" u="none" strike="noStrike">
              <a:solidFill>
                <a:schemeClr val="dk1"/>
              </a:solidFill>
              <a:effectLst/>
              <a:uFillTx/>
              <a:latin typeface="Aptos Display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 type="ftr" idx="10"/>
          </p:nvPr>
        </p:nvSpPr>
        <p:spPr>
          <a:xfrm>
            <a:off x="4038480" y="6356520"/>
            <a:ext cx="4112640" cy="362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rPr>
              <a:t>&lt;rodapé&gt;</a:t>
            </a:r>
            <a:endParaRPr lang="pt-BR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 type="sldNum" idx="11"/>
          </p:nvPr>
        </p:nvSpPr>
        <p:spPr>
          <a:xfrm>
            <a:off x="8610480" y="6356520"/>
            <a:ext cx="2741040" cy="362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pt-BR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  <a:ea typeface="DejaVu San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B49B71E2-A4C7-43D2-8422-7A2DEF7D2A2F}" type="slidenum">
              <a:rPr lang="pt-BR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  <a:ea typeface="DejaVu Sans"/>
              </a:rPr>
              <a:t>‹nº›</a:t>
            </a:fld>
            <a:endParaRPr lang="pt-BR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 type="dt" idx="12"/>
          </p:nvPr>
        </p:nvSpPr>
        <p:spPr>
          <a:xfrm>
            <a:off x="838080" y="6356520"/>
            <a:ext cx="2741040" cy="362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rPr>
              <a:t>&lt;data/hora&gt;</a:t>
            </a:r>
            <a:endParaRPr lang="pt-BR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1720" cy="1144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 algn="l" defTabSz="914400">
              <a:lnSpc>
                <a:spcPct val="90000"/>
              </a:lnSpc>
              <a:buNone/>
              <a:tabLst>
                <a:tab pos="0" algn="l"/>
              </a:tabLst>
            </a:pPr>
            <a:endParaRPr lang="pt-BR" sz="4400" b="0" u="none" strike="noStrike">
              <a:solidFill>
                <a:schemeClr val="dk1"/>
              </a:solidFill>
              <a:effectLst/>
              <a:uFillTx/>
              <a:latin typeface="Aptos Display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1720" cy="3976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 algn="ctr">
              <a:buNone/>
            </a:pPr>
            <a:endParaRPr lang="pt-BR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C6AFB60C-3337-4D35-8681-3F632C04D2BD}" type="slidenum">
              <a:t>‹nº›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QUESTION">
    <p:bg>
      <p:bgPr>
        <a:solidFill>
          <a:srgbClr val="DCE4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914400" y="2514600"/>
            <a:ext cx="10359000" cy="18277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pt-BR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Clique para editar o formato do texto do título</a:t>
            </a: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1720" cy="3976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pt-BR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pt-BR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432000" indent="-324000" algn="l" defTabSz="9144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Clique para editar o formato de texto dos tópicos</a:t>
            </a:r>
          </a:p>
          <a:p>
            <a:pPr marL="864000" lvl="1" indent="-324000" algn="l" defTabSz="9144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2.º nível de tópicos</a:t>
            </a:r>
          </a:p>
          <a:p>
            <a:pPr marL="1296000" lvl="2" indent="-288000" algn="l" defTabSz="9144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3.º nível de tópicos</a:t>
            </a:r>
          </a:p>
          <a:p>
            <a:pPr marL="1728000" lvl="3" indent="-216000" algn="l" defTabSz="9144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4.º nível de tópicos</a:t>
            </a:r>
          </a:p>
          <a:p>
            <a:pPr marL="2160000" lvl="4" indent="-216000" algn="l" defTabSz="9144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5.º nível de tópicos</a:t>
            </a:r>
          </a:p>
          <a:p>
            <a:pPr marL="2592000" lvl="5" indent="-216000" algn="l" defTabSz="9144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6.º nível de tópicos</a:t>
            </a:r>
          </a:p>
          <a:p>
            <a:pPr marL="3024000" lvl="6" indent="-216000" algn="l" defTabSz="9144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7.º nível de tópicos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LOSING">
    <p:bg>
      <p:bgPr>
        <a:solidFill>
          <a:srgbClr val="0B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1097280" y="2606040"/>
            <a:ext cx="9965880" cy="21020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pt-BR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Clique para editar o formato do texto do título</a:t>
            </a: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1720" cy="3976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pt-BR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pt-BR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pt-BR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pt-BR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pt-BR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pt-BR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pt-BR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432000" indent="-324000" algn="l" defTabSz="9144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pt-BR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Clique para editar o formato de texto dos tópicos</a:t>
            </a:r>
          </a:p>
          <a:p>
            <a:pPr marL="864000" lvl="1" indent="-324000" algn="l" defTabSz="9144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pt-B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2.º nível de tópicos</a:t>
            </a:r>
          </a:p>
          <a:p>
            <a:pPr marL="1296000" lvl="2" indent="-288000" algn="l" defTabSz="9144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pt-BR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3.º nível de tópicos</a:t>
            </a:r>
          </a:p>
          <a:p>
            <a:pPr marL="1728000" lvl="3" indent="-216000" algn="l" defTabSz="9144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pt-BR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4.º nível de tópicos</a:t>
            </a:r>
          </a:p>
          <a:p>
            <a:pPr marL="2160000" lvl="4" indent="-216000" algn="l" defTabSz="9144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pt-BR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5.º nível de tópicos</a:t>
            </a:r>
          </a:p>
          <a:p>
            <a:pPr marL="2592000" lvl="5" indent="-216000" algn="l" defTabSz="9144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pt-BR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6.º nível de tópicos</a:t>
            </a:r>
          </a:p>
          <a:p>
            <a:pPr marL="3024000" lvl="6" indent="-216000" algn="l" defTabSz="9144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pt-BR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7.º nível de tópicos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5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6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609480" y="22680"/>
            <a:ext cx="10971720" cy="1646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>
            <a:lvl1pPr indent="0" algn="l" defTabSz="914400">
              <a:lnSpc>
                <a:spcPct val="90000"/>
              </a:lnSpc>
              <a:buNone/>
              <a:tabLst>
                <a:tab pos="0" algn="l"/>
              </a:tabLst>
              <a:defRPr lang="en-US" sz="6000" b="0" u="none" strike="noStrike">
                <a:solidFill>
                  <a:schemeClr val="dk1"/>
                </a:solidFill>
                <a:effectLst/>
                <a:uFillTx/>
                <a:latin typeface="Aptos Display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en-US" sz="6000" b="0" u="none" strike="noStrike">
                <a:solidFill>
                  <a:schemeClr val="dk1"/>
                </a:solidFill>
                <a:effectLst/>
                <a:uFillTx/>
                <a:latin typeface="Aptos Display"/>
              </a:rPr>
              <a:t>Clique para editar o formato do texto do título</a:t>
            </a:r>
          </a:p>
        </p:txBody>
      </p:sp>
      <p:sp>
        <p:nvSpPr>
          <p:cNvPr id="22" name="PlaceHolder 2"/>
          <p:cNvSpPr>
            <a:spLocks noGrp="1"/>
          </p:cNvSpPr>
          <p:nvPr>
            <p:ph type="ftr" idx="13"/>
          </p:nvPr>
        </p:nvSpPr>
        <p:spPr>
          <a:xfrm>
            <a:off x="4038480" y="6356520"/>
            <a:ext cx="4112640" cy="362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rPr>
              <a:t>&lt;rodapé&gt;</a:t>
            </a:r>
            <a:endParaRPr lang="pt-BR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 type="sldNum" idx="14"/>
          </p:nvPr>
        </p:nvSpPr>
        <p:spPr>
          <a:xfrm>
            <a:off x="8610480" y="6356520"/>
            <a:ext cx="2741040" cy="362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pt-BR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  <a:ea typeface="DejaVu San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A5E460F7-1CC5-47C0-A2D5-13DFEE5D3BDC}" type="slidenum">
              <a:rPr lang="pt-BR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  <a:ea typeface="DejaVu Sans"/>
              </a:rPr>
              <a:t>‹nº›</a:t>
            </a:fld>
            <a:endParaRPr lang="pt-BR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 type="dt" idx="15"/>
          </p:nvPr>
        </p:nvSpPr>
        <p:spPr>
          <a:xfrm>
            <a:off x="838080" y="6356520"/>
            <a:ext cx="2741040" cy="362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>
              <a:buNone/>
              <a:def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&lt;data/hora&gt;</a:t>
            </a:r>
          </a:p>
        </p:txBody>
      </p:sp>
      <p:sp>
        <p:nvSpPr>
          <p:cNvPr id="25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pt-BR" sz="28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pt-BR" sz="24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20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pt-BR" sz="18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18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20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20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pt-BR" sz="2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Clique para editar o formato de texto dos tópicos</a:t>
            </a: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24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2.º nível de tópicos</a:t>
            </a: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3.º nível de tópicos</a:t>
            </a: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4.º nível de tópicos</a:t>
            </a: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5.º nível de tópicos</a:t>
            </a: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6.º nível de tópicos</a:t>
            </a: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7.º nível de tópicos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4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tabLst>
                <a:tab pos="0" algn="l"/>
              </a:tabLst>
              <a:defRPr lang="pt-BR" sz="4400" b="0" u="none" strike="noStrike">
                <a:solidFill>
                  <a:schemeClr val="dk1"/>
                </a:solidFill>
                <a:effectLst/>
                <a:uFillTx/>
                <a:latin typeface="Aptos Display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pt-BR" sz="4400" b="0" u="none" strike="noStrike">
                <a:solidFill>
                  <a:schemeClr val="dk1"/>
                </a:solidFill>
                <a:effectLst/>
                <a:uFillTx/>
                <a:latin typeface="Aptos Display"/>
              </a:rPr>
              <a:t>Clique para editar o formato do texto do título</a:t>
            </a: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pt-BR" sz="28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pt-BR" sz="24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20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pt-BR" sz="18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18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20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20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pt-BR" sz="2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Clique para editar o formato de texto dos tópicos</a:t>
            </a: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24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2.º nível de tópicos</a:t>
            </a: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3.º nível de tópicos</a:t>
            </a: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4.º nível de tópicos</a:t>
            </a: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5.º nível de tópicos</a:t>
            </a: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6.º nível de tópicos</a:t>
            </a: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7.º nível de tópicos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4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tabLst>
                <a:tab pos="0" algn="l"/>
              </a:tabLst>
              <a:defRPr lang="pt-BR" sz="4400" b="0" u="none" strike="noStrike">
                <a:solidFill>
                  <a:schemeClr val="dk1"/>
                </a:solidFill>
                <a:effectLst/>
                <a:uFillTx/>
                <a:latin typeface="Aptos Display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pt-BR" sz="4400" b="0" u="none" strike="noStrike">
                <a:solidFill>
                  <a:schemeClr val="dk1"/>
                </a:solidFill>
                <a:effectLst/>
                <a:uFillTx/>
                <a:latin typeface="Aptos Display"/>
              </a:rPr>
              <a:t>Clique para editar o formato do texto do título</a:t>
            </a: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pt-BR" sz="28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pt-BR" sz="24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20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pt-BR" sz="18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18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20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20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pt-BR" sz="2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Clique para editar o formato de texto dos tópicos</a:t>
            </a: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24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2.º nível de tópicos</a:t>
            </a: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3.º nível de tópicos</a:t>
            </a: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4.º nível de tópicos</a:t>
            </a: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5.º nível de tópicos</a:t>
            </a: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6.º nível de tópicos</a:t>
            </a: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7.º nível de tópicos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microsoft.com/office/2007/relationships/media" Target="../media/media2.mp4"/><Relationship Id="rId7" Type="http://schemas.openxmlformats.org/officeDocument/2006/relationships/image" Target="../media/image5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6.png"/><Relationship Id="rId4" Type="http://schemas.openxmlformats.org/officeDocument/2006/relationships/video" Target="../media/media2.mp4"/><Relationship Id="rId9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9.pn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4.png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2.png"/><Relationship Id="rId2" Type="http://schemas.openxmlformats.org/officeDocument/2006/relationships/video" Target="../media/media4.MOV"/><Relationship Id="rId1" Type="http://schemas.microsoft.com/office/2007/relationships/media" Target="../media/media4.MO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chart" Target="../charts/chart1.xml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Relationship Id="rId9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4.png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3.png"/><Relationship Id="rId5" Type="http://schemas.openxmlformats.org/officeDocument/2006/relationships/image" Target="../media/image17.pn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20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Barra verde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1028520" y="420120"/>
            <a:ext cx="4698000" cy="43560"/>
          </a:xfrm>
          <a:prstGeom prst="rect">
            <a:avLst/>
          </a:prstGeom>
          <a:solidFill>
            <a:srgbClr val="8CC63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720" rIns="90000" bIns="720" anchor="t">
            <a:noAutofit/>
          </a:bodyPr>
          <a:lstStyle/>
          <a:p>
            <a:endParaRPr lang="pt-BR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43" name="Barra azul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5699880" y="420120"/>
            <a:ext cx="5490000" cy="43560"/>
          </a:xfrm>
          <a:prstGeom prst="rect">
            <a:avLst/>
          </a:prstGeom>
          <a:solidFill>
            <a:srgbClr val="27A9E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720" rIns="90000" bIns="720" anchor="t">
            <a:noAutofit/>
          </a:bodyPr>
          <a:lstStyle/>
          <a:p>
            <a:endParaRPr lang="pt-BR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44" name="Sobretitulo"/>
          <p:cNvSpPr/>
          <p:nvPr/>
        </p:nvSpPr>
        <p:spPr>
          <a:xfrm>
            <a:off x="1000080" y="1289880"/>
            <a:ext cx="6997680" cy="297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0000"/>
              </a:lnSpc>
            </a:pPr>
            <a:r>
              <a:rPr lang="pt-BR" sz="1800" b="1" u="none" strike="noStrike" spc="499">
                <a:solidFill>
                  <a:srgbClr val="8FA6AA"/>
                </a:solidFill>
                <a:effectLst/>
                <a:uFillTx/>
                <a:latin typeface="Segoe UI"/>
                <a:ea typeface="DejaVu Sans"/>
              </a:rPr>
              <a:t>WORLD HORTI CENTER BRASIL</a:t>
            </a:r>
            <a:endParaRPr lang="pt-B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5" name="Titulo"/>
          <p:cNvSpPr/>
          <p:nvPr/>
        </p:nvSpPr>
        <p:spPr>
          <a:xfrm>
            <a:off x="1000080" y="1720080"/>
            <a:ext cx="9198000" cy="1147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</a:pPr>
            <a:r>
              <a:rPr lang="pt-BR" sz="7200" b="0" u="none" strike="noStrike">
                <a:solidFill>
                  <a:srgbClr val="FFFFFF"/>
                </a:solidFill>
                <a:effectLst/>
                <a:uFillTx/>
                <a:latin typeface="Segoe UI Light"/>
                <a:ea typeface="DejaVu Sans"/>
              </a:rPr>
              <a:t>Horticultura </a:t>
            </a:r>
            <a:r>
              <a:rPr lang="pt-BR" sz="7200" b="0" u="none" strike="noStrike">
                <a:solidFill>
                  <a:srgbClr val="8CC63F"/>
                </a:solidFill>
                <a:effectLst/>
                <a:uFillTx/>
                <a:latin typeface="Segoe UI Light"/>
                <a:ea typeface="DejaVu Sans"/>
              </a:rPr>
              <a:t>2026</a:t>
            </a:r>
            <a:endParaRPr lang="pt-BR" sz="7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6" name="Subtitulo"/>
          <p:cNvSpPr/>
          <p:nvPr/>
        </p:nvSpPr>
        <p:spPr>
          <a:xfrm>
            <a:off x="1057320" y="2959920"/>
            <a:ext cx="7997760" cy="417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 fontScale="92500" lnSpcReduction="10000"/>
          </a:bodyPr>
          <a:lstStyle/>
          <a:p>
            <a:pPr defTabSz="914400">
              <a:lnSpc>
                <a:spcPct val="100000"/>
              </a:lnSpc>
            </a:pPr>
            <a:r>
              <a:rPr lang="pt-BR" sz="3200" b="0" u="none" strike="noStrike">
                <a:solidFill>
                  <a:srgbClr val="B4CBCE"/>
                </a:solidFill>
                <a:effectLst/>
                <a:uFillTx/>
                <a:latin typeface="Segoe UI Light"/>
                <a:ea typeface="DejaVu Sans"/>
              </a:rPr>
              <a:t>Cultivando a Inovação</a:t>
            </a:r>
            <a:endParaRPr lang="pt-BR" sz="3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7" name="Marcador verde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1000080" y="3560040"/>
            <a:ext cx="55080" cy="717840"/>
          </a:xfrm>
          <a:prstGeom prst="rect">
            <a:avLst/>
          </a:prstGeom>
          <a:solidFill>
            <a:srgbClr val="8CC63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27720" tIns="45000" rIns="27720" bIns="45000" anchor="t">
            <a:noAutofit/>
          </a:bodyPr>
          <a:lstStyle/>
          <a:p>
            <a:endParaRPr lang="pt-BR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48" name="Frase"/>
          <p:cNvSpPr/>
          <p:nvPr/>
        </p:nvSpPr>
        <p:spPr>
          <a:xfrm>
            <a:off x="1249920" y="3610080"/>
            <a:ext cx="7997760" cy="617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15000"/>
              </a:lnSpc>
            </a:pPr>
            <a:r>
              <a:rPr lang="pt-BR" sz="3200" b="0" u="none" strike="noStrike">
                <a:solidFill>
                  <a:srgbClr val="FFFFFF"/>
                </a:solidFill>
                <a:effectLst/>
                <a:uFillTx/>
                <a:latin typeface="Segoe UI"/>
                <a:ea typeface="DejaVu Sans"/>
              </a:rPr>
              <a:t>Como transformar ideias em resultados</a:t>
            </a:r>
            <a:endParaRPr lang="pt-BR" sz="3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9" name="Assinatura"/>
          <p:cNvSpPr/>
          <p:nvPr/>
        </p:nvSpPr>
        <p:spPr>
          <a:xfrm>
            <a:off x="1249920" y="4458240"/>
            <a:ext cx="5997960" cy="297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0000"/>
              </a:lnSpc>
            </a:pPr>
            <a:r>
              <a:rPr lang="pt-BR" sz="1600" b="0" u="none" strike="noStrike">
                <a:solidFill>
                  <a:srgbClr val="9FB3B6"/>
                </a:solidFill>
                <a:effectLst/>
                <a:uFillTx/>
                <a:latin typeface="Segoe UI"/>
                <a:ea typeface="DejaVu Sans"/>
              </a:rPr>
              <a:t>Jairo Avritchir   ·   World Horti Center Brasil</a:t>
            </a:r>
            <a:endParaRPr lang="pt-BR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0" name="Numero da pagina"/>
          <p:cNvSpPr/>
          <p:nvPr/>
        </p:nvSpPr>
        <p:spPr>
          <a:xfrm>
            <a:off x="11049120" y="230040"/>
            <a:ext cx="697680" cy="277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0" rIns="0" bIns="0" anchor="ctr">
            <a:noAutofit/>
          </a:bodyPr>
          <a:lstStyle/>
          <a:p>
            <a:pPr algn="r" defTabSz="914400">
              <a:lnSpc>
                <a:spcPct val="100000"/>
              </a:lnSpc>
            </a:pPr>
            <a:r>
              <a:rPr lang="pt-BR" sz="1000" b="1" u="none" strike="noStrike">
                <a:solidFill>
                  <a:srgbClr val="C7D6D8"/>
                </a:solidFill>
                <a:effectLst/>
                <a:uFillTx/>
                <a:latin typeface="Segoe UI"/>
                <a:ea typeface="DejaVu Sans"/>
              </a:rPr>
              <a:t>1</a:t>
            </a:r>
            <a:endParaRPr lang="pt-BR" sz="1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51" name="Imagem 12"/>
          <p:cNvPicPr/>
          <p:nvPr/>
        </p:nvPicPr>
        <p:blipFill>
          <a:blip r:embed="rId3"/>
          <a:stretch/>
        </p:blipFill>
        <p:spPr>
          <a:xfrm>
            <a:off x="8546760" y="1508400"/>
            <a:ext cx="2849760" cy="1571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2" name="Imagem 9"/>
          <p:cNvPicPr/>
          <p:nvPr/>
        </p:nvPicPr>
        <p:blipFill>
          <a:blip r:embed="rId4"/>
          <a:stretch/>
        </p:blipFill>
        <p:spPr>
          <a:xfrm>
            <a:off x="9973080" y="5774040"/>
            <a:ext cx="1855800" cy="73260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20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6" name="Chart 0"/>
          <p:cNvGraphicFramePr/>
          <p:nvPr/>
        </p:nvGraphicFramePr>
        <p:xfrm>
          <a:off x="548640" y="2148840"/>
          <a:ext cx="5661360" cy="27410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67" name="Text 0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548640" y="4892040"/>
            <a:ext cx="6261480" cy="235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00" b="0" i="1" u="none" strike="noStrike">
                <a:solidFill>
                  <a:srgbClr val="C7D6D8"/>
                </a:solidFill>
                <a:effectLst/>
                <a:uFillTx/>
                <a:latin typeface="Segoe UI"/>
                <a:ea typeface="Segoe UI"/>
              </a:rPr>
              <a:t>Tempo →</a:t>
            </a:r>
            <a:endParaRPr lang="pt-BR" sz="1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8" name="question card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640440" y="5230260"/>
            <a:ext cx="4944730" cy="1232280"/>
          </a:xfrm>
          <a:prstGeom prst="roundRect">
            <a:avLst>
              <a:gd name="adj" fmla="val 8621"/>
            </a:avLst>
          </a:prstGeom>
          <a:solidFill>
            <a:srgbClr val="1A4A5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pt-BR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169" name="question marker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548640" y="5358240"/>
            <a:ext cx="61920" cy="802440"/>
          </a:xfrm>
          <a:prstGeom prst="rect">
            <a:avLst/>
          </a:prstGeom>
          <a:solidFill>
            <a:srgbClr val="8CC63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0960" tIns="45000" rIns="30960" bIns="45000" anchor="t">
            <a:noAutofit/>
          </a:bodyPr>
          <a:lstStyle/>
          <a:p>
            <a:endParaRPr lang="pt-BR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170" name="Text 3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841320" y="5376600"/>
            <a:ext cx="5667120" cy="217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00" b="1" u="none" strike="noStrike" spc="201">
                <a:solidFill>
                  <a:srgbClr val="8CC63F"/>
                </a:solidFill>
                <a:effectLst/>
                <a:uFillTx/>
                <a:latin typeface="Segoe UI"/>
                <a:ea typeface="Segoe UI"/>
              </a:rPr>
              <a:t>PERGUNTA</a:t>
            </a:r>
            <a:endParaRPr lang="pt-BR" sz="1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71" name="Text 4"/>
          <p:cNvSpPr/>
          <p:nvPr/>
        </p:nvSpPr>
        <p:spPr>
          <a:xfrm>
            <a:off x="841320" y="5614560"/>
            <a:ext cx="5804280" cy="546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5000"/>
              </a:lnSpc>
              <a:tabLst>
                <a:tab pos="0" algn="l"/>
              </a:tabLst>
            </a:pPr>
            <a:r>
              <a:rPr lang="en-US" sz="2000" b="1" u="none" strike="noStrike">
                <a:solidFill>
                  <a:srgbClr val="FFFFFF"/>
                </a:solidFill>
                <a:effectLst/>
                <a:uFillTx/>
                <a:latin typeface="Segoe UI"/>
                <a:ea typeface="Segoe UI"/>
              </a:rPr>
              <a:t>Quem são as ‘Netflix' do nosso setor?</a:t>
            </a:r>
            <a:endParaRPr lang="pt-BR" sz="2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72" name="Text 5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6647760" y="2080440"/>
            <a:ext cx="4597200" cy="253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 spc="201">
                <a:solidFill>
                  <a:srgbClr val="27A9E1"/>
                </a:solidFill>
                <a:effectLst/>
                <a:uFillTx/>
                <a:latin typeface="Segoe UI"/>
                <a:ea typeface="Segoe UI"/>
              </a:rPr>
              <a:t>POR QUE ACONTECE</a:t>
            </a:r>
            <a:endParaRPr lang="pt-BR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73" name="Text 6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6342840" y="2487240"/>
            <a:ext cx="5542200" cy="1278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marL="203040" indent="-203040" defTabSz="914400">
              <a:lnSpc>
                <a:spcPct val="100000"/>
              </a:lnSpc>
              <a:spcAft>
                <a:spcPts val="700"/>
              </a:spcAft>
              <a:buClr>
                <a:srgbClr val="FFFFFF"/>
              </a:buClr>
              <a:buFont typeface="Symbol" charset="2"/>
              <a:buChar char=""/>
            </a:pPr>
            <a:r>
              <a:rPr lang="en-US" sz="1600" b="0" u="none" strike="noStrike">
                <a:solidFill>
                  <a:srgbClr val="FFFFFF"/>
                </a:solidFill>
                <a:effectLst/>
                <a:uFillTx/>
                <a:latin typeface="Segoe UI"/>
                <a:ea typeface="Segoe UI"/>
              </a:rPr>
              <a:t>A maioria das empresas melhora continuamente seus produtos.</a:t>
            </a:r>
            <a:endParaRPr lang="pt-BR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03040" indent="-203040" defTabSz="914400">
              <a:lnSpc>
                <a:spcPct val="100000"/>
              </a:lnSpc>
              <a:spcAft>
                <a:spcPts val="700"/>
              </a:spcAft>
              <a:buClr>
                <a:srgbClr val="FFFFFF"/>
              </a:buClr>
              <a:buFont typeface="Symbol" charset="2"/>
              <a:buChar char=""/>
            </a:pPr>
            <a:r>
              <a:rPr lang="en-US" sz="1600" b="0" u="none" strike="noStrike">
                <a:solidFill>
                  <a:srgbClr val="FFFFFF"/>
                </a:solidFill>
                <a:effectLst/>
                <a:uFillTx/>
                <a:latin typeface="Segoe UI"/>
                <a:ea typeface="Segoe UI"/>
              </a:rPr>
              <a:t>O mercado nem sempre precisa dessas melhorias.</a:t>
            </a:r>
            <a:endParaRPr lang="pt-BR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03040" indent="-203040" defTabSz="914400">
              <a:lnSpc>
                <a:spcPct val="100000"/>
              </a:lnSpc>
              <a:spcAft>
                <a:spcPts val="700"/>
              </a:spcAft>
              <a:buClr>
                <a:srgbClr val="FFFFFF"/>
              </a:buClr>
              <a:buFont typeface="Symbol" charset="2"/>
              <a:buChar char=""/>
            </a:pPr>
            <a:r>
              <a:rPr lang="en-US" sz="1600" b="0" u="none" strike="noStrike">
                <a:solidFill>
                  <a:srgbClr val="FFFFFF"/>
                </a:solidFill>
                <a:effectLst/>
                <a:uFillTx/>
                <a:latin typeface="Segoe UI"/>
                <a:ea typeface="Segoe UI"/>
              </a:rPr>
              <a:t>Novos entrantes atendem clientes ignorados — e depois alcançam todos.</a:t>
            </a:r>
            <a:endParaRPr lang="pt-BR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74" name="case card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6605280" y="4147560"/>
            <a:ext cx="4597200" cy="747720"/>
          </a:xfrm>
          <a:prstGeom prst="roundRect">
            <a:avLst>
              <a:gd name="adj" fmla="val 9756"/>
            </a:avLst>
          </a:prstGeom>
          <a:solidFill>
            <a:srgbClr val="13292E"/>
          </a:solidFill>
          <a:ln w="12600">
            <a:solidFill>
              <a:srgbClr val="2A4448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pt-BR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175" name="case marker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6605280" y="4275360"/>
            <a:ext cx="61920" cy="491760"/>
          </a:xfrm>
          <a:prstGeom prst="rect">
            <a:avLst/>
          </a:prstGeom>
          <a:solidFill>
            <a:srgbClr val="8CC63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0960" tIns="45000" rIns="30960" bIns="45000" anchor="t">
            <a:noAutofit/>
          </a:bodyPr>
          <a:lstStyle/>
          <a:p>
            <a:endParaRPr lang="pt-BR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176" name="Text 9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6843240" y="4266360"/>
            <a:ext cx="4231440" cy="217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00" b="1" u="none" strike="noStrike" spc="201">
                <a:solidFill>
                  <a:srgbClr val="8CC63F"/>
                </a:solidFill>
                <a:effectLst/>
                <a:uFillTx/>
                <a:latin typeface="Segoe UI"/>
                <a:ea typeface="Segoe UI"/>
              </a:rPr>
              <a:t>CASO INTERNACIONAL</a:t>
            </a:r>
            <a:endParaRPr lang="pt-BR" sz="1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77" name="Text 10"/>
          <p:cNvSpPr/>
          <p:nvPr/>
        </p:nvSpPr>
        <p:spPr>
          <a:xfrm>
            <a:off x="6843240" y="4467600"/>
            <a:ext cx="4213080" cy="363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800" b="1" u="none" strike="noStrike" dirty="0">
                <a:solidFill>
                  <a:srgbClr val="FFFFFF"/>
                </a:solidFill>
                <a:effectLst/>
                <a:uFillTx/>
                <a:latin typeface="Segoe UI Light"/>
                <a:ea typeface="Segoe UI Light"/>
              </a:rPr>
              <a:t>Netflix. X Blockbuster</a:t>
            </a:r>
            <a:endParaRPr lang="pt-BR" sz="18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78" name="case card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6605280" y="4988880"/>
            <a:ext cx="4597200" cy="1232280"/>
          </a:xfrm>
          <a:prstGeom prst="roundRect">
            <a:avLst>
              <a:gd name="adj" fmla="val 5926"/>
            </a:avLst>
          </a:prstGeom>
          <a:solidFill>
            <a:srgbClr val="13292E"/>
          </a:solidFill>
          <a:ln w="12600">
            <a:solidFill>
              <a:srgbClr val="2A4448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pt-BR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179" name="case marker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6605280" y="5116680"/>
            <a:ext cx="61920" cy="976320"/>
          </a:xfrm>
          <a:prstGeom prst="rect">
            <a:avLst/>
          </a:prstGeom>
          <a:solidFill>
            <a:srgbClr val="27A9E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0960" tIns="45000" rIns="30960" bIns="45000" anchor="t">
            <a:noAutofit/>
          </a:bodyPr>
          <a:lstStyle/>
          <a:p>
            <a:endParaRPr lang="pt-BR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180" name="Text 13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6843240" y="5107680"/>
            <a:ext cx="4231440" cy="217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00" b="1" u="none" strike="noStrike" spc="201">
                <a:solidFill>
                  <a:srgbClr val="27A9E1"/>
                </a:solidFill>
                <a:effectLst/>
                <a:uFillTx/>
                <a:latin typeface="Segoe UI"/>
                <a:ea typeface="Segoe UI"/>
              </a:rPr>
              <a:t>CASO BRASIL</a:t>
            </a:r>
            <a:endParaRPr lang="pt-BR" sz="1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1" name="Text 14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6843240" y="5308920"/>
            <a:ext cx="4213080" cy="363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800" b="1" u="none" strike="noStrike">
                <a:solidFill>
                  <a:srgbClr val="FFFFFF"/>
                </a:solidFill>
                <a:effectLst/>
                <a:uFillTx/>
                <a:latin typeface="Segoe UI Light"/>
                <a:ea typeface="Segoe UI Light"/>
              </a:rPr>
              <a:t>Nubank X Bancos tradicionais</a:t>
            </a:r>
            <a:endParaRPr lang="pt-B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2" name="Text 15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6843240" y="5720400"/>
            <a:ext cx="4158360" cy="409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5000"/>
              </a:lnSpc>
              <a:tabLst>
                <a:tab pos="0" algn="l"/>
              </a:tabLst>
            </a:pPr>
            <a:r>
              <a:rPr lang="en-US" sz="1250" b="0" u="none" strike="noStrike">
                <a:solidFill>
                  <a:srgbClr val="FFFFFF"/>
                </a:solidFill>
                <a:effectLst/>
                <a:uFillTx/>
                <a:latin typeface="Segoe UI"/>
                <a:ea typeface="Segoe UI"/>
              </a:rPr>
              <a:t>Começou oferecendo apenas um cartão.</a:t>
            </a:r>
            <a:endParaRPr lang="pt-BR" sz="12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5000"/>
              </a:lnSpc>
              <a:tabLst>
                <a:tab pos="0" algn="l"/>
              </a:tabLst>
            </a:pPr>
            <a:r>
              <a:rPr lang="en-US" sz="1250" b="0" u="none" strike="noStrike">
                <a:solidFill>
                  <a:srgbClr val="FFFFFF"/>
                </a:solidFill>
                <a:effectLst/>
                <a:uFillTx/>
                <a:latin typeface="Segoe UI"/>
                <a:ea typeface="Segoe UI"/>
              </a:rPr>
              <a:t>Hoje compete com bancos completos.</a:t>
            </a:r>
            <a:endParaRPr lang="pt-BR" sz="12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3" name="Text 16"/>
          <p:cNvSpPr/>
          <p:nvPr/>
        </p:nvSpPr>
        <p:spPr>
          <a:xfrm>
            <a:off x="548640" y="502920"/>
            <a:ext cx="10056240" cy="272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1" u="none" strike="noStrike" spc="300">
                <a:solidFill>
                  <a:srgbClr val="27A9E1"/>
                </a:solidFill>
                <a:effectLst/>
                <a:uFillTx/>
                <a:latin typeface="Segoe UI"/>
                <a:ea typeface="Segoe UI"/>
              </a:rPr>
              <a:t>CLAYTON CHRISTENSEN</a:t>
            </a:r>
            <a:endParaRPr lang="pt-BR" sz="1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4" name="PlaceHolder 1"/>
          <p:cNvSpPr>
            <a:spLocks noGrp="1"/>
          </p:cNvSpPr>
          <p:nvPr>
            <p:ph type="title"/>
          </p:nvPr>
        </p:nvSpPr>
        <p:spPr>
          <a:xfrm>
            <a:off x="457200" y="720000"/>
            <a:ext cx="11062080" cy="912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/>
          </a:bodyPr>
          <a:lstStyle/>
          <a:p>
            <a:pPr indent="0" algn="l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en-US" sz="4400" b="1" u="none" strike="noStrike" dirty="0">
                <a:solidFill>
                  <a:srgbClr val="FFFFFF"/>
                </a:solidFill>
                <a:effectLst/>
                <a:uFillTx/>
                <a:latin typeface="Calibri" panose="020F0502020204030204" pitchFamily="34" charset="0"/>
                <a:ea typeface="Segoe UI Light"/>
                <a:cs typeface="Calibri" panose="020F0502020204030204" pitchFamily="34" charset="0"/>
              </a:rPr>
              <a:t>O </a:t>
            </a:r>
            <a:r>
              <a:rPr lang="en-US" sz="4400" b="1" u="none" strike="noStrike" dirty="0" err="1">
                <a:solidFill>
                  <a:srgbClr val="FFFFFF"/>
                </a:solidFill>
                <a:effectLst/>
                <a:uFillTx/>
                <a:latin typeface="Calibri" panose="020F0502020204030204" pitchFamily="34" charset="0"/>
                <a:ea typeface="Segoe UI Light"/>
                <a:cs typeface="Calibri" panose="020F0502020204030204" pitchFamily="34" charset="0"/>
              </a:rPr>
              <a:t>dilema</a:t>
            </a:r>
            <a:r>
              <a:rPr lang="en-US" sz="4400" b="1" u="none" strike="noStrike" dirty="0">
                <a:solidFill>
                  <a:srgbClr val="FFFFFF"/>
                </a:solidFill>
                <a:effectLst/>
                <a:uFillTx/>
                <a:latin typeface="Calibri" panose="020F0502020204030204" pitchFamily="34" charset="0"/>
                <a:ea typeface="Segoe UI Light"/>
                <a:cs typeface="Calibri" panose="020F0502020204030204" pitchFamily="34" charset="0"/>
              </a:rPr>
              <a:t> da </a:t>
            </a:r>
            <a:r>
              <a:rPr lang="en-US" sz="4400" b="1" u="none" strike="noStrike" dirty="0" err="1">
                <a:solidFill>
                  <a:srgbClr val="FFFFFF"/>
                </a:solidFill>
                <a:effectLst/>
                <a:uFillTx/>
                <a:latin typeface="Calibri" panose="020F0502020204030204" pitchFamily="34" charset="0"/>
                <a:ea typeface="Segoe UI Light"/>
                <a:cs typeface="Calibri" panose="020F0502020204030204" pitchFamily="34" charset="0"/>
              </a:rPr>
              <a:t>inovação</a:t>
            </a:r>
            <a:endParaRPr lang="pt-BR" sz="4400" b="0" u="none" strike="noStrike" dirty="0">
              <a:solidFill>
                <a:schemeClr val="dk1"/>
              </a:solidFill>
              <a:effectLst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5" name="Text 18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548640" y="1572840"/>
            <a:ext cx="11062080" cy="455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400" b="0" u="none" strike="noStrike">
                <a:solidFill>
                  <a:srgbClr val="C7D6D8"/>
                </a:solidFill>
                <a:effectLst/>
                <a:uFillTx/>
                <a:latin typeface="Segoe UI"/>
                <a:ea typeface="Segoe UI"/>
              </a:rPr>
              <a:t>Desempenho × Tempo: quando melhorar deixa de importar.</a:t>
            </a:r>
            <a:endParaRPr lang="pt-BR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6" name="Barra verde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548640" y="249840"/>
            <a:ext cx="4997880" cy="43560"/>
          </a:xfrm>
          <a:prstGeom prst="rect">
            <a:avLst/>
          </a:prstGeom>
          <a:solidFill>
            <a:srgbClr val="8CC63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720" rIns="90000" bIns="720" anchor="t">
            <a:noAutofit/>
          </a:bodyPr>
          <a:lstStyle/>
          <a:p>
            <a:endParaRPr lang="pt-BR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187" name="Barra azul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5548680" y="249840"/>
            <a:ext cx="5149080" cy="43560"/>
          </a:xfrm>
          <a:prstGeom prst="rect">
            <a:avLst/>
          </a:prstGeom>
          <a:solidFill>
            <a:srgbClr val="27A9E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720" rIns="90000" bIns="720" anchor="t">
            <a:noAutofit/>
          </a:bodyPr>
          <a:lstStyle/>
          <a:p>
            <a:endParaRPr lang="pt-BR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188" name="Numero da pagina"/>
          <p:cNvSpPr/>
          <p:nvPr/>
        </p:nvSpPr>
        <p:spPr>
          <a:xfrm>
            <a:off x="11049120" y="230040"/>
            <a:ext cx="697680" cy="277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0" rIns="0" bIns="0" anchor="ctr">
            <a:noAutofit/>
          </a:bodyPr>
          <a:lstStyle/>
          <a:p>
            <a:pPr algn="r" defTabSz="914400">
              <a:lnSpc>
                <a:spcPct val="100000"/>
              </a:lnSpc>
            </a:pPr>
            <a:r>
              <a:rPr lang="pt-BR" sz="1000" b="1" u="none" strike="noStrike">
                <a:solidFill>
                  <a:srgbClr val="C7D6D8"/>
                </a:solidFill>
                <a:effectLst/>
                <a:uFillTx/>
                <a:latin typeface="Segoe UI"/>
                <a:ea typeface="DejaVu Sans"/>
              </a:rPr>
              <a:t>10</a:t>
            </a:r>
            <a:endParaRPr lang="pt-BR" sz="1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189" name="Imagem 26"/>
          <p:cNvPicPr/>
          <p:nvPr/>
        </p:nvPicPr>
        <p:blipFill>
          <a:blip r:embed="rId4"/>
          <a:stretch/>
        </p:blipFill>
        <p:spPr>
          <a:xfrm>
            <a:off x="173160" y="6230160"/>
            <a:ext cx="749160" cy="412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90" name="Imagem 27"/>
          <p:cNvPicPr/>
          <p:nvPr/>
        </p:nvPicPr>
        <p:blipFill>
          <a:blip r:embed="rId5"/>
          <a:stretch/>
        </p:blipFill>
        <p:spPr>
          <a:xfrm>
            <a:off x="11043000" y="6255000"/>
            <a:ext cx="919800" cy="36252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20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1" name="Table 0"/>
          <p:cNvGraphicFramePr/>
          <p:nvPr/>
        </p:nvGraphicFramePr>
        <p:xfrm>
          <a:off x="1828800" y="2761560"/>
          <a:ext cx="8503920" cy="2743200"/>
        </p:xfrm>
        <a:graphic>
          <a:graphicData uri="http://schemas.openxmlformats.org/drawingml/2006/table">
            <a:tbl>
              <a:tblPr/>
              <a:tblGrid>
                <a:gridCol w="42519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519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2800" b="1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Segoe UI"/>
                          <a:ea typeface="Segoe UI"/>
                        </a:rPr>
                        <a:t>Inovação sustentadora</a:t>
                      </a:r>
                      <a:endParaRPr lang="pt-BR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>
                    <a:lnL w="25200">
                      <a:solidFill>
                        <a:srgbClr val="13292E"/>
                      </a:solidFill>
                      <a:prstDash val="solid"/>
                    </a:lnL>
                    <a:lnR w="25200">
                      <a:solidFill>
                        <a:srgbClr val="13292E"/>
                      </a:solidFill>
                      <a:prstDash val="solid"/>
                    </a:lnR>
                    <a:lnT w="25200">
                      <a:solidFill>
                        <a:srgbClr val="13292E"/>
                      </a:solidFill>
                      <a:prstDash val="solid"/>
                    </a:lnT>
                    <a:lnB w="25200">
                      <a:solidFill>
                        <a:srgbClr val="13292E"/>
                      </a:solidFill>
                      <a:prstDash val="solid"/>
                    </a:lnB>
                    <a:solidFill>
                      <a:srgbClr val="1A4A5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2800" b="1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Segoe UI"/>
                          <a:ea typeface="Segoe UI"/>
                        </a:rPr>
                        <a:t>Inovação disruptiva</a:t>
                      </a:r>
                      <a:endParaRPr lang="pt-BR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>
                    <a:lnL w="25200">
                      <a:solidFill>
                        <a:srgbClr val="13292E"/>
                      </a:solidFill>
                      <a:prstDash val="solid"/>
                    </a:lnL>
                    <a:lnR w="25200">
                      <a:solidFill>
                        <a:srgbClr val="13292E"/>
                      </a:solidFill>
                      <a:prstDash val="solid"/>
                    </a:lnR>
                    <a:lnT w="25200">
                      <a:solidFill>
                        <a:srgbClr val="13292E"/>
                      </a:solidFill>
                      <a:prstDash val="solid"/>
                    </a:lnT>
                    <a:lnB w="25200">
                      <a:solidFill>
                        <a:srgbClr val="13292E"/>
                      </a:solidFill>
                      <a:prstDash val="solid"/>
                    </a:lnB>
                    <a:solidFill>
                      <a:srgbClr val="1A4A5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24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Segoe UI"/>
                          <a:ea typeface="Segoe UI"/>
                        </a:rPr>
                        <a:t>Melhor produto</a:t>
                      </a:r>
                      <a:endParaRPr lang="pt-BR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>
                    <a:lnL w="25200">
                      <a:solidFill>
                        <a:srgbClr val="13292E"/>
                      </a:solidFill>
                      <a:prstDash val="solid"/>
                    </a:lnL>
                    <a:lnR w="25200">
                      <a:solidFill>
                        <a:srgbClr val="13292E"/>
                      </a:solidFill>
                      <a:prstDash val="solid"/>
                    </a:lnR>
                    <a:lnT w="25200">
                      <a:solidFill>
                        <a:srgbClr val="13292E"/>
                      </a:solidFill>
                      <a:prstDash val="solid"/>
                    </a:lnT>
                    <a:lnB w="25200">
                      <a:solidFill>
                        <a:srgbClr val="13292E"/>
                      </a:solidFill>
                      <a:prstDash val="solid"/>
                    </a:lnB>
                    <a:solidFill>
                      <a:srgbClr val="13292E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24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Segoe UI"/>
                          <a:ea typeface="Segoe UI"/>
                        </a:rPr>
                        <a:t>Novo mercado</a:t>
                      </a:r>
                      <a:endParaRPr lang="pt-BR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>
                    <a:lnL w="25200">
                      <a:solidFill>
                        <a:srgbClr val="13292E"/>
                      </a:solidFill>
                      <a:prstDash val="solid"/>
                    </a:lnL>
                    <a:lnR w="25200">
                      <a:solidFill>
                        <a:srgbClr val="13292E"/>
                      </a:solidFill>
                      <a:prstDash val="solid"/>
                    </a:lnR>
                    <a:lnT w="25200">
                      <a:solidFill>
                        <a:srgbClr val="13292E"/>
                      </a:solidFill>
                      <a:prstDash val="solid"/>
                    </a:lnT>
                    <a:lnB w="25200">
                      <a:solidFill>
                        <a:srgbClr val="13292E"/>
                      </a:solidFill>
                      <a:prstDash val="solid"/>
                    </a:lnB>
                    <a:solidFill>
                      <a:srgbClr val="1329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24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Segoe UI"/>
                          <a:ea typeface="Segoe UI"/>
                        </a:rPr>
                        <a:t>Cliente atual</a:t>
                      </a:r>
                      <a:endParaRPr lang="pt-BR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>
                    <a:lnL w="25200">
                      <a:solidFill>
                        <a:srgbClr val="13292E"/>
                      </a:solidFill>
                      <a:prstDash val="solid"/>
                    </a:lnL>
                    <a:lnR w="25200">
                      <a:solidFill>
                        <a:srgbClr val="13292E"/>
                      </a:solidFill>
                      <a:prstDash val="solid"/>
                    </a:lnR>
                    <a:lnT w="25200">
                      <a:solidFill>
                        <a:srgbClr val="13292E"/>
                      </a:solidFill>
                      <a:prstDash val="solid"/>
                    </a:lnT>
                    <a:lnB w="25200">
                      <a:solidFill>
                        <a:srgbClr val="13292E"/>
                      </a:solidFill>
                      <a:prstDash val="solid"/>
                    </a:lnB>
                    <a:solidFill>
                      <a:srgbClr val="13292E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24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Segoe UI"/>
                          <a:ea typeface="Segoe UI"/>
                        </a:rPr>
                        <a:t>Novo cliente</a:t>
                      </a:r>
                      <a:endParaRPr lang="pt-BR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>
                    <a:lnL w="25200">
                      <a:solidFill>
                        <a:srgbClr val="13292E"/>
                      </a:solidFill>
                      <a:prstDash val="solid"/>
                    </a:lnL>
                    <a:lnR w="25200">
                      <a:solidFill>
                        <a:srgbClr val="13292E"/>
                      </a:solidFill>
                      <a:prstDash val="solid"/>
                    </a:lnR>
                    <a:lnT w="25200">
                      <a:solidFill>
                        <a:srgbClr val="13292E"/>
                      </a:solidFill>
                      <a:prstDash val="solid"/>
                    </a:lnT>
                    <a:lnB w="25200">
                      <a:solidFill>
                        <a:srgbClr val="13292E"/>
                      </a:solidFill>
                      <a:prstDash val="solid"/>
                    </a:lnB>
                    <a:solidFill>
                      <a:srgbClr val="1329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24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Segoe UI"/>
                          <a:ea typeface="Segoe UI"/>
                        </a:rPr>
                        <a:t>Incremental</a:t>
                      </a:r>
                      <a:endParaRPr lang="pt-BR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>
                    <a:lnL w="25200">
                      <a:solidFill>
                        <a:srgbClr val="13292E"/>
                      </a:solidFill>
                      <a:prstDash val="solid"/>
                    </a:lnL>
                    <a:lnR w="25200">
                      <a:solidFill>
                        <a:srgbClr val="13292E"/>
                      </a:solidFill>
                      <a:prstDash val="solid"/>
                    </a:lnR>
                    <a:lnT w="25200">
                      <a:solidFill>
                        <a:srgbClr val="13292E"/>
                      </a:solidFill>
                      <a:prstDash val="solid"/>
                    </a:lnT>
                    <a:lnB w="25200">
                      <a:solidFill>
                        <a:srgbClr val="13292E"/>
                      </a:solidFill>
                      <a:prstDash val="solid"/>
                    </a:lnB>
                    <a:solidFill>
                      <a:srgbClr val="13292E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24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Segoe UI"/>
                          <a:ea typeface="Segoe UI"/>
                        </a:rPr>
                        <a:t>Transformacional</a:t>
                      </a:r>
                      <a:endParaRPr lang="pt-BR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>
                    <a:lnL w="25200">
                      <a:solidFill>
                        <a:srgbClr val="13292E"/>
                      </a:solidFill>
                      <a:prstDash val="solid"/>
                    </a:lnL>
                    <a:lnR w="25200">
                      <a:solidFill>
                        <a:srgbClr val="13292E"/>
                      </a:solidFill>
                      <a:prstDash val="solid"/>
                    </a:lnR>
                    <a:lnT w="25200">
                      <a:solidFill>
                        <a:srgbClr val="13292E"/>
                      </a:solidFill>
                      <a:prstDash val="solid"/>
                    </a:lnT>
                    <a:lnB w="25200">
                      <a:solidFill>
                        <a:srgbClr val="13292E"/>
                      </a:solidFill>
                      <a:prstDash val="solid"/>
                    </a:lnB>
                    <a:solidFill>
                      <a:srgbClr val="1329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24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Segoe UI"/>
                          <a:ea typeface="Segoe UI"/>
                        </a:rPr>
                        <a:t>Eficiência</a:t>
                      </a:r>
                      <a:endParaRPr lang="pt-BR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>
                    <a:lnL w="25200">
                      <a:solidFill>
                        <a:srgbClr val="13292E"/>
                      </a:solidFill>
                      <a:prstDash val="solid"/>
                    </a:lnL>
                    <a:lnR w="25200">
                      <a:solidFill>
                        <a:srgbClr val="13292E"/>
                      </a:solidFill>
                      <a:prstDash val="solid"/>
                    </a:lnR>
                    <a:lnT w="25200">
                      <a:solidFill>
                        <a:srgbClr val="13292E"/>
                      </a:solidFill>
                      <a:prstDash val="solid"/>
                    </a:lnT>
                    <a:lnB w="25200">
                      <a:solidFill>
                        <a:srgbClr val="13292E"/>
                      </a:solidFill>
                      <a:prstDash val="solid"/>
                    </a:lnB>
                    <a:solidFill>
                      <a:srgbClr val="13292E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24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Segoe UI"/>
                          <a:ea typeface="Segoe UI"/>
                        </a:rPr>
                        <a:t>Reinvenção</a:t>
                      </a:r>
                      <a:endParaRPr lang="pt-BR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>
                    <a:lnL w="25200">
                      <a:solidFill>
                        <a:srgbClr val="13292E"/>
                      </a:solidFill>
                      <a:prstDash val="solid"/>
                    </a:lnL>
                    <a:lnR w="25200">
                      <a:solidFill>
                        <a:srgbClr val="13292E"/>
                      </a:solidFill>
                      <a:prstDash val="solid"/>
                    </a:lnR>
                    <a:lnT w="25200">
                      <a:solidFill>
                        <a:srgbClr val="13292E"/>
                      </a:solidFill>
                      <a:prstDash val="solid"/>
                    </a:lnT>
                    <a:lnB w="25200">
                      <a:solidFill>
                        <a:srgbClr val="13292E"/>
                      </a:solidFill>
                      <a:prstDash val="solid"/>
                    </a:lnB>
                    <a:solidFill>
                      <a:srgbClr val="1329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92" name="Text 3"/>
          <p:cNvSpPr/>
          <p:nvPr/>
        </p:nvSpPr>
        <p:spPr>
          <a:xfrm>
            <a:off x="548640" y="502920"/>
            <a:ext cx="10056240" cy="272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1" u="none" strike="noStrike" spc="300">
                <a:solidFill>
                  <a:srgbClr val="27A9E1"/>
                </a:solidFill>
                <a:effectLst/>
                <a:uFillTx/>
                <a:latin typeface="Segoe UI"/>
                <a:ea typeface="Segoe UI"/>
              </a:rPr>
              <a:t>FRAMEWORK</a:t>
            </a:r>
            <a:endParaRPr lang="pt-BR" sz="1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93" name="PlaceHolder 1"/>
          <p:cNvSpPr>
            <a:spLocks noGrp="1"/>
          </p:cNvSpPr>
          <p:nvPr>
            <p:ph type="title"/>
          </p:nvPr>
        </p:nvSpPr>
        <p:spPr>
          <a:xfrm>
            <a:off x="548640" y="841320"/>
            <a:ext cx="11062080" cy="912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/>
          </a:bodyPr>
          <a:lstStyle/>
          <a:p>
            <a:pPr indent="0" algn="l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en-US" sz="4400" b="1" u="none" strike="noStrike" dirty="0" err="1">
                <a:solidFill>
                  <a:srgbClr val="FFFFFF"/>
                </a:solidFill>
                <a:effectLst/>
                <a:uFillTx/>
                <a:latin typeface="Calibri" panose="020F0502020204030204" pitchFamily="34" charset="0"/>
                <a:ea typeface="Segoe UI Light"/>
                <a:cs typeface="Calibri" panose="020F0502020204030204" pitchFamily="34" charset="0"/>
              </a:rPr>
              <a:t>Inovação</a:t>
            </a:r>
            <a:r>
              <a:rPr lang="en-US" sz="4400" b="1" u="none" strike="noStrike" dirty="0">
                <a:solidFill>
                  <a:srgbClr val="FFFFFF"/>
                </a:solidFill>
                <a:effectLst/>
                <a:uFillTx/>
                <a:latin typeface="Calibri" panose="020F0502020204030204" pitchFamily="34" charset="0"/>
                <a:ea typeface="Segoe UI Light"/>
                <a:cs typeface="Calibri" panose="020F0502020204030204" pitchFamily="34" charset="0"/>
              </a:rPr>
              <a:t> </a:t>
            </a:r>
            <a:r>
              <a:rPr lang="en-US" sz="4400" b="1" u="none" strike="noStrike" dirty="0" err="1">
                <a:solidFill>
                  <a:srgbClr val="FFFFFF"/>
                </a:solidFill>
                <a:effectLst/>
                <a:uFillTx/>
                <a:latin typeface="Calibri" panose="020F0502020204030204" pitchFamily="34" charset="0"/>
                <a:ea typeface="Segoe UI Light"/>
                <a:cs typeface="Calibri" panose="020F0502020204030204" pitchFamily="34" charset="0"/>
              </a:rPr>
              <a:t>sustentadora</a:t>
            </a:r>
            <a:r>
              <a:rPr lang="en-US" sz="4400" b="1" u="none" strike="noStrike" dirty="0">
                <a:solidFill>
                  <a:srgbClr val="FFFFFF"/>
                </a:solidFill>
                <a:effectLst/>
                <a:uFillTx/>
                <a:latin typeface="Calibri" panose="020F0502020204030204" pitchFamily="34" charset="0"/>
                <a:ea typeface="Segoe UI Light"/>
                <a:cs typeface="Calibri" panose="020F0502020204030204" pitchFamily="34" charset="0"/>
              </a:rPr>
              <a:t> × </a:t>
            </a:r>
            <a:r>
              <a:rPr lang="en-US" sz="4400" b="1" u="none" strike="noStrike" dirty="0" err="1">
                <a:solidFill>
                  <a:srgbClr val="FFFFFF"/>
                </a:solidFill>
                <a:effectLst/>
                <a:uFillTx/>
                <a:latin typeface="Calibri" panose="020F0502020204030204" pitchFamily="34" charset="0"/>
                <a:ea typeface="Segoe UI Light"/>
                <a:cs typeface="Calibri" panose="020F0502020204030204" pitchFamily="34" charset="0"/>
              </a:rPr>
              <a:t>disruptiva</a:t>
            </a:r>
            <a:endParaRPr lang="pt-BR" sz="4400" b="0" u="none" strike="noStrike" dirty="0">
              <a:solidFill>
                <a:schemeClr val="dk1"/>
              </a:solidFill>
              <a:effectLst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4" name="Text 5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548640" y="1572840"/>
            <a:ext cx="11062080" cy="455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400" b="0" u="none" strike="noStrike">
                <a:solidFill>
                  <a:srgbClr val="C7D6D8"/>
                </a:solidFill>
                <a:effectLst/>
                <a:uFillTx/>
                <a:latin typeface="Segoe UI"/>
                <a:ea typeface="Segoe UI"/>
              </a:rPr>
              <a:t>Nem toda inovação muda o jogo da mesma forma.</a:t>
            </a:r>
            <a:endParaRPr lang="pt-BR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95" name="Barra verde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548640" y="249840"/>
            <a:ext cx="4997880" cy="43560"/>
          </a:xfrm>
          <a:prstGeom prst="rect">
            <a:avLst/>
          </a:prstGeom>
          <a:solidFill>
            <a:srgbClr val="8CC63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720" rIns="90000" bIns="720" anchor="t">
            <a:noAutofit/>
          </a:bodyPr>
          <a:lstStyle/>
          <a:p>
            <a:endParaRPr lang="pt-BR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196" name="Barra azul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5548680" y="249840"/>
            <a:ext cx="5149080" cy="43560"/>
          </a:xfrm>
          <a:prstGeom prst="rect">
            <a:avLst/>
          </a:prstGeom>
          <a:solidFill>
            <a:srgbClr val="27A9E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720" rIns="90000" bIns="720" anchor="t">
            <a:noAutofit/>
          </a:bodyPr>
          <a:lstStyle/>
          <a:p>
            <a:endParaRPr lang="pt-BR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197" name="Numero da pagina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11049120" y="230040"/>
            <a:ext cx="697680" cy="277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0" rIns="0" bIns="0" anchor="ctr">
            <a:noAutofit/>
          </a:bodyPr>
          <a:lstStyle/>
          <a:p>
            <a:pPr algn="r" defTabSz="914400">
              <a:lnSpc>
                <a:spcPct val="100000"/>
              </a:lnSpc>
            </a:pPr>
            <a:r>
              <a:rPr lang="pt-BR" sz="1000" b="1" u="none" strike="noStrike">
                <a:solidFill>
                  <a:srgbClr val="C7D6D8"/>
                </a:solidFill>
                <a:effectLst/>
                <a:uFillTx/>
                <a:latin typeface="Segoe UI"/>
                <a:ea typeface="DejaVu Sans"/>
              </a:rPr>
              <a:t>11</a:t>
            </a:r>
            <a:endParaRPr lang="pt-BR" sz="1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198" name="Imagem 11"/>
          <p:cNvPicPr/>
          <p:nvPr/>
        </p:nvPicPr>
        <p:blipFill>
          <a:blip r:embed="rId3"/>
          <a:stretch/>
        </p:blipFill>
        <p:spPr>
          <a:xfrm>
            <a:off x="173160" y="6230160"/>
            <a:ext cx="749160" cy="412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99" name="Imagem 12"/>
          <p:cNvPicPr/>
          <p:nvPr/>
        </p:nvPicPr>
        <p:blipFill>
          <a:blip r:embed="rId4"/>
          <a:stretch/>
        </p:blipFill>
        <p:spPr>
          <a:xfrm>
            <a:off x="11043000" y="6255000"/>
            <a:ext cx="919800" cy="36252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20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Kicker"/>
          <p:cNvSpPr/>
          <p:nvPr/>
        </p:nvSpPr>
        <p:spPr>
          <a:xfrm>
            <a:off x="548640" y="502920"/>
            <a:ext cx="10056240" cy="272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pt-BR" sz="1200" b="1" u="none" strike="noStrike" spc="300">
                <a:solidFill>
                  <a:srgbClr val="27A9E1"/>
                </a:solidFill>
                <a:effectLst/>
                <a:uFillTx/>
                <a:latin typeface="Segoe UI"/>
                <a:ea typeface="Segoe UI"/>
              </a:rPr>
              <a:t>PENSAMENTO CIENTÍFICO</a:t>
            </a:r>
            <a:endParaRPr lang="pt-BR" sz="1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1" name="Title"/>
          <p:cNvSpPr/>
          <p:nvPr/>
        </p:nvSpPr>
        <p:spPr>
          <a:xfrm>
            <a:off x="548640" y="841320"/>
            <a:ext cx="11062080" cy="912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pt-BR" sz="4000" b="1" u="none" strike="noStrike" dirty="0">
                <a:solidFill>
                  <a:srgbClr val="FFFFFF"/>
                </a:solidFill>
                <a:effectLst/>
                <a:uFillTx/>
                <a:latin typeface="Calibri" panose="020F0502020204030204" pitchFamily="34" charset="0"/>
                <a:ea typeface="Segoe UI Light"/>
                <a:cs typeface="Calibri" panose="020F0502020204030204" pitchFamily="34" charset="0"/>
              </a:rPr>
              <a:t>As perguntas mudam as organizações</a:t>
            </a:r>
            <a:endParaRPr lang="pt-BR" sz="4000" b="0" u="none" strike="noStrike" dirty="0">
              <a:solidFill>
                <a:srgbClr val="FFFFFF"/>
              </a:solidFill>
              <a:effectLst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2" name="Subtitle"/>
          <p:cNvSpPr/>
          <p:nvPr/>
        </p:nvSpPr>
        <p:spPr>
          <a:xfrm>
            <a:off x="548640" y="1572840"/>
            <a:ext cx="11062080" cy="455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4000"/>
              </a:lnSpc>
              <a:tabLst>
                <a:tab pos="0" algn="l"/>
              </a:tabLst>
            </a:pPr>
            <a:r>
              <a:rPr lang="pt-BR" sz="2400" b="0" u="none" strike="noStrike">
                <a:solidFill>
                  <a:srgbClr val="C7D6D8"/>
                </a:solidFill>
                <a:effectLst/>
                <a:uFillTx/>
                <a:latin typeface="Segoe UI"/>
                <a:ea typeface="Segoe UI"/>
              </a:rPr>
              <a:t>Grandes transformações normalmente começam com uma pergunta diferente.</a:t>
            </a:r>
            <a:endParaRPr lang="pt-BR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graphicFrame>
        <p:nvGraphicFramePr>
          <p:cNvPr id="203" name="Custo comparativo"/>
          <p:cNvGraphicFramePr/>
          <p:nvPr/>
        </p:nvGraphicFramePr>
        <p:xfrm>
          <a:off x="548640" y="2239920"/>
          <a:ext cx="7272000" cy="2904480"/>
        </p:xfrm>
        <a:graphic>
          <a:graphicData uri="http://schemas.openxmlformats.org/drawingml/2006/table">
            <a:tbl>
              <a:tblPr/>
              <a:tblGrid>
                <a:gridCol w="363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3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128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pt-BR" sz="1800" b="1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Segoe UI"/>
                          <a:ea typeface="Segoe UI"/>
                        </a:rPr>
                        <a:t>Pergunta tradicional</a:t>
                      </a:r>
                      <a:endParaRPr lang="pt-BR" sz="1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146160" marR="146160" marT="27360" marB="27360" anchor="ctr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pt-BR" sz="1800" b="1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Segoe UI"/>
                          <a:ea typeface="Segoe UI"/>
                        </a:rPr>
                        <a:t>Pergunta exponencial</a:t>
                      </a:r>
                      <a:endParaRPr lang="pt-BR" sz="1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146160" marR="146160" marT="27360" marB="27360" anchor="ctr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4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664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pt-BR" sz="18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Segoe UI"/>
                          <a:ea typeface="Segoe UI"/>
                        </a:rPr>
                        <a:t>Como melhorar?</a:t>
                      </a:r>
                      <a:endParaRPr lang="pt-BR" sz="1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146160" marR="146160" marT="27360" marB="27360" anchor="ctr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pt-BR" sz="18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Segoe UI"/>
                          <a:ea typeface="Segoe UI"/>
                        </a:rPr>
                        <a:t>E se fizermos diferente?</a:t>
                      </a:r>
                      <a:endParaRPr lang="pt-BR" sz="1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146160" marR="146160" marT="27360" marB="27360" anchor="ctr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4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664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pt-BR" sz="18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Segoe UI"/>
                          <a:ea typeface="Segoe UI"/>
                        </a:rPr>
                        <a:t>Como vender mais?</a:t>
                      </a:r>
                      <a:endParaRPr lang="pt-BR" sz="1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146160" marR="146160" marT="27360" marB="27360" anchor="ctr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pt-BR" sz="18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Segoe UI"/>
                          <a:ea typeface="Segoe UI"/>
                        </a:rPr>
                        <a:t>Como criar um novo mercado?</a:t>
                      </a:r>
                      <a:endParaRPr lang="pt-BR" sz="1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146160" marR="146160" marT="27360" marB="27360" anchor="ctr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4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664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pt-BR" sz="18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Segoe UI"/>
                          <a:ea typeface="Segoe UI"/>
                        </a:rPr>
                        <a:t>Como reduzir custos?</a:t>
                      </a:r>
                      <a:endParaRPr lang="pt-BR" sz="1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146160" marR="146160" marT="27360" marB="27360" anchor="ctr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pt-BR" sz="18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Segoe UI"/>
                          <a:ea typeface="Segoe UI"/>
                        </a:rPr>
                        <a:t>Como eliminar esse processo?</a:t>
                      </a:r>
                      <a:endParaRPr lang="pt-BR" sz="1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146160" marR="146160" marT="27360" marB="27360" anchor="ctr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4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664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pt-BR" sz="18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Segoe UI"/>
                          <a:ea typeface="Segoe UI"/>
                        </a:rPr>
                        <a:t>Como crescer?</a:t>
                      </a:r>
                      <a:endParaRPr lang="pt-BR" sz="1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146160" marR="146160" marT="27360" marB="27360" anchor="ctr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pt-BR" sz="18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Segoe UI"/>
                          <a:ea typeface="Segoe UI"/>
                        </a:rPr>
                        <a:t>Como escalar?</a:t>
                      </a:r>
                      <a:endParaRPr lang="pt-BR" sz="1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146160" marR="146160" marT="27360" marB="27360" anchor="ctr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4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664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pt-BR" sz="18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Segoe UI"/>
                          <a:ea typeface="Segoe UI"/>
                        </a:rPr>
                        <a:t>Como competir?</a:t>
                      </a:r>
                      <a:endParaRPr lang="pt-BR" sz="1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146160" marR="146160" marT="27360" marB="27360" anchor="ctr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pt-BR" sz="18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Segoe UI"/>
                          <a:ea typeface="Segoe UI"/>
                        </a:rPr>
                        <a:t>Como mudar as regras do jogo?</a:t>
                      </a:r>
                      <a:endParaRPr lang="pt-BR" sz="1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146160" marR="146160" marT="27360" marB="27360" anchor="ctr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4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04" name="casos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8299080" y="2239920"/>
            <a:ext cx="3341160" cy="1397880"/>
          </a:xfrm>
          <a:prstGeom prst="roundRect">
            <a:avLst>
              <a:gd name="adj" fmla="val 6000"/>
            </a:avLst>
          </a:prstGeom>
          <a:solidFill>
            <a:srgbClr val="1A4A52"/>
          </a:solidFill>
          <a:ln w="12600">
            <a:solidFill>
              <a:srgbClr val="2A4448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82880" tIns="137160" rIns="182880" bIns="137160" anchor="t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pt-BR" sz="1100" b="1" u="none" strike="noStrike" spc="201" dirty="0">
                <a:solidFill>
                  <a:srgbClr val="C7D6D8"/>
                </a:solidFill>
                <a:effectLst/>
                <a:uFillTx/>
                <a:latin typeface="Segoe UI"/>
                <a:ea typeface="Segoe UI"/>
              </a:rPr>
              <a:t>CASOS</a:t>
            </a:r>
            <a:endParaRPr lang="pt-BR" sz="11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18000"/>
              </a:lnSpc>
              <a:tabLst>
                <a:tab pos="0" algn="l"/>
              </a:tabLst>
            </a:pPr>
            <a:r>
              <a:rPr lang="pt-BR" sz="1600" b="1" u="none" strike="noStrike" dirty="0">
                <a:solidFill>
                  <a:srgbClr val="FFFFFF"/>
                </a:solidFill>
                <a:effectLst/>
                <a:uFillTx/>
                <a:latin typeface="Segoe UI"/>
                <a:ea typeface="Segoe UI"/>
              </a:rPr>
              <a:t>Uber-Airbnb · </a:t>
            </a:r>
            <a:r>
              <a:rPr lang="pt-BR" sz="1600" b="1" dirty="0">
                <a:solidFill>
                  <a:srgbClr val="FFFFFF"/>
                </a:solidFill>
                <a:latin typeface="Segoe UI"/>
                <a:ea typeface="Segoe UI"/>
              </a:rPr>
              <a:t>Dell</a:t>
            </a:r>
            <a:endParaRPr lang="pt-BR" sz="16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18000"/>
              </a:lnSpc>
              <a:tabLst>
                <a:tab pos="0" algn="l"/>
              </a:tabLst>
            </a:pPr>
            <a:endParaRPr lang="pt-BR" sz="16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18000"/>
              </a:lnSpc>
              <a:tabLst>
                <a:tab pos="0" algn="l"/>
              </a:tabLst>
            </a:pPr>
            <a:r>
              <a:rPr lang="pt-BR" sz="1400" b="0" u="none" strike="noStrike" dirty="0">
                <a:solidFill>
                  <a:srgbClr val="C7D6D8"/>
                </a:solidFill>
                <a:effectLst/>
                <a:uFillTx/>
                <a:latin typeface="Segoe UI"/>
                <a:ea typeface="Segoe UI"/>
              </a:rPr>
              <a:t>Começaram por uma pergunta, não por uma tecnologia.</a:t>
            </a:r>
            <a:endParaRPr lang="pt-BR" sz="14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5" name="exercicio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8299080" y="3759840"/>
            <a:ext cx="3341160" cy="1397880"/>
          </a:xfrm>
          <a:prstGeom prst="roundRect">
            <a:avLst>
              <a:gd name="adj" fmla="val 6000"/>
            </a:avLst>
          </a:prstGeom>
          <a:solidFill>
            <a:srgbClr val="8CC63F"/>
          </a:solidFill>
          <a:ln w="12600">
            <a:solidFill>
              <a:srgbClr val="2A4448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82880" tIns="137160" rIns="182880" bIns="137160" anchor="t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pt-BR" sz="1100" b="1" u="none" strike="noStrike" spc="201">
                <a:solidFill>
                  <a:schemeClr val="dk1"/>
                </a:solidFill>
                <a:effectLst/>
                <a:uFillTx/>
                <a:latin typeface="Segoe UI"/>
                <a:ea typeface="Segoe UI"/>
              </a:rPr>
              <a:t>EXERCÍCIO</a:t>
            </a:r>
            <a:endParaRPr lang="pt-BR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endParaRPr lang="pt-BR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14000"/>
              </a:lnSpc>
              <a:tabLst>
                <a:tab pos="0" algn="l"/>
              </a:tabLst>
            </a:pPr>
            <a:r>
              <a:rPr lang="pt-BR" sz="1600" b="1" u="none" strike="noStrike">
                <a:solidFill>
                  <a:schemeClr val="dk1"/>
                </a:solidFill>
                <a:effectLst/>
                <a:uFillTx/>
                <a:latin typeface="Segoe UI"/>
                <a:ea typeface="Segoe UI"/>
              </a:rPr>
              <a:t>Reescreva um problema importante da sua empresa utilizando uma pergunta diferente.</a:t>
            </a:r>
            <a:endParaRPr lang="pt-BR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6" name="message band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508320" y="5507640"/>
            <a:ext cx="11089440" cy="839160"/>
          </a:xfrm>
          <a:prstGeom prst="roundRect">
            <a:avLst>
              <a:gd name="adj" fmla="val 10870"/>
            </a:avLst>
          </a:prstGeom>
          <a:solidFill>
            <a:srgbClr val="13292E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37160" tIns="91440" rIns="137160" bIns="91440" anchor="ctr">
            <a:noAutofit/>
          </a:bodyPr>
          <a:lstStyle/>
          <a:p>
            <a:endParaRPr lang="pt-BR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207" name="band kicker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859680" y="5623560"/>
            <a:ext cx="3655440" cy="217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pt-BR" sz="1000" b="1" u="none" strike="noStrike" spc="201">
                <a:solidFill>
                  <a:srgbClr val="8CC63F"/>
                </a:solidFill>
                <a:effectLst/>
                <a:uFillTx/>
                <a:latin typeface="Segoe UI"/>
                <a:ea typeface="Segoe UI"/>
              </a:rPr>
              <a:t>MENSAGEM-CHAVE</a:t>
            </a:r>
            <a:endParaRPr lang="pt-BR" sz="1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8" name="band text"/>
          <p:cNvSpPr/>
          <p:nvPr/>
        </p:nvSpPr>
        <p:spPr>
          <a:xfrm>
            <a:off x="3026520" y="5686920"/>
            <a:ext cx="8593200" cy="558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pt-BR" sz="2000" b="1" u="none" strike="noStrike">
                <a:solidFill>
                  <a:srgbClr val="FFFFFF"/>
                </a:solidFill>
                <a:effectLst/>
                <a:uFillTx/>
                <a:latin typeface="Segoe UI"/>
                <a:ea typeface="Segoe UI"/>
              </a:rPr>
              <a:t>A qualidade das perguntas determina a qualidade das estratégias.</a:t>
            </a:r>
            <a:endParaRPr lang="pt-BR" sz="2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9" name="Barra verde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548640" y="249840"/>
            <a:ext cx="4997880" cy="43560"/>
          </a:xfrm>
          <a:prstGeom prst="rect">
            <a:avLst/>
          </a:prstGeom>
          <a:solidFill>
            <a:srgbClr val="8CC63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720" rIns="90000" bIns="720" anchor="t">
            <a:noAutofit/>
          </a:bodyPr>
          <a:lstStyle/>
          <a:p>
            <a:endParaRPr lang="pt-BR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210" name="Barra azul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5548680" y="249840"/>
            <a:ext cx="5149080" cy="43560"/>
          </a:xfrm>
          <a:prstGeom prst="rect">
            <a:avLst/>
          </a:prstGeom>
          <a:solidFill>
            <a:srgbClr val="27A9E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720" rIns="90000" bIns="720" anchor="t">
            <a:noAutofit/>
          </a:bodyPr>
          <a:lstStyle/>
          <a:p>
            <a:endParaRPr lang="pt-BR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211" name="Numero da pagina"/>
          <p:cNvSpPr/>
          <p:nvPr/>
        </p:nvSpPr>
        <p:spPr>
          <a:xfrm>
            <a:off x="11049120" y="230040"/>
            <a:ext cx="697680" cy="277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0" rIns="0" bIns="0" anchor="ctr">
            <a:noAutofit/>
          </a:bodyPr>
          <a:lstStyle/>
          <a:p>
            <a:pPr algn="r" defTabSz="914400">
              <a:lnSpc>
                <a:spcPct val="100000"/>
              </a:lnSpc>
            </a:pPr>
            <a:r>
              <a:rPr lang="pt-BR" sz="1000" b="1" u="none" strike="noStrike">
                <a:solidFill>
                  <a:srgbClr val="C7D6D8"/>
                </a:solidFill>
                <a:effectLst/>
                <a:uFillTx/>
                <a:latin typeface="Segoe UI"/>
                <a:ea typeface="DejaVu Sans"/>
              </a:rPr>
              <a:t>12</a:t>
            </a:r>
            <a:endParaRPr lang="pt-BR" sz="1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212" name="Imagem 16"/>
          <p:cNvPicPr/>
          <p:nvPr/>
        </p:nvPicPr>
        <p:blipFill>
          <a:blip r:embed="rId3"/>
          <a:stretch/>
        </p:blipFill>
        <p:spPr>
          <a:xfrm>
            <a:off x="173160" y="6230160"/>
            <a:ext cx="749160" cy="412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13" name="Imagem 17"/>
          <p:cNvPicPr/>
          <p:nvPr/>
        </p:nvPicPr>
        <p:blipFill>
          <a:blip r:embed="rId4"/>
          <a:stretch/>
        </p:blipFill>
        <p:spPr>
          <a:xfrm>
            <a:off x="11043000" y="6255000"/>
            <a:ext cx="919800" cy="36252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20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pyr 0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 rot="10800000">
            <a:off x="2196720" y="2717280"/>
            <a:ext cx="1841400" cy="509760"/>
          </a:xfrm>
          <a:prstGeom prst="trapezoid">
            <a:avLst>
              <a:gd name="adj" fmla="val 25000"/>
            </a:avLst>
          </a:prstGeom>
          <a:solidFill>
            <a:srgbClr val="8CC63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pt-BR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215" name="Text 1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2194560" y="2714760"/>
            <a:ext cx="2009520" cy="509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000" b="1" u="none" strike="noStrike">
                <a:solidFill>
                  <a:srgbClr val="FFFFFF"/>
                </a:solidFill>
                <a:effectLst/>
                <a:uFillTx/>
                <a:latin typeface="Segoe UI"/>
                <a:ea typeface="Segoe UI"/>
              </a:rPr>
              <a:t>Inovação</a:t>
            </a:r>
            <a:endParaRPr lang="pt-BR" sz="2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16" name="pyr 1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 rot="10800000">
            <a:off x="1678320" y="3320640"/>
            <a:ext cx="2744640" cy="509760"/>
          </a:xfrm>
          <a:prstGeom prst="trapezoid">
            <a:avLst>
              <a:gd name="adj" fmla="val 25000"/>
            </a:avLst>
          </a:prstGeom>
          <a:solidFill>
            <a:srgbClr val="27A9E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pt-BR" sz="2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217" name="Text 3"/>
          <p:cNvSpPr/>
          <p:nvPr/>
        </p:nvSpPr>
        <p:spPr>
          <a:xfrm>
            <a:off x="1676520" y="3318480"/>
            <a:ext cx="3045960" cy="509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000" b="1" u="none" strike="noStrike">
                <a:solidFill>
                  <a:srgbClr val="FFFFFF"/>
                </a:solidFill>
                <a:effectLst/>
                <a:uFillTx/>
                <a:latin typeface="Segoe UI"/>
                <a:ea typeface="Segoe UI"/>
              </a:rPr>
              <a:t>Experimentação</a:t>
            </a:r>
            <a:endParaRPr lang="pt-BR" sz="2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18" name="pyr 2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 rot="10800000">
            <a:off x="1160640" y="3924360"/>
            <a:ext cx="3561480" cy="509760"/>
          </a:xfrm>
          <a:prstGeom prst="trapezoid">
            <a:avLst>
              <a:gd name="adj" fmla="val 25000"/>
            </a:avLst>
          </a:prstGeom>
          <a:solidFill>
            <a:srgbClr val="1A4A5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pt-BR" sz="2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219" name="Text 5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1158120" y="3921840"/>
            <a:ext cx="4082040" cy="509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000" b="1" u="none" strike="noStrike">
                <a:solidFill>
                  <a:srgbClr val="FFFFFF"/>
                </a:solidFill>
                <a:effectLst/>
                <a:uFillTx/>
                <a:latin typeface="Segoe UI"/>
                <a:ea typeface="Segoe UI"/>
              </a:rPr>
              <a:t>Colaboração</a:t>
            </a:r>
            <a:endParaRPr lang="pt-BR" sz="2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20" name="pyr 3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 rot="10800000">
            <a:off x="642240" y="4523039"/>
            <a:ext cx="4325040" cy="514441"/>
          </a:xfrm>
          <a:prstGeom prst="trapezoid">
            <a:avLst>
              <a:gd name="adj" fmla="val 39800"/>
            </a:avLst>
          </a:prstGeom>
          <a:solidFill>
            <a:srgbClr val="27A9E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pt-BR" sz="2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221" name="Text 7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640080" y="4525560"/>
            <a:ext cx="5118480" cy="509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000" b="1" u="none" strike="noStrike">
                <a:solidFill>
                  <a:srgbClr val="FFFFFF"/>
                </a:solidFill>
                <a:effectLst/>
                <a:uFillTx/>
                <a:latin typeface="Segoe UI"/>
                <a:ea typeface="Segoe UI"/>
              </a:rPr>
              <a:t>Confiança</a:t>
            </a:r>
            <a:endParaRPr lang="pt-BR" sz="2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22" name="Text 10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6729840" y="2313360"/>
            <a:ext cx="4752720" cy="217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endParaRPr lang="pt-B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23" name="Text 17"/>
          <p:cNvSpPr/>
          <p:nvPr/>
        </p:nvSpPr>
        <p:spPr>
          <a:xfrm>
            <a:off x="6729840" y="4251960"/>
            <a:ext cx="4679640" cy="857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endParaRPr lang="en-US" sz="125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224" name="key message marker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1549800" y="6170400"/>
            <a:ext cx="45719" cy="557640"/>
          </a:xfrm>
          <a:prstGeom prst="rect">
            <a:avLst/>
          </a:prstGeom>
          <a:solidFill>
            <a:srgbClr val="8CC63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0320" tIns="45000" rIns="40320" bIns="45000" anchor="t">
            <a:noAutofit/>
          </a:bodyPr>
          <a:lstStyle/>
          <a:p>
            <a:endParaRPr lang="pt-BR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225" name="Text 20"/>
          <p:cNvSpPr/>
          <p:nvPr/>
        </p:nvSpPr>
        <p:spPr>
          <a:xfrm>
            <a:off x="1672375" y="5910326"/>
            <a:ext cx="3088443" cy="317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00" b="1" u="none" strike="noStrike" spc="201">
                <a:solidFill>
                  <a:srgbClr val="8CC63F"/>
                </a:solidFill>
                <a:effectLst/>
                <a:uFillTx/>
                <a:latin typeface="Segoe UI"/>
                <a:ea typeface="Segoe UI"/>
              </a:rPr>
              <a:t>MENSAGEM-CHAVE</a:t>
            </a:r>
            <a:endParaRPr lang="pt-BR" sz="1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26" name="Text 22"/>
          <p:cNvSpPr/>
          <p:nvPr/>
        </p:nvSpPr>
        <p:spPr>
          <a:xfrm>
            <a:off x="548640" y="502920"/>
            <a:ext cx="10056240" cy="272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1" u="none" strike="noStrike" spc="300">
                <a:solidFill>
                  <a:srgbClr val="27A9E1"/>
                </a:solidFill>
                <a:effectLst/>
                <a:uFillTx/>
                <a:latin typeface="Segoe UI"/>
                <a:ea typeface="Segoe UI"/>
              </a:rPr>
              <a:t>CULTURA DE INOVAÇÃO</a:t>
            </a:r>
            <a:endParaRPr lang="pt-BR" sz="1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27" name="PlaceHolder 1"/>
          <p:cNvSpPr>
            <a:spLocks noGrp="1"/>
          </p:cNvSpPr>
          <p:nvPr>
            <p:ph type="title"/>
          </p:nvPr>
        </p:nvSpPr>
        <p:spPr>
          <a:xfrm>
            <a:off x="548640" y="841320"/>
            <a:ext cx="11062080" cy="912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/>
          </a:bodyPr>
          <a:lstStyle/>
          <a:p>
            <a:pPr indent="0" algn="l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en-US" sz="4000" b="1" u="none" strike="noStrike" dirty="0" err="1">
                <a:solidFill>
                  <a:srgbClr val="FFFFFF"/>
                </a:solidFill>
                <a:effectLst/>
                <a:uFillTx/>
                <a:latin typeface="Calibri" panose="020F0502020204030204" pitchFamily="34" charset="0"/>
                <a:ea typeface="Segoe UI Light"/>
                <a:cs typeface="Calibri" panose="020F0502020204030204" pitchFamily="34" charset="0"/>
              </a:rPr>
              <a:t>Segurança</a:t>
            </a:r>
            <a:r>
              <a:rPr lang="en-US" sz="4000" b="1" u="none" strike="noStrike" dirty="0">
                <a:solidFill>
                  <a:srgbClr val="FFFFFF"/>
                </a:solidFill>
                <a:effectLst/>
                <a:uFillTx/>
                <a:latin typeface="Calibri" panose="020F0502020204030204" pitchFamily="34" charset="0"/>
                <a:ea typeface="Segoe UI Light"/>
                <a:cs typeface="Calibri" panose="020F0502020204030204" pitchFamily="34" charset="0"/>
              </a:rPr>
              <a:t> </a:t>
            </a:r>
            <a:r>
              <a:rPr lang="en-US" sz="4000" b="1" u="none" strike="noStrike" dirty="0" err="1">
                <a:solidFill>
                  <a:srgbClr val="FFFFFF"/>
                </a:solidFill>
                <a:effectLst/>
                <a:uFillTx/>
                <a:latin typeface="Calibri" panose="020F0502020204030204" pitchFamily="34" charset="0"/>
                <a:ea typeface="Segoe UI Light"/>
                <a:cs typeface="Calibri" panose="020F0502020204030204" pitchFamily="34" charset="0"/>
              </a:rPr>
              <a:t>psicológica</a:t>
            </a:r>
            <a:r>
              <a:rPr lang="en-US" sz="4000" b="1" u="none" strike="noStrike" dirty="0">
                <a:solidFill>
                  <a:srgbClr val="FFFFFF"/>
                </a:solidFill>
                <a:effectLst/>
                <a:uFillTx/>
                <a:latin typeface="Calibri" panose="020F0502020204030204" pitchFamily="34" charset="0"/>
                <a:ea typeface="Segoe UI Light"/>
                <a:cs typeface="Calibri" panose="020F0502020204030204" pitchFamily="34" charset="0"/>
              </a:rPr>
              <a:t>: o </a:t>
            </a:r>
            <a:r>
              <a:rPr lang="en-US" sz="4000" b="1" u="none" strike="noStrike" dirty="0" err="1">
                <a:solidFill>
                  <a:srgbClr val="FFFFFF"/>
                </a:solidFill>
                <a:effectLst/>
                <a:uFillTx/>
                <a:latin typeface="Calibri" panose="020F0502020204030204" pitchFamily="34" charset="0"/>
                <a:ea typeface="Segoe UI Light"/>
                <a:cs typeface="Calibri" panose="020F0502020204030204" pitchFamily="34" charset="0"/>
              </a:rPr>
              <a:t>combustível</a:t>
            </a:r>
            <a:r>
              <a:rPr lang="en-US" sz="4000" b="1" u="none" strike="noStrike" dirty="0">
                <a:solidFill>
                  <a:srgbClr val="FFFFFF"/>
                </a:solidFill>
                <a:effectLst/>
                <a:uFillTx/>
                <a:latin typeface="Calibri" panose="020F0502020204030204" pitchFamily="34" charset="0"/>
                <a:ea typeface="Segoe UI Light"/>
                <a:cs typeface="Calibri" panose="020F0502020204030204" pitchFamily="34" charset="0"/>
              </a:rPr>
              <a:t> da </a:t>
            </a:r>
            <a:r>
              <a:rPr lang="en-US" sz="4000" b="1" u="none" strike="noStrike" dirty="0" err="1">
                <a:solidFill>
                  <a:srgbClr val="FFFFFF"/>
                </a:solidFill>
                <a:effectLst/>
                <a:uFillTx/>
                <a:latin typeface="Calibri" panose="020F0502020204030204" pitchFamily="34" charset="0"/>
                <a:ea typeface="Segoe UI Light"/>
                <a:cs typeface="Calibri" panose="020F0502020204030204" pitchFamily="34" charset="0"/>
              </a:rPr>
              <a:t>inovação</a:t>
            </a:r>
            <a:endParaRPr lang="pt-BR" sz="4000" b="0" u="none" strike="noStrike" dirty="0">
              <a:solidFill>
                <a:schemeClr val="dk1"/>
              </a:solidFill>
              <a:effectLst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8" name="Text 27"/>
          <p:cNvSpPr/>
          <p:nvPr/>
        </p:nvSpPr>
        <p:spPr>
          <a:xfrm>
            <a:off x="11430000" y="6437520"/>
            <a:ext cx="409320" cy="290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0" u="none" strike="noStrike">
                <a:solidFill>
                  <a:srgbClr val="C7D6D8"/>
                </a:solidFill>
                <a:effectLst/>
                <a:uFillTx/>
                <a:latin typeface="Segoe UI"/>
                <a:ea typeface="Segoe UI"/>
              </a:rPr>
              <a:t>13 / 30</a:t>
            </a:r>
            <a:endParaRPr lang="pt-BR" sz="9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229" name="Straight Arrow Connector 30"/>
          <p:cNvCxnSpPr/>
          <p:nvPr/>
        </p:nvCxnSpPr>
        <p:spPr>
          <a:xfrm flipH="1" flipV="1">
            <a:off x="550080" y="2655360"/>
            <a:ext cx="13680" cy="2351520"/>
          </a:xfrm>
          <a:prstGeom prst="straightConnector1">
            <a:avLst/>
          </a:prstGeom>
          <a:ln w="19080">
            <a:solidFill>
              <a:srgbClr val="FFFFFF"/>
            </a:solidFill>
            <a:round/>
            <a:tailEnd type="arrow" w="med" len="med"/>
          </a:ln>
        </p:spPr>
      </p:cxnSp>
      <p:sp>
        <p:nvSpPr>
          <p:cNvPr id="230" name="Barra verde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548640" y="249840"/>
            <a:ext cx="4997880" cy="43560"/>
          </a:xfrm>
          <a:prstGeom prst="rect">
            <a:avLst/>
          </a:prstGeom>
          <a:solidFill>
            <a:srgbClr val="8CC63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720" rIns="90000" bIns="720" anchor="t">
            <a:noAutofit/>
          </a:bodyPr>
          <a:lstStyle/>
          <a:p>
            <a:endParaRPr lang="pt-BR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231" name="Barra azul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5548680" y="249840"/>
            <a:ext cx="5149080" cy="43560"/>
          </a:xfrm>
          <a:prstGeom prst="rect">
            <a:avLst/>
          </a:prstGeom>
          <a:solidFill>
            <a:srgbClr val="27A9E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720" rIns="90000" bIns="720" anchor="t">
            <a:noAutofit/>
          </a:bodyPr>
          <a:lstStyle/>
          <a:p>
            <a:endParaRPr lang="pt-BR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232" name="Numero da pagina"/>
          <p:cNvSpPr/>
          <p:nvPr/>
        </p:nvSpPr>
        <p:spPr>
          <a:xfrm>
            <a:off x="11049120" y="230040"/>
            <a:ext cx="697680" cy="277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0" rIns="0" bIns="0" anchor="ctr">
            <a:noAutofit/>
          </a:bodyPr>
          <a:lstStyle/>
          <a:p>
            <a:pPr algn="r" defTabSz="914400">
              <a:lnSpc>
                <a:spcPct val="100000"/>
              </a:lnSpc>
            </a:pPr>
            <a:r>
              <a:rPr lang="pt-BR" sz="1000" b="1" u="none" strike="noStrike">
                <a:solidFill>
                  <a:srgbClr val="C7D6D8"/>
                </a:solidFill>
                <a:effectLst/>
                <a:uFillTx/>
                <a:latin typeface="Segoe UI"/>
                <a:ea typeface="DejaVu Sans"/>
              </a:rPr>
              <a:t>13</a:t>
            </a:r>
            <a:endParaRPr lang="pt-BR" sz="1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33" name="Retângulos 304"/>
          <p:cNvSpPr/>
          <p:nvPr/>
        </p:nvSpPr>
        <p:spPr>
          <a:xfrm>
            <a:off x="583920" y="1616760"/>
            <a:ext cx="8031960" cy="45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en-US" sz="2400" b="0" u="none" strike="noStrike">
                <a:solidFill>
                  <a:srgbClr val="C7D6D8"/>
                </a:solidFill>
                <a:effectLst/>
                <a:uFillTx/>
                <a:latin typeface="Segoe UI"/>
                <a:ea typeface="Segoe UI"/>
              </a:rPr>
              <a:t>Não</a:t>
            </a:r>
            <a:r>
              <a:rPr lang="en-US" sz="2400" b="0" u="none" strike="noStrike">
                <a:solidFill>
                  <a:srgbClr val="FFFFFF"/>
                </a:solidFill>
                <a:effectLst/>
                <a:uFillTx/>
                <a:latin typeface="Segoe UI"/>
                <a:ea typeface="Segoe UI"/>
              </a:rPr>
              <a:t> </a:t>
            </a:r>
            <a:r>
              <a:rPr lang="en-US" sz="2400" b="0" u="none" strike="noStrike">
                <a:solidFill>
                  <a:srgbClr val="C7D6D8"/>
                </a:solidFill>
                <a:effectLst/>
                <a:uFillTx/>
                <a:latin typeface="Segoe UI"/>
                <a:ea typeface="Segoe UI"/>
              </a:rPr>
              <a:t>existe inovação sem espaço para experimentar e errar</a:t>
            </a:r>
            <a:endParaRPr lang="pt-BR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34" name="Retângulos 305"/>
          <p:cNvSpPr/>
          <p:nvPr/>
        </p:nvSpPr>
        <p:spPr>
          <a:xfrm>
            <a:off x="2488320" y="6153840"/>
            <a:ext cx="7927200" cy="409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en-US" sz="2100" b="1" u="none" strike="noStrike">
                <a:solidFill>
                  <a:srgbClr val="FFFFFF"/>
                </a:solidFill>
                <a:effectLst/>
                <a:uFillTx/>
                <a:latin typeface="Segoe UI Light"/>
                <a:ea typeface="Segoe UI Light"/>
              </a:rPr>
              <a:t>Aprender tornou-se uma competência estratégica</a:t>
            </a:r>
            <a:r>
              <a:rPr lang="en-US" sz="2000" b="1" u="none" strike="noStrike">
                <a:solidFill>
                  <a:srgbClr val="8CC63F"/>
                </a:solidFill>
                <a:effectLst/>
                <a:uFillTx/>
                <a:latin typeface="Segoe UI Light"/>
                <a:ea typeface="Segoe UI Light"/>
              </a:rPr>
              <a:t>.</a:t>
            </a:r>
            <a:endParaRPr lang="pt-BR" sz="2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35" name="amb 1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5018129" y="2525759"/>
            <a:ext cx="3032280" cy="3301922"/>
          </a:xfrm>
          <a:prstGeom prst="roundRect">
            <a:avLst>
              <a:gd name="adj" fmla="val 6000"/>
            </a:avLst>
          </a:prstGeom>
          <a:solidFill>
            <a:srgbClr val="1E2C24"/>
          </a:solidFill>
          <a:ln w="12600">
            <a:solidFill>
              <a:srgbClr val="2A4448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82880" tIns="137160" rIns="182880" bIns="137160" anchor="t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pt-BR" sz="1800" b="0" u="none" strike="noStrike" spc="201">
                <a:solidFill>
                  <a:schemeClr val="lt1"/>
                </a:solidFill>
                <a:effectLst/>
                <a:uFillTx/>
                <a:latin typeface="Segoe UI"/>
                <a:ea typeface="Segoe UI"/>
              </a:rPr>
              <a:t>A</a:t>
            </a:r>
            <a:r>
              <a:rPr lang="pt-BR" sz="1600" b="0" u="none" strike="noStrike" spc="201">
                <a:solidFill>
                  <a:schemeClr val="lt1"/>
                </a:solidFill>
                <a:effectLst/>
                <a:uFillTx/>
                <a:latin typeface="Segoe UI"/>
                <a:ea typeface="Segoe UI"/>
              </a:rPr>
              <a:t>MBIENTE 1 · MEDO</a:t>
            </a:r>
            <a:endParaRPr lang="pt-BR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endParaRPr lang="pt-BR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pt-BR" sz="1800" b="0" u="none" strike="noStrike">
                <a:solidFill>
                  <a:schemeClr val="lt1"/>
                </a:solidFill>
                <a:effectLst/>
                <a:uFillTx/>
                <a:latin typeface="Segoe UI"/>
                <a:ea typeface="Segoe UI"/>
              </a:rPr>
              <a:t>Medo</a:t>
            </a:r>
            <a:endParaRPr lang="pt-B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pt-BR" sz="1100" b="0" u="none" strike="noStrike">
                <a:solidFill>
                  <a:schemeClr val="lt1"/>
                </a:solidFill>
                <a:effectLst/>
                <a:uFillTx/>
                <a:latin typeface="Segoe UI"/>
                <a:ea typeface="Segoe UI"/>
              </a:rPr>
              <a:t>↓</a:t>
            </a:r>
            <a:endParaRPr lang="pt-BR" sz="1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pt-BR" sz="1800" b="0" u="none" strike="noStrike">
                <a:solidFill>
                  <a:schemeClr val="lt1"/>
                </a:solidFill>
                <a:effectLst/>
                <a:uFillTx/>
                <a:latin typeface="Segoe UI"/>
                <a:ea typeface="Segoe UI"/>
              </a:rPr>
              <a:t>Silêncio</a:t>
            </a:r>
            <a:endParaRPr lang="pt-B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pt-BR" sz="1100" b="0" u="none" strike="noStrike">
                <a:solidFill>
                  <a:schemeClr val="lt1"/>
                </a:solidFill>
                <a:effectLst/>
                <a:uFillTx/>
                <a:latin typeface="Segoe UI"/>
                <a:ea typeface="Segoe UI"/>
              </a:rPr>
              <a:t>↓</a:t>
            </a:r>
            <a:endParaRPr lang="pt-BR" sz="1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pt-BR" sz="1800" b="0" u="none" strike="noStrike">
                <a:solidFill>
                  <a:schemeClr val="lt1"/>
                </a:solidFill>
                <a:effectLst/>
                <a:uFillTx/>
                <a:latin typeface="Segoe UI"/>
                <a:ea typeface="Segoe UI"/>
              </a:rPr>
              <a:t>Problemas escondidos</a:t>
            </a:r>
            <a:endParaRPr lang="pt-B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pt-BR" sz="1100" b="0" u="none" strike="noStrike">
                <a:solidFill>
                  <a:schemeClr val="lt1"/>
                </a:solidFill>
                <a:effectLst/>
                <a:uFillTx/>
                <a:latin typeface="Segoe UI"/>
                <a:ea typeface="Segoe UI"/>
              </a:rPr>
              <a:t>↓</a:t>
            </a:r>
            <a:endParaRPr lang="pt-BR" sz="1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pt-BR" sz="1800" b="0" u="none" strike="noStrike">
                <a:solidFill>
                  <a:schemeClr val="lt1"/>
                </a:solidFill>
                <a:effectLst/>
                <a:uFillTx/>
                <a:latin typeface="Segoe UI"/>
                <a:ea typeface="Segoe UI"/>
              </a:rPr>
              <a:t>Erros repetidos</a:t>
            </a:r>
            <a:endParaRPr lang="pt-B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pt-BR" sz="1100" b="0" u="none" strike="noStrike">
                <a:solidFill>
                  <a:schemeClr val="lt1"/>
                </a:solidFill>
                <a:effectLst/>
                <a:uFillTx/>
                <a:latin typeface="Segoe UI"/>
                <a:ea typeface="Segoe UI"/>
              </a:rPr>
              <a:t>↓</a:t>
            </a:r>
            <a:endParaRPr lang="pt-BR" sz="1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pt-BR" sz="1800" b="0" u="none" strike="noStrike">
                <a:solidFill>
                  <a:schemeClr val="lt1"/>
                </a:solidFill>
                <a:effectLst/>
                <a:uFillTx/>
                <a:latin typeface="Segoe UI"/>
                <a:ea typeface="Segoe UI"/>
              </a:rPr>
              <a:t>Baixo aprendizado</a:t>
            </a:r>
            <a:endParaRPr lang="pt-B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36" name="amb 2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8346058" y="2487018"/>
            <a:ext cx="3655440" cy="3301922"/>
          </a:xfrm>
          <a:prstGeom prst="roundRect">
            <a:avLst>
              <a:gd name="adj" fmla="val 17207"/>
            </a:avLst>
          </a:prstGeom>
          <a:solidFill>
            <a:srgbClr val="13292E"/>
          </a:solidFill>
          <a:ln w="12600">
            <a:solidFill>
              <a:srgbClr val="2A4448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82880" tIns="137160" rIns="182880" bIns="137160" anchor="t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pt-BR" sz="1600" b="0" u="none" strike="noStrike" spc="201">
                <a:solidFill>
                  <a:schemeClr val="lt1"/>
                </a:solidFill>
                <a:effectLst/>
                <a:uFillTx/>
                <a:latin typeface="Segoe UI"/>
                <a:ea typeface="Segoe UI"/>
              </a:rPr>
              <a:t>AMBIENTE 2 ·CONFIANÇA</a:t>
            </a:r>
            <a:endParaRPr lang="pt-BR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endParaRPr lang="pt-B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pt-BR" sz="1800" b="0" u="none" strike="noStrike">
                <a:solidFill>
                  <a:srgbClr val="FFFFFF"/>
                </a:solidFill>
                <a:effectLst/>
                <a:uFillTx/>
                <a:latin typeface="Segoe UI"/>
                <a:ea typeface="Segoe UI"/>
              </a:rPr>
              <a:t>Confiança</a:t>
            </a:r>
            <a:endParaRPr lang="pt-B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pt-BR" sz="1100" b="0" u="none" strike="noStrike">
                <a:solidFill>
                  <a:srgbClr val="27A9E1"/>
                </a:solidFill>
                <a:effectLst/>
                <a:uFillTx/>
                <a:latin typeface="Segoe UI"/>
                <a:ea typeface="Segoe UI"/>
              </a:rPr>
              <a:t>↓</a:t>
            </a:r>
            <a:endParaRPr lang="pt-BR" sz="1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pt-BR" sz="1800" b="0" u="none" strike="noStrike">
                <a:solidFill>
                  <a:srgbClr val="FFFFFF"/>
                </a:solidFill>
                <a:effectLst/>
                <a:uFillTx/>
                <a:latin typeface="Segoe UI"/>
                <a:ea typeface="Segoe UI"/>
              </a:rPr>
              <a:t>Diálogo</a:t>
            </a:r>
            <a:endParaRPr lang="pt-B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pt-BR" sz="1100" b="0" u="none" strike="noStrike">
                <a:solidFill>
                  <a:srgbClr val="27A9E1"/>
                </a:solidFill>
                <a:effectLst/>
                <a:uFillTx/>
                <a:latin typeface="Segoe UI"/>
                <a:ea typeface="Segoe UI"/>
              </a:rPr>
              <a:t>↓</a:t>
            </a:r>
            <a:endParaRPr lang="pt-BR" sz="1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pt-BR" sz="1800" b="0" u="none" strike="noStrike">
                <a:solidFill>
                  <a:srgbClr val="FFFFFF"/>
                </a:solidFill>
                <a:effectLst/>
                <a:uFillTx/>
                <a:latin typeface="Segoe UI"/>
                <a:ea typeface="Segoe UI"/>
              </a:rPr>
              <a:t>Problemas aparecem cedo</a:t>
            </a:r>
            <a:endParaRPr lang="pt-B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pt-BR" sz="1100" b="0" u="none" strike="noStrike">
                <a:solidFill>
                  <a:srgbClr val="27A9E1"/>
                </a:solidFill>
                <a:effectLst/>
                <a:uFillTx/>
                <a:latin typeface="Segoe UI"/>
                <a:ea typeface="Segoe UI"/>
              </a:rPr>
              <a:t>↓</a:t>
            </a:r>
            <a:endParaRPr lang="pt-BR" sz="1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pt-BR" sz="1800" b="0" u="none" strike="noStrike">
                <a:solidFill>
                  <a:srgbClr val="FFFFFF"/>
                </a:solidFill>
                <a:effectLst/>
                <a:uFillTx/>
                <a:latin typeface="Segoe UI"/>
                <a:ea typeface="Segoe UI"/>
              </a:rPr>
              <a:t>Correções rápidas</a:t>
            </a:r>
            <a:endParaRPr lang="pt-B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pt-BR" sz="1100" b="0" u="none" strike="noStrike">
                <a:solidFill>
                  <a:srgbClr val="27A9E1"/>
                </a:solidFill>
                <a:effectLst/>
                <a:uFillTx/>
                <a:latin typeface="Segoe UI"/>
                <a:ea typeface="Segoe UI"/>
              </a:rPr>
              <a:t>↓</a:t>
            </a:r>
            <a:endParaRPr lang="pt-BR" sz="1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pt-BR" sz="1800" b="0" u="none" strike="noStrike">
                <a:solidFill>
                  <a:srgbClr val="FFFFFF"/>
                </a:solidFill>
                <a:effectLst/>
                <a:uFillTx/>
                <a:latin typeface="Segoe UI"/>
                <a:ea typeface="Segoe UI"/>
              </a:rPr>
              <a:t>Aprendizado contínuo</a:t>
            </a:r>
            <a:endParaRPr lang="pt-B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3" name="Logo Direita">
            <a:extLst>
              <a:ext uri="{FF2B5EF4-FFF2-40B4-BE49-F238E27FC236}">
                <a16:creationId xmlns:a16="http://schemas.microsoft.com/office/drawing/2014/main" id="{6F91A400-753A-FE91-A49E-670BD41E16CA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11043000" y="6255000"/>
            <a:ext cx="919800" cy="3625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" name="Imagem 11">
            <a:extLst>
              <a:ext uri="{FF2B5EF4-FFF2-40B4-BE49-F238E27FC236}">
                <a16:creationId xmlns:a16="http://schemas.microsoft.com/office/drawing/2014/main" id="{0CD76940-8E8D-5335-A6F5-FE1590F93AE8}"/>
              </a:ext>
            </a:extLst>
          </p:cNvPr>
          <p:cNvPicPr/>
          <p:nvPr/>
        </p:nvPicPr>
        <p:blipFill>
          <a:blip r:embed="rId4"/>
          <a:stretch/>
        </p:blipFill>
        <p:spPr>
          <a:xfrm>
            <a:off x="173160" y="6230160"/>
            <a:ext cx="749160" cy="41220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20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Text 0"/>
          <p:cNvSpPr/>
          <p:nvPr/>
        </p:nvSpPr>
        <p:spPr>
          <a:xfrm>
            <a:off x="822960" y="1874520"/>
            <a:ext cx="4204080" cy="272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1" u="none" strike="noStrike" spc="201">
                <a:solidFill>
                  <a:srgbClr val="27A9E1"/>
                </a:solidFill>
                <a:effectLst/>
                <a:uFillTx/>
                <a:latin typeface="Segoe UI"/>
                <a:ea typeface="Segoe UI"/>
              </a:rPr>
              <a:t>O CAMINHO DA DISRUPÇÃO</a:t>
            </a:r>
            <a:endParaRPr lang="pt-BR" sz="1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38" name="chip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1234440" y="2286000"/>
            <a:ext cx="3381120" cy="455040"/>
          </a:xfrm>
          <a:prstGeom prst="roundRect">
            <a:avLst>
              <a:gd name="adj" fmla="val 20000"/>
            </a:avLst>
          </a:prstGeom>
          <a:solidFill>
            <a:srgbClr val="13292E"/>
          </a:solidFill>
          <a:ln w="15840">
            <a:solidFill>
              <a:srgbClr val="27A9E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pt-BR" sz="2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239" name="Text 2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1271160" y="2286000"/>
            <a:ext cx="3308040" cy="455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95000"/>
              </a:lnSpc>
              <a:tabLst>
                <a:tab pos="0" algn="l"/>
              </a:tabLst>
            </a:pPr>
            <a:r>
              <a:rPr lang="en-US" sz="1800" b="1" u="none" strike="noStrike">
                <a:solidFill>
                  <a:srgbClr val="FFFFFF"/>
                </a:solidFill>
                <a:effectLst/>
                <a:uFillTx/>
                <a:latin typeface="Segoe UI"/>
                <a:ea typeface="Segoe UI"/>
              </a:rPr>
              <a:t>Nova tecnologia</a:t>
            </a:r>
            <a:endParaRPr lang="pt-B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40" name="varrow 0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 rot="10800000">
            <a:off x="2855160" y="2754720"/>
            <a:ext cx="144000" cy="23400"/>
          </a:xfrm>
          <a:prstGeom prst="triangle">
            <a:avLst>
              <a:gd name="adj" fmla="val 50000"/>
            </a:avLst>
          </a:prstGeom>
          <a:solidFill>
            <a:srgbClr val="27A9E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2000" tIns="-32040" rIns="72000" bIns="-32040" anchor="t">
            <a:noAutofit/>
          </a:bodyPr>
          <a:lstStyle/>
          <a:p>
            <a:endParaRPr lang="pt-BR" sz="2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241" name="chip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1234440" y="2794320"/>
            <a:ext cx="3381120" cy="455040"/>
          </a:xfrm>
          <a:prstGeom prst="roundRect">
            <a:avLst>
              <a:gd name="adj" fmla="val 20000"/>
            </a:avLst>
          </a:prstGeom>
          <a:solidFill>
            <a:srgbClr val="13292E"/>
          </a:solidFill>
          <a:ln w="15840">
            <a:solidFill>
              <a:srgbClr val="27A9E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pt-BR" sz="2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242" name="Text 5"/>
          <p:cNvSpPr/>
          <p:nvPr/>
        </p:nvSpPr>
        <p:spPr>
          <a:xfrm>
            <a:off x="1271160" y="2794320"/>
            <a:ext cx="3308040" cy="455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95000"/>
              </a:lnSpc>
              <a:tabLst>
                <a:tab pos="0" algn="l"/>
              </a:tabLst>
            </a:pPr>
            <a:r>
              <a:rPr lang="en-US" sz="1800" b="1" u="none" strike="noStrike">
                <a:solidFill>
                  <a:srgbClr val="FFFFFF"/>
                </a:solidFill>
                <a:effectLst/>
                <a:uFillTx/>
                <a:latin typeface="Segoe UI"/>
                <a:ea typeface="Segoe UI"/>
              </a:rPr>
              <a:t>Mercado pequeno</a:t>
            </a:r>
            <a:endParaRPr lang="pt-B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43" name="varrow 1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 rot="10800000">
            <a:off x="2855160" y="3263040"/>
            <a:ext cx="144000" cy="23400"/>
          </a:xfrm>
          <a:prstGeom prst="triangle">
            <a:avLst>
              <a:gd name="adj" fmla="val 50000"/>
            </a:avLst>
          </a:prstGeom>
          <a:solidFill>
            <a:srgbClr val="27A9E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2000" tIns="-32040" rIns="72000" bIns="-32040" anchor="t">
            <a:noAutofit/>
          </a:bodyPr>
          <a:lstStyle/>
          <a:p>
            <a:endParaRPr lang="pt-BR" sz="2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244" name="chip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1234440" y="3302640"/>
            <a:ext cx="3381120" cy="455040"/>
          </a:xfrm>
          <a:prstGeom prst="roundRect">
            <a:avLst>
              <a:gd name="adj" fmla="val 20000"/>
            </a:avLst>
          </a:prstGeom>
          <a:solidFill>
            <a:srgbClr val="13292E"/>
          </a:solidFill>
          <a:ln w="15840">
            <a:solidFill>
              <a:srgbClr val="27A9E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pt-BR" sz="2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245" name="Text 8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1271160" y="3302640"/>
            <a:ext cx="3308040" cy="455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95000"/>
              </a:lnSpc>
              <a:tabLst>
                <a:tab pos="0" algn="l"/>
              </a:tabLst>
            </a:pPr>
            <a:r>
              <a:rPr lang="en-US" sz="1800" b="1" u="none" strike="noStrike">
                <a:solidFill>
                  <a:srgbClr val="FFFFFF"/>
                </a:solidFill>
                <a:effectLst/>
                <a:uFillTx/>
                <a:latin typeface="Segoe UI"/>
                <a:ea typeface="Segoe UI"/>
              </a:rPr>
              <a:t>Baixa margem</a:t>
            </a:r>
            <a:endParaRPr lang="pt-B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46" name="varrow 2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 rot="10800000">
            <a:off x="2855160" y="3771360"/>
            <a:ext cx="144000" cy="23400"/>
          </a:xfrm>
          <a:prstGeom prst="triangle">
            <a:avLst>
              <a:gd name="adj" fmla="val 50000"/>
            </a:avLst>
          </a:prstGeom>
          <a:solidFill>
            <a:srgbClr val="27A9E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2000" tIns="-32040" rIns="72000" bIns="-32040" anchor="t">
            <a:noAutofit/>
          </a:bodyPr>
          <a:lstStyle/>
          <a:p>
            <a:endParaRPr lang="pt-BR" sz="2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247" name="chip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1234440" y="3811320"/>
            <a:ext cx="3381120" cy="455040"/>
          </a:xfrm>
          <a:prstGeom prst="roundRect">
            <a:avLst>
              <a:gd name="adj" fmla="val 20000"/>
            </a:avLst>
          </a:prstGeom>
          <a:solidFill>
            <a:srgbClr val="13292E"/>
          </a:solidFill>
          <a:ln w="15840">
            <a:solidFill>
              <a:srgbClr val="27A9E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pt-BR" sz="2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248" name="Text 11"/>
          <p:cNvSpPr/>
          <p:nvPr/>
        </p:nvSpPr>
        <p:spPr>
          <a:xfrm>
            <a:off x="1271160" y="3811320"/>
            <a:ext cx="3308040" cy="455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95000"/>
              </a:lnSpc>
              <a:tabLst>
                <a:tab pos="0" algn="l"/>
              </a:tabLst>
            </a:pPr>
            <a:r>
              <a:rPr lang="en-US" sz="1800" b="1" u="none" strike="noStrike">
                <a:solidFill>
                  <a:srgbClr val="FFFFFF"/>
                </a:solidFill>
                <a:effectLst/>
                <a:uFillTx/>
                <a:latin typeface="Segoe UI"/>
                <a:ea typeface="Segoe UI"/>
              </a:rPr>
              <a:t>Ignorada pelos líderes</a:t>
            </a:r>
            <a:endParaRPr lang="pt-B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49" name="varrow 3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 rot="10800000">
            <a:off x="2855160" y="4279680"/>
            <a:ext cx="144000" cy="23400"/>
          </a:xfrm>
          <a:prstGeom prst="triangle">
            <a:avLst>
              <a:gd name="adj" fmla="val 50000"/>
            </a:avLst>
          </a:prstGeom>
          <a:solidFill>
            <a:srgbClr val="27A9E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2000" tIns="-32040" rIns="72000" bIns="-32040" anchor="t">
            <a:noAutofit/>
          </a:bodyPr>
          <a:lstStyle/>
          <a:p>
            <a:endParaRPr lang="pt-BR" sz="2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250" name="chip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1234440" y="4319640"/>
            <a:ext cx="3381120" cy="455040"/>
          </a:xfrm>
          <a:prstGeom prst="roundRect">
            <a:avLst>
              <a:gd name="adj" fmla="val 20000"/>
            </a:avLst>
          </a:prstGeom>
          <a:solidFill>
            <a:srgbClr val="13292E"/>
          </a:solidFill>
          <a:ln w="15840">
            <a:solidFill>
              <a:srgbClr val="27A9E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pt-BR" sz="2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251" name="Text 14"/>
          <p:cNvSpPr/>
          <p:nvPr/>
        </p:nvSpPr>
        <p:spPr>
          <a:xfrm>
            <a:off x="1271160" y="4319640"/>
            <a:ext cx="3308040" cy="455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95000"/>
              </a:lnSpc>
              <a:tabLst>
                <a:tab pos="0" algn="l"/>
              </a:tabLst>
            </a:pPr>
            <a:r>
              <a:rPr lang="en-US" sz="1800" b="1" u="none" strike="noStrike">
                <a:solidFill>
                  <a:srgbClr val="FFFFFF"/>
                </a:solidFill>
                <a:effectLst/>
                <a:uFillTx/>
                <a:latin typeface="Segoe UI"/>
                <a:ea typeface="Segoe UI"/>
              </a:rPr>
              <a:t>Melhoria contínua</a:t>
            </a:r>
            <a:endParaRPr lang="pt-B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2" name="varrow 4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 rot="10800000">
            <a:off x="2855160" y="4788360"/>
            <a:ext cx="144000" cy="23400"/>
          </a:xfrm>
          <a:prstGeom prst="triangle">
            <a:avLst>
              <a:gd name="adj" fmla="val 50000"/>
            </a:avLst>
          </a:prstGeom>
          <a:solidFill>
            <a:srgbClr val="27A9E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2000" tIns="-32040" rIns="72000" bIns="-32040" anchor="t">
            <a:noAutofit/>
          </a:bodyPr>
          <a:lstStyle/>
          <a:p>
            <a:endParaRPr lang="pt-BR" sz="2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253" name="chip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1234440" y="4827960"/>
            <a:ext cx="3381120" cy="455040"/>
          </a:xfrm>
          <a:prstGeom prst="roundRect">
            <a:avLst>
              <a:gd name="adj" fmla="val 20000"/>
            </a:avLst>
          </a:prstGeom>
          <a:solidFill>
            <a:srgbClr val="27A9E1"/>
          </a:solidFill>
          <a:ln w="15840">
            <a:solidFill>
              <a:srgbClr val="27A9E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pt-BR" sz="2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254" name="Text 17"/>
          <p:cNvSpPr/>
          <p:nvPr/>
        </p:nvSpPr>
        <p:spPr>
          <a:xfrm>
            <a:off x="1271160" y="4827960"/>
            <a:ext cx="3308040" cy="455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95000"/>
              </a:lnSpc>
              <a:tabLst>
                <a:tab pos="0" algn="l"/>
              </a:tabLst>
            </a:pPr>
            <a:r>
              <a:rPr lang="en-US" sz="1800" b="1" u="none" strike="noStrike">
                <a:solidFill>
                  <a:srgbClr val="FFFFFF"/>
                </a:solidFill>
                <a:effectLst/>
                <a:uFillTx/>
                <a:latin typeface="Segoe UI"/>
                <a:ea typeface="Segoe UI"/>
              </a:rPr>
              <a:t>Novo padrão do mercado</a:t>
            </a:r>
            <a:endParaRPr lang="pt-B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5" name="case card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6309360" y="1866241"/>
            <a:ext cx="5437440" cy="1420199"/>
          </a:xfrm>
          <a:prstGeom prst="roundRect">
            <a:avLst>
              <a:gd name="adj" fmla="val 6250"/>
            </a:avLst>
          </a:prstGeom>
          <a:solidFill>
            <a:srgbClr val="13292E"/>
          </a:solidFill>
          <a:ln w="12600">
            <a:solidFill>
              <a:srgbClr val="2A4448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pt-BR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256" name="case marker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6309360" y="2094120"/>
            <a:ext cx="61920" cy="912240"/>
          </a:xfrm>
          <a:prstGeom prst="rect">
            <a:avLst/>
          </a:prstGeom>
          <a:solidFill>
            <a:srgbClr val="8CC63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0960" tIns="45000" rIns="30960" bIns="45000" anchor="t">
            <a:noAutofit/>
          </a:bodyPr>
          <a:lstStyle/>
          <a:p>
            <a:endParaRPr lang="pt-BR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257" name="Text 20"/>
          <p:cNvSpPr/>
          <p:nvPr/>
        </p:nvSpPr>
        <p:spPr>
          <a:xfrm>
            <a:off x="6546960" y="2084760"/>
            <a:ext cx="4962960" cy="217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00" b="1" u="none" strike="noStrike" spc="201">
                <a:solidFill>
                  <a:srgbClr val="8CC63F"/>
                </a:solidFill>
                <a:effectLst/>
                <a:uFillTx/>
                <a:latin typeface="Segoe UI"/>
                <a:ea typeface="Segoe UI"/>
              </a:rPr>
              <a:t>CASO INTERNACIONAL</a:t>
            </a:r>
            <a:endParaRPr lang="pt-BR" sz="1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8" name="Text 21"/>
          <p:cNvSpPr/>
          <p:nvPr/>
        </p:nvSpPr>
        <p:spPr>
          <a:xfrm>
            <a:off x="6546960" y="2286000"/>
            <a:ext cx="4944600" cy="363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800" b="1" u="none" strike="noStrike">
                <a:solidFill>
                  <a:srgbClr val="FFFFFF"/>
                </a:solidFill>
                <a:effectLst/>
                <a:uFillTx/>
                <a:latin typeface="Segoe UI Light"/>
                <a:ea typeface="Segoe UI Light"/>
              </a:rPr>
              <a:t>ChatGPT</a:t>
            </a:r>
            <a:endParaRPr lang="pt-B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9" name="Text 22"/>
          <p:cNvSpPr/>
          <p:nvPr/>
        </p:nvSpPr>
        <p:spPr>
          <a:xfrm>
            <a:off x="6546960" y="2697480"/>
            <a:ext cx="4889880" cy="345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5000"/>
              </a:lnSpc>
              <a:tabLst>
                <a:tab pos="0" algn="l"/>
              </a:tabLst>
            </a:pPr>
            <a:r>
              <a:rPr lang="en-US" sz="1600" b="0" u="none" strike="noStrike">
                <a:solidFill>
                  <a:srgbClr val="FFFFFF"/>
                </a:solidFill>
                <a:effectLst/>
                <a:uFillTx/>
                <a:latin typeface="Segoe UI"/>
                <a:ea typeface="Segoe UI"/>
              </a:rPr>
              <a:t>Interface simples sobre um modelo de linguagem</a:t>
            </a:r>
            <a:endParaRPr lang="pt-BR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5000"/>
              </a:lnSpc>
              <a:tabLst>
                <a:tab pos="0" algn="l"/>
              </a:tabLst>
            </a:pPr>
            <a:r>
              <a:rPr lang="en-US" sz="1600" b="0" u="none" strike="noStrike">
                <a:solidFill>
                  <a:srgbClr val="FFFFFF"/>
                </a:solidFill>
                <a:effectLst/>
                <a:uFillTx/>
                <a:latin typeface="Segoe UI"/>
                <a:ea typeface="Segoe UI"/>
              </a:rPr>
              <a:t>tornou-se padrão de produtividade em meses.</a:t>
            </a:r>
            <a:endParaRPr lang="pt-BR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0" name="case card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6309360" y="3399121"/>
            <a:ext cx="5437440" cy="1865519"/>
          </a:xfrm>
          <a:prstGeom prst="roundRect">
            <a:avLst>
              <a:gd name="adj" fmla="val 963"/>
            </a:avLst>
          </a:prstGeom>
          <a:solidFill>
            <a:srgbClr val="13292E"/>
          </a:solidFill>
          <a:ln w="12600">
            <a:solidFill>
              <a:srgbClr val="2A4448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pt-BR" sz="1800" b="0" u="none" strike="noStrike" dirty="0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261" name="case marker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6336360" y="3898440"/>
            <a:ext cx="45719" cy="1073520"/>
          </a:xfrm>
          <a:prstGeom prst="rect">
            <a:avLst/>
          </a:prstGeom>
          <a:solidFill>
            <a:srgbClr val="27A9E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0960" tIns="45000" rIns="30960" bIns="45000" anchor="t">
            <a:noAutofit/>
          </a:bodyPr>
          <a:lstStyle/>
          <a:p>
            <a:endParaRPr lang="pt-BR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262" name="Text 25"/>
          <p:cNvSpPr/>
          <p:nvPr/>
        </p:nvSpPr>
        <p:spPr>
          <a:xfrm>
            <a:off x="6546960" y="3505238"/>
            <a:ext cx="5082562" cy="15956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00" b="1" u="none" strike="noStrike" spc="201">
                <a:solidFill>
                  <a:srgbClr val="27A9E1"/>
                </a:solidFill>
                <a:effectLst/>
                <a:uFillTx/>
                <a:latin typeface="Segoe UI"/>
                <a:ea typeface="Segoe UI"/>
              </a:rPr>
              <a:t>CASO BRASIL</a:t>
            </a:r>
            <a:endParaRPr lang="pt-BR" sz="1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3" name="Text 26"/>
          <p:cNvSpPr/>
          <p:nvPr/>
        </p:nvSpPr>
        <p:spPr>
          <a:xfrm>
            <a:off x="6546960" y="3732683"/>
            <a:ext cx="5063760" cy="26681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800" b="1" u="none" strike="noStrike">
                <a:solidFill>
                  <a:srgbClr val="FFFFFF"/>
                </a:solidFill>
                <a:effectLst/>
                <a:uFillTx/>
                <a:latin typeface="Segoe UI Light"/>
                <a:ea typeface="Segoe UI Light"/>
              </a:rPr>
              <a:t>Pix</a:t>
            </a:r>
            <a:endParaRPr lang="pt-B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4" name="Text 27"/>
          <p:cNvSpPr/>
          <p:nvPr/>
        </p:nvSpPr>
        <p:spPr>
          <a:xfrm>
            <a:off x="6546960" y="4078080"/>
            <a:ext cx="4889880" cy="1095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5000"/>
              </a:lnSpc>
              <a:tabLst>
                <a:tab pos="0" algn="l"/>
              </a:tabLst>
            </a:pPr>
            <a:r>
              <a:rPr lang="en-US" sz="1600" b="0" u="none" strike="noStrike">
                <a:solidFill>
                  <a:srgbClr val="FFFFFF"/>
                </a:solidFill>
                <a:effectLst/>
                <a:uFillTx/>
                <a:latin typeface="Segoe UI"/>
                <a:ea typeface="Segoe UI"/>
              </a:rPr>
              <a:t>Começou como infraestrutura de pagamentos.</a:t>
            </a:r>
            <a:endParaRPr lang="pt-BR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5000"/>
              </a:lnSpc>
              <a:tabLst>
                <a:tab pos="0" algn="l"/>
              </a:tabLst>
            </a:pPr>
            <a:r>
              <a:rPr lang="en-US" sz="1600" b="0" u="none" strike="noStrike">
                <a:solidFill>
                  <a:srgbClr val="FFFFFF"/>
                </a:solidFill>
                <a:effectLst/>
                <a:uFillTx/>
                <a:latin typeface="Segoe UI"/>
                <a:ea typeface="Segoe UI"/>
              </a:rPr>
              <a:t>Mudou pagamentos, fintechs e o comportamento</a:t>
            </a:r>
            <a:endParaRPr lang="pt-BR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5000"/>
              </a:lnSpc>
              <a:tabLst>
                <a:tab pos="0" algn="l"/>
              </a:tabLst>
            </a:pPr>
            <a:r>
              <a:rPr lang="en-US" sz="1600" b="0" u="none" strike="noStrike">
                <a:solidFill>
                  <a:srgbClr val="FFFFFF"/>
                </a:solidFill>
                <a:effectLst/>
                <a:uFillTx/>
                <a:latin typeface="Segoe UI"/>
                <a:ea typeface="Segoe UI"/>
              </a:rPr>
              <a:t>do consumidor — e virou padrão nacional.</a:t>
            </a:r>
            <a:endParaRPr lang="pt-BR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5" name="question band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578520" y="5443200"/>
            <a:ext cx="11089440" cy="681840"/>
          </a:xfrm>
          <a:prstGeom prst="roundRect">
            <a:avLst>
              <a:gd name="adj" fmla="val 10870"/>
            </a:avLst>
          </a:prstGeom>
          <a:solidFill>
            <a:srgbClr val="1A4A5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pt-BR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266" name="Text 29"/>
          <p:cNvSpPr/>
          <p:nvPr/>
        </p:nvSpPr>
        <p:spPr>
          <a:xfrm>
            <a:off x="859680" y="5623560"/>
            <a:ext cx="3655440" cy="217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00" b="1" u="none" strike="noStrike" spc="201">
                <a:solidFill>
                  <a:srgbClr val="8CC63F"/>
                </a:solidFill>
                <a:effectLst/>
                <a:uFillTx/>
                <a:latin typeface="Segoe UI"/>
                <a:ea typeface="Segoe UI"/>
              </a:rPr>
              <a:t>PERGUNTA</a:t>
            </a:r>
            <a:endParaRPr lang="pt-BR" sz="1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7" name="Text 30"/>
          <p:cNvSpPr/>
          <p:nvPr/>
        </p:nvSpPr>
        <p:spPr>
          <a:xfrm>
            <a:off x="1893960" y="5568120"/>
            <a:ext cx="9475920" cy="446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5000"/>
              </a:lnSpc>
              <a:tabLst>
                <a:tab pos="0" algn="l"/>
              </a:tabLst>
            </a:pPr>
            <a:r>
              <a:rPr lang="en-US" sz="2400" b="1" u="none" strike="noStrike">
                <a:solidFill>
                  <a:srgbClr val="FFFFFF"/>
                </a:solidFill>
                <a:effectLst/>
                <a:uFillTx/>
                <a:latin typeface="Segoe UI"/>
                <a:ea typeface="Segoe UI"/>
              </a:rPr>
              <a:t>Qual inovação aparentemente pequena pode mudar nosso setor?</a:t>
            </a:r>
            <a:endParaRPr lang="pt-BR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8" name="Text 31"/>
          <p:cNvSpPr/>
          <p:nvPr/>
        </p:nvSpPr>
        <p:spPr>
          <a:xfrm>
            <a:off x="548640" y="502920"/>
            <a:ext cx="10056240" cy="272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1" u="none" strike="noStrike" spc="300">
                <a:solidFill>
                  <a:srgbClr val="27A9E1"/>
                </a:solidFill>
                <a:effectLst/>
                <a:uFillTx/>
                <a:latin typeface="Segoe UI"/>
                <a:ea typeface="Segoe UI"/>
              </a:rPr>
              <a:t>ANATOMIA DA DISRUPÇÃO DE FORA PARA DENTRO</a:t>
            </a:r>
            <a:endParaRPr lang="pt-BR" sz="1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9" name="PlaceHolder 1"/>
          <p:cNvSpPr>
            <a:spLocks noGrp="1"/>
          </p:cNvSpPr>
          <p:nvPr>
            <p:ph type="title"/>
          </p:nvPr>
        </p:nvSpPr>
        <p:spPr>
          <a:xfrm>
            <a:off x="548640" y="841320"/>
            <a:ext cx="11062080" cy="912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/>
          </a:bodyPr>
          <a:lstStyle/>
          <a:p>
            <a:pPr indent="0" algn="l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en-US" sz="4400" b="1" u="none" strike="noStrike" dirty="0">
                <a:solidFill>
                  <a:srgbClr val="FFFFFF"/>
                </a:solidFill>
                <a:effectLst/>
                <a:uFillTx/>
                <a:latin typeface="Calibri" panose="020F0502020204030204" pitchFamily="34" charset="0"/>
                <a:ea typeface="Segoe UI Light"/>
                <a:cs typeface="Calibri" panose="020F0502020204030204" pitchFamily="34" charset="0"/>
              </a:rPr>
              <a:t>Como </a:t>
            </a:r>
            <a:r>
              <a:rPr lang="en-US" sz="4400" b="1" u="none" strike="noStrike" dirty="0" err="1">
                <a:solidFill>
                  <a:srgbClr val="FFFFFF"/>
                </a:solidFill>
                <a:effectLst/>
                <a:uFillTx/>
                <a:latin typeface="Calibri" panose="020F0502020204030204" pitchFamily="34" charset="0"/>
                <a:ea typeface="Segoe UI Light"/>
                <a:cs typeface="Calibri" panose="020F0502020204030204" pitchFamily="34" charset="0"/>
              </a:rPr>
              <a:t>nasce</a:t>
            </a:r>
            <a:r>
              <a:rPr lang="en-US" sz="4400" b="1" u="none" strike="noStrike" dirty="0">
                <a:solidFill>
                  <a:srgbClr val="FFFFFF"/>
                </a:solidFill>
                <a:effectLst/>
                <a:uFillTx/>
                <a:latin typeface="Calibri" panose="020F0502020204030204" pitchFamily="34" charset="0"/>
                <a:ea typeface="Segoe UI Light"/>
                <a:cs typeface="Calibri" panose="020F0502020204030204" pitchFamily="34" charset="0"/>
              </a:rPr>
              <a:t> </a:t>
            </a:r>
            <a:r>
              <a:rPr lang="en-US" sz="4400" b="1" u="none" strike="noStrike" dirty="0" err="1">
                <a:solidFill>
                  <a:srgbClr val="FFFFFF"/>
                </a:solidFill>
                <a:effectLst/>
                <a:uFillTx/>
                <a:latin typeface="Calibri" panose="020F0502020204030204" pitchFamily="34" charset="0"/>
                <a:ea typeface="Segoe UI Light"/>
                <a:cs typeface="Calibri" panose="020F0502020204030204" pitchFamily="34" charset="0"/>
              </a:rPr>
              <a:t>uma</a:t>
            </a:r>
            <a:r>
              <a:rPr lang="en-US" sz="4400" b="1" u="none" strike="noStrike" dirty="0">
                <a:solidFill>
                  <a:srgbClr val="FFFFFF"/>
                </a:solidFill>
                <a:effectLst/>
                <a:uFillTx/>
                <a:latin typeface="Calibri" panose="020F0502020204030204" pitchFamily="34" charset="0"/>
                <a:ea typeface="Segoe UI Light"/>
                <a:cs typeface="Calibri" panose="020F0502020204030204" pitchFamily="34" charset="0"/>
              </a:rPr>
              <a:t> </a:t>
            </a:r>
            <a:r>
              <a:rPr lang="en-US" sz="4400" b="1" u="none" strike="noStrike" dirty="0" err="1">
                <a:solidFill>
                  <a:srgbClr val="FFFFFF"/>
                </a:solidFill>
                <a:effectLst/>
                <a:uFillTx/>
                <a:latin typeface="Calibri" panose="020F0502020204030204" pitchFamily="34" charset="0"/>
                <a:ea typeface="Segoe UI Light"/>
                <a:cs typeface="Calibri" panose="020F0502020204030204" pitchFamily="34" charset="0"/>
              </a:rPr>
              <a:t>disrupção</a:t>
            </a:r>
            <a:r>
              <a:rPr lang="en-US" sz="4400" b="1" u="none" strike="noStrike" dirty="0">
                <a:solidFill>
                  <a:srgbClr val="FFFFFF"/>
                </a:solidFill>
                <a:effectLst/>
                <a:uFillTx/>
                <a:latin typeface="Calibri" panose="020F0502020204030204" pitchFamily="34" charset="0"/>
                <a:ea typeface="Segoe UI Light"/>
                <a:cs typeface="Calibri" panose="020F0502020204030204" pitchFamily="34" charset="0"/>
              </a:rPr>
              <a:t>?</a:t>
            </a:r>
            <a:endParaRPr lang="pt-BR" sz="4400" b="0" u="none" strike="noStrike" dirty="0">
              <a:solidFill>
                <a:schemeClr val="dk1"/>
              </a:solidFill>
              <a:effectLst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0" name="Barra verde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548640" y="249840"/>
            <a:ext cx="4997880" cy="43560"/>
          </a:xfrm>
          <a:prstGeom prst="rect">
            <a:avLst/>
          </a:prstGeom>
          <a:solidFill>
            <a:srgbClr val="8CC63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720" rIns="90000" bIns="720" anchor="t">
            <a:noAutofit/>
          </a:bodyPr>
          <a:lstStyle/>
          <a:p>
            <a:endParaRPr lang="pt-BR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271" name="Barra azul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5548680" y="249840"/>
            <a:ext cx="5149080" cy="43560"/>
          </a:xfrm>
          <a:prstGeom prst="rect">
            <a:avLst/>
          </a:prstGeom>
          <a:solidFill>
            <a:srgbClr val="27A9E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720" rIns="90000" bIns="720" anchor="t">
            <a:noAutofit/>
          </a:bodyPr>
          <a:lstStyle/>
          <a:p>
            <a:endParaRPr lang="pt-BR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272" name="Numero da pagina"/>
          <p:cNvSpPr/>
          <p:nvPr/>
        </p:nvSpPr>
        <p:spPr>
          <a:xfrm>
            <a:off x="11049120" y="230040"/>
            <a:ext cx="697680" cy="277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0" rIns="0" bIns="0" anchor="ctr">
            <a:noAutofit/>
          </a:bodyPr>
          <a:lstStyle/>
          <a:p>
            <a:pPr algn="r" defTabSz="914400">
              <a:lnSpc>
                <a:spcPct val="100000"/>
              </a:lnSpc>
            </a:pPr>
            <a:r>
              <a:rPr lang="pt-BR" sz="1000" b="1" u="none" strike="noStrike">
                <a:solidFill>
                  <a:srgbClr val="C7D6D8"/>
                </a:solidFill>
                <a:effectLst/>
                <a:uFillTx/>
                <a:latin typeface="Segoe UI"/>
                <a:ea typeface="DejaVu Sans"/>
              </a:rPr>
              <a:t>14</a:t>
            </a:r>
            <a:endParaRPr lang="pt-BR" sz="1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273" name="Imagem 40"/>
          <p:cNvPicPr/>
          <p:nvPr/>
        </p:nvPicPr>
        <p:blipFill>
          <a:blip r:embed="rId3"/>
          <a:stretch/>
        </p:blipFill>
        <p:spPr>
          <a:xfrm>
            <a:off x="173160" y="6230160"/>
            <a:ext cx="749160" cy="412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74" name="Imagem 41"/>
          <p:cNvPicPr/>
          <p:nvPr/>
        </p:nvPicPr>
        <p:blipFill>
          <a:blip r:embed="rId4"/>
          <a:stretch/>
        </p:blipFill>
        <p:spPr>
          <a:xfrm>
            <a:off x="11043000" y="6255000"/>
            <a:ext cx="919800" cy="36252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20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Text 0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1005840" y="2121480"/>
            <a:ext cx="3106800" cy="290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000" b="1" u="none" strike="noStrike" spc="201">
                <a:solidFill>
                  <a:srgbClr val="C7D6D8"/>
                </a:solidFill>
                <a:effectLst/>
                <a:uFillTx/>
                <a:latin typeface="Segoe UI"/>
                <a:ea typeface="Segoe UI"/>
              </a:rPr>
              <a:t>ANTES</a:t>
            </a:r>
            <a:endParaRPr lang="pt-BR" sz="2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76" name="chip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1234440" y="2615040"/>
            <a:ext cx="2741040" cy="345240"/>
          </a:xfrm>
          <a:prstGeom prst="roundRect">
            <a:avLst>
              <a:gd name="adj" fmla="val 26316"/>
            </a:avLst>
          </a:prstGeom>
          <a:solidFill>
            <a:srgbClr val="13292E"/>
          </a:solidFill>
          <a:ln w="15840">
            <a:solidFill>
              <a:srgbClr val="27A9E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pt-BR" sz="24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277" name="Text 2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1271160" y="2615040"/>
            <a:ext cx="2667960" cy="345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95000"/>
              </a:lnSpc>
              <a:tabLst>
                <a:tab pos="0" algn="l"/>
              </a:tabLst>
            </a:pPr>
            <a:r>
              <a:rPr lang="en-US" sz="1600" b="1" u="none" strike="noStrike">
                <a:solidFill>
                  <a:srgbClr val="FFFFFF"/>
                </a:solidFill>
                <a:effectLst/>
                <a:uFillTx/>
                <a:latin typeface="Segoe UI"/>
                <a:ea typeface="Segoe UI"/>
              </a:rPr>
              <a:t>Mudança</a:t>
            </a:r>
            <a:endParaRPr lang="pt-BR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78" name="varrow 0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 rot="10800000">
            <a:off x="2535120" y="2973960"/>
            <a:ext cx="144000" cy="23040"/>
          </a:xfrm>
          <a:prstGeom prst="triangle">
            <a:avLst>
              <a:gd name="adj" fmla="val 50000"/>
            </a:avLst>
          </a:prstGeom>
          <a:solidFill>
            <a:srgbClr val="27A9E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2000" tIns="-32400" rIns="72000" bIns="-32400" anchor="t">
            <a:noAutofit/>
          </a:bodyPr>
          <a:lstStyle/>
          <a:p>
            <a:endParaRPr lang="pt-BR" sz="24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279" name="chip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1234440" y="3012840"/>
            <a:ext cx="2741040" cy="345240"/>
          </a:xfrm>
          <a:prstGeom prst="roundRect">
            <a:avLst>
              <a:gd name="adj" fmla="val 26316"/>
            </a:avLst>
          </a:prstGeom>
          <a:solidFill>
            <a:srgbClr val="13292E"/>
          </a:solidFill>
          <a:ln w="15840">
            <a:solidFill>
              <a:srgbClr val="27A9E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pt-BR" sz="24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280" name="Text 5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1271160" y="3012840"/>
            <a:ext cx="2667960" cy="345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95000"/>
              </a:lnSpc>
              <a:tabLst>
                <a:tab pos="0" algn="l"/>
              </a:tabLst>
            </a:pPr>
            <a:r>
              <a:rPr lang="en-US" sz="1600" b="1" u="none" strike="noStrike">
                <a:solidFill>
                  <a:srgbClr val="FFFFFF"/>
                </a:solidFill>
                <a:effectLst/>
                <a:uFillTx/>
                <a:latin typeface="Segoe UI"/>
                <a:ea typeface="Segoe UI"/>
              </a:rPr>
              <a:t>Estabilização</a:t>
            </a:r>
            <a:endParaRPr lang="pt-BR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81" name="varrow 0b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 rot="10800000">
            <a:off x="2535120" y="3371400"/>
            <a:ext cx="144000" cy="23040"/>
          </a:xfrm>
          <a:prstGeom prst="triangle">
            <a:avLst>
              <a:gd name="adj" fmla="val 50000"/>
            </a:avLst>
          </a:prstGeom>
          <a:solidFill>
            <a:srgbClr val="27A9E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2000" tIns="-32400" rIns="72000" bIns="-32400" anchor="t">
            <a:noAutofit/>
          </a:bodyPr>
          <a:lstStyle/>
          <a:p>
            <a:endParaRPr lang="pt-BR" sz="24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282" name="chip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1234440" y="3410640"/>
            <a:ext cx="2741040" cy="345240"/>
          </a:xfrm>
          <a:prstGeom prst="roundRect">
            <a:avLst>
              <a:gd name="adj" fmla="val 26316"/>
            </a:avLst>
          </a:prstGeom>
          <a:solidFill>
            <a:srgbClr val="13292E"/>
          </a:solidFill>
          <a:ln w="15840">
            <a:solidFill>
              <a:srgbClr val="27A9E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pt-BR" sz="24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283" name="Text 5b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1271160" y="3410640"/>
            <a:ext cx="2667960" cy="345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95000"/>
              </a:lnSpc>
              <a:tabLst>
                <a:tab pos="0" algn="l"/>
              </a:tabLst>
            </a:pPr>
            <a:r>
              <a:rPr lang="en-US" sz="1600" b="1" u="none" strike="noStrike">
                <a:solidFill>
                  <a:srgbClr val="FFFFFF"/>
                </a:solidFill>
                <a:effectLst/>
                <a:uFillTx/>
                <a:latin typeface="Segoe UI"/>
                <a:ea typeface="Segoe UI"/>
              </a:rPr>
              <a:t>Nova mudança</a:t>
            </a:r>
            <a:endParaRPr lang="pt-BR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84" name="varrow 0c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 rot="10800000">
            <a:off x="2535120" y="3769200"/>
            <a:ext cx="144000" cy="23040"/>
          </a:xfrm>
          <a:prstGeom prst="triangle">
            <a:avLst>
              <a:gd name="adj" fmla="val 50000"/>
            </a:avLst>
          </a:prstGeom>
          <a:solidFill>
            <a:srgbClr val="27A9E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2000" tIns="-32400" rIns="72000" bIns="-32400" anchor="t">
            <a:noAutofit/>
          </a:bodyPr>
          <a:lstStyle/>
          <a:p>
            <a:endParaRPr lang="pt-BR" sz="24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285" name="chip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1234440" y="3808440"/>
            <a:ext cx="2741040" cy="345240"/>
          </a:xfrm>
          <a:prstGeom prst="roundRect">
            <a:avLst>
              <a:gd name="adj" fmla="val 26316"/>
            </a:avLst>
          </a:prstGeom>
          <a:solidFill>
            <a:srgbClr val="13292E"/>
          </a:solidFill>
          <a:ln w="15840">
            <a:solidFill>
              <a:srgbClr val="27A9E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pt-BR" sz="24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286" name="Text 5c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1271160" y="3808440"/>
            <a:ext cx="2667960" cy="345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95000"/>
              </a:lnSpc>
              <a:tabLst>
                <a:tab pos="0" algn="l"/>
              </a:tabLst>
            </a:pPr>
            <a:r>
              <a:rPr lang="en-US" sz="1600" b="1" u="none" strike="noStrike">
                <a:solidFill>
                  <a:srgbClr val="FFFFFF"/>
                </a:solidFill>
                <a:effectLst/>
                <a:uFillTx/>
                <a:latin typeface="Segoe UI"/>
                <a:ea typeface="Segoe UI"/>
              </a:rPr>
              <a:t>Estabilização</a:t>
            </a:r>
            <a:endParaRPr lang="pt-BR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87" name="Text 6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7680960" y="2121480"/>
            <a:ext cx="3106800" cy="290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000" b="1" u="none" strike="noStrike" spc="201">
                <a:solidFill>
                  <a:srgbClr val="27A9E1"/>
                </a:solidFill>
                <a:effectLst/>
                <a:uFillTx/>
                <a:latin typeface="Segoe UI"/>
                <a:ea typeface="Segoe UI"/>
              </a:rPr>
              <a:t>AGORA</a:t>
            </a:r>
            <a:endParaRPr lang="pt-BR" sz="2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88" name="chip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7909560" y="2615040"/>
            <a:ext cx="2741040" cy="345240"/>
          </a:xfrm>
          <a:prstGeom prst="roundRect">
            <a:avLst>
              <a:gd name="adj" fmla="val 26316"/>
            </a:avLst>
          </a:prstGeom>
          <a:solidFill>
            <a:srgbClr val="13292E"/>
          </a:solidFill>
          <a:ln w="15840">
            <a:solidFill>
              <a:srgbClr val="27A9E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pt-BR" sz="24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289" name="Text 8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7946280" y="2615040"/>
            <a:ext cx="2667960" cy="345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95000"/>
              </a:lnSpc>
              <a:tabLst>
                <a:tab pos="0" algn="l"/>
              </a:tabLst>
            </a:pPr>
            <a:r>
              <a:rPr lang="en-US" sz="1600" b="1" u="none" strike="noStrike">
                <a:solidFill>
                  <a:srgbClr val="FFFFFF"/>
                </a:solidFill>
                <a:effectLst/>
                <a:uFillTx/>
                <a:latin typeface="Segoe UI"/>
                <a:ea typeface="Segoe UI"/>
              </a:rPr>
              <a:t>Mudança</a:t>
            </a:r>
            <a:endParaRPr lang="pt-BR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0" name="varrow 0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 rot="10800000">
            <a:off x="9210240" y="2973960"/>
            <a:ext cx="144000" cy="23040"/>
          </a:xfrm>
          <a:prstGeom prst="triangle">
            <a:avLst>
              <a:gd name="adj" fmla="val 50000"/>
            </a:avLst>
          </a:prstGeom>
          <a:solidFill>
            <a:srgbClr val="27A9E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2000" tIns="-32400" rIns="72000" bIns="-32400" anchor="t">
            <a:noAutofit/>
          </a:bodyPr>
          <a:lstStyle/>
          <a:p>
            <a:endParaRPr lang="pt-BR" sz="24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291" name="chip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7909560" y="3012840"/>
            <a:ext cx="2741040" cy="345240"/>
          </a:xfrm>
          <a:prstGeom prst="roundRect">
            <a:avLst>
              <a:gd name="adj" fmla="val 26316"/>
            </a:avLst>
          </a:prstGeom>
          <a:solidFill>
            <a:srgbClr val="13292E"/>
          </a:solidFill>
          <a:ln w="15840">
            <a:solidFill>
              <a:srgbClr val="27A9E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pt-BR" sz="24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292" name="Text 11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7946280" y="3012840"/>
            <a:ext cx="2667960" cy="345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95000"/>
              </a:lnSpc>
              <a:tabLst>
                <a:tab pos="0" algn="l"/>
              </a:tabLst>
            </a:pPr>
            <a:r>
              <a:rPr lang="en-US" sz="1600" b="1" u="none" strike="noStrike">
                <a:solidFill>
                  <a:srgbClr val="FFFFFF"/>
                </a:solidFill>
                <a:effectLst/>
                <a:uFillTx/>
                <a:latin typeface="Segoe UI"/>
                <a:ea typeface="Segoe UI"/>
              </a:rPr>
              <a:t>Mudança</a:t>
            </a:r>
            <a:endParaRPr lang="pt-BR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3" name="varrow 1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 rot="10800000">
            <a:off x="9210240" y="3371400"/>
            <a:ext cx="144000" cy="23040"/>
          </a:xfrm>
          <a:prstGeom prst="triangle">
            <a:avLst>
              <a:gd name="adj" fmla="val 50000"/>
            </a:avLst>
          </a:prstGeom>
          <a:solidFill>
            <a:srgbClr val="27A9E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2000" tIns="-32400" rIns="72000" bIns="-32400" anchor="t">
            <a:noAutofit/>
          </a:bodyPr>
          <a:lstStyle/>
          <a:p>
            <a:endParaRPr lang="pt-BR" sz="24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294" name="chip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7909560" y="3410640"/>
            <a:ext cx="2741040" cy="345240"/>
          </a:xfrm>
          <a:prstGeom prst="roundRect">
            <a:avLst>
              <a:gd name="adj" fmla="val 26316"/>
            </a:avLst>
          </a:prstGeom>
          <a:solidFill>
            <a:srgbClr val="13292E"/>
          </a:solidFill>
          <a:ln w="15840">
            <a:solidFill>
              <a:srgbClr val="27A9E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pt-BR" sz="24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295" name="Text 14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7946280" y="3410640"/>
            <a:ext cx="2667960" cy="345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95000"/>
              </a:lnSpc>
              <a:tabLst>
                <a:tab pos="0" algn="l"/>
              </a:tabLst>
            </a:pPr>
            <a:r>
              <a:rPr lang="en-US" sz="1600" b="1" u="none" strike="noStrike">
                <a:solidFill>
                  <a:srgbClr val="FFFFFF"/>
                </a:solidFill>
                <a:effectLst/>
                <a:uFillTx/>
                <a:latin typeface="Segoe UI"/>
                <a:ea typeface="Segoe UI"/>
              </a:rPr>
              <a:t>Mudança</a:t>
            </a:r>
            <a:endParaRPr lang="pt-BR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6" name="varrow 2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 rot="10800000">
            <a:off x="9210240" y="3769200"/>
            <a:ext cx="144000" cy="23040"/>
          </a:xfrm>
          <a:prstGeom prst="triangle">
            <a:avLst>
              <a:gd name="adj" fmla="val 50000"/>
            </a:avLst>
          </a:prstGeom>
          <a:solidFill>
            <a:srgbClr val="27A9E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2000" tIns="-32400" rIns="72000" bIns="-32400" anchor="t">
            <a:noAutofit/>
          </a:bodyPr>
          <a:lstStyle/>
          <a:p>
            <a:endParaRPr lang="pt-BR" sz="24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297" name="chip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7909560" y="3808440"/>
            <a:ext cx="2741040" cy="345240"/>
          </a:xfrm>
          <a:prstGeom prst="roundRect">
            <a:avLst>
              <a:gd name="adj" fmla="val 26316"/>
            </a:avLst>
          </a:prstGeom>
          <a:solidFill>
            <a:srgbClr val="13292E"/>
          </a:solidFill>
          <a:ln w="15840">
            <a:solidFill>
              <a:srgbClr val="27A9E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pt-BR" sz="24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298" name="Text 17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7946280" y="3808440"/>
            <a:ext cx="2667960" cy="345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95000"/>
              </a:lnSpc>
              <a:tabLst>
                <a:tab pos="0" algn="l"/>
              </a:tabLst>
            </a:pPr>
            <a:r>
              <a:rPr lang="en-US" sz="1600" b="1" u="none" strike="noStrike">
                <a:solidFill>
                  <a:srgbClr val="FFFFFF"/>
                </a:solidFill>
                <a:effectLst/>
                <a:uFillTx/>
                <a:latin typeface="Segoe UI"/>
                <a:ea typeface="Segoe UI"/>
              </a:rPr>
              <a:t>Mudança</a:t>
            </a:r>
            <a:endParaRPr lang="pt-BR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9" name="varrow 3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 rot="10800000">
            <a:off x="9210240" y="4167000"/>
            <a:ext cx="144000" cy="23040"/>
          </a:xfrm>
          <a:prstGeom prst="triangle">
            <a:avLst>
              <a:gd name="adj" fmla="val 50000"/>
            </a:avLst>
          </a:prstGeom>
          <a:solidFill>
            <a:srgbClr val="27A9E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2000" tIns="-32400" rIns="72000" bIns="-32400" anchor="t">
            <a:noAutofit/>
          </a:bodyPr>
          <a:lstStyle/>
          <a:p>
            <a:endParaRPr lang="pt-BR" sz="24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300" name="chip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7909560" y="4206240"/>
            <a:ext cx="2741040" cy="345240"/>
          </a:xfrm>
          <a:prstGeom prst="roundRect">
            <a:avLst>
              <a:gd name="adj" fmla="val 26316"/>
            </a:avLst>
          </a:prstGeom>
          <a:solidFill>
            <a:srgbClr val="27A9E1"/>
          </a:solidFill>
          <a:ln w="15840">
            <a:solidFill>
              <a:srgbClr val="27A9E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pt-BR" sz="24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301" name="Text 20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7946280" y="4206240"/>
            <a:ext cx="2667960" cy="345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95000"/>
              </a:lnSpc>
              <a:tabLst>
                <a:tab pos="0" algn="l"/>
              </a:tabLst>
            </a:pPr>
            <a:r>
              <a:rPr lang="en-US" sz="1600" b="1" u="none" strike="noStrike">
                <a:solidFill>
                  <a:srgbClr val="FFFFFF"/>
                </a:solidFill>
                <a:effectLst/>
                <a:uFillTx/>
                <a:latin typeface="Segoe UI"/>
                <a:ea typeface="Segoe UI"/>
              </a:rPr>
              <a:t>Mudança</a:t>
            </a:r>
            <a:endParaRPr lang="pt-BR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02" name="redesign arrow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 rot="5400000">
            <a:off x="5717160" y="3200400"/>
            <a:ext cx="381960" cy="381960"/>
          </a:xfrm>
          <a:prstGeom prst="triangle">
            <a:avLst>
              <a:gd name="adj" fmla="val 50000"/>
            </a:avLst>
          </a:prstGeom>
          <a:solidFill>
            <a:srgbClr val="8CC63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pt-BR" sz="24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303" name="Text 22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548640" y="4645080"/>
            <a:ext cx="11089440" cy="253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1" u="none" strike="noStrike" spc="201">
                <a:solidFill>
                  <a:srgbClr val="27A9E1"/>
                </a:solidFill>
                <a:effectLst/>
                <a:uFillTx/>
                <a:latin typeface="Segoe UI"/>
                <a:ea typeface="Segoe UI"/>
              </a:rPr>
              <a:t>CASOS DE MUDANÇA CONTÍNUA</a:t>
            </a:r>
            <a:endParaRPr lang="pt-BR" sz="1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04" name="chip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511920" y="4937760"/>
            <a:ext cx="2467080" cy="455040"/>
          </a:xfrm>
          <a:prstGeom prst="roundRect">
            <a:avLst>
              <a:gd name="adj" fmla="val 20000"/>
            </a:avLst>
          </a:prstGeom>
          <a:solidFill>
            <a:srgbClr val="13292E"/>
          </a:solidFill>
          <a:ln w="12600">
            <a:solidFill>
              <a:srgbClr val="2A4448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</a:pPr>
            <a:r>
              <a:rPr lang="en-US" sz="1800" b="1" u="none" strike="noStrike">
                <a:solidFill>
                  <a:srgbClr val="FFFFFF"/>
                </a:solidFill>
                <a:effectLst/>
                <a:uFillTx/>
                <a:latin typeface="Segoe UI"/>
                <a:ea typeface="Segoe UI"/>
              </a:rPr>
              <a:t>Amazon</a:t>
            </a:r>
            <a:endParaRPr lang="pt-B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lang="pt-B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05" name="Text 24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585360" y="4956120"/>
            <a:ext cx="2394000" cy="455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endParaRPr lang="en-US" sz="12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306" name="chip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3422880" y="4956120"/>
            <a:ext cx="2467080" cy="455040"/>
          </a:xfrm>
          <a:prstGeom prst="roundRect">
            <a:avLst>
              <a:gd name="adj" fmla="val 20000"/>
            </a:avLst>
          </a:prstGeom>
          <a:solidFill>
            <a:srgbClr val="13292E"/>
          </a:solidFill>
          <a:ln w="12600">
            <a:solidFill>
              <a:srgbClr val="2A4448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pt-BR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307" name="Text 26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3459240" y="4956120"/>
            <a:ext cx="2394000" cy="455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95000"/>
              </a:lnSpc>
            </a:pPr>
            <a:r>
              <a:rPr lang="en-US" sz="1800" b="1" u="none" strike="noStrike">
                <a:solidFill>
                  <a:srgbClr val="FFFFFF"/>
                </a:solidFill>
                <a:effectLst/>
                <a:uFillTx/>
                <a:latin typeface="Segoe UI"/>
                <a:ea typeface="Segoe UI"/>
              </a:rPr>
              <a:t>Nintendo</a:t>
            </a:r>
            <a:endParaRPr lang="pt-B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08" name="message band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548640" y="5596200"/>
            <a:ext cx="5406480" cy="1067760"/>
          </a:xfrm>
          <a:prstGeom prst="roundRect">
            <a:avLst>
              <a:gd name="adj" fmla="val 12500"/>
            </a:avLst>
          </a:prstGeom>
          <a:solidFill>
            <a:srgbClr val="1A4A5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pt-BR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309" name="Text 36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859680" y="5715000"/>
            <a:ext cx="4785480" cy="217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1" u="none" strike="noStrike" spc="201">
                <a:solidFill>
                  <a:srgbClr val="8CC63F"/>
                </a:solidFill>
                <a:effectLst/>
                <a:uFillTx/>
                <a:latin typeface="Segoe UI"/>
                <a:ea typeface="Segoe UI"/>
              </a:rPr>
              <a:t>MENSAGEM-CHAVE</a:t>
            </a:r>
            <a:endParaRPr lang="pt-BR" sz="1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10" name="Text 37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859680" y="6021720"/>
            <a:ext cx="4785480" cy="326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500" b="0" u="none" strike="noStrike">
                <a:solidFill>
                  <a:srgbClr val="FFFFFF"/>
                </a:solidFill>
                <a:effectLst/>
                <a:uFillTx/>
                <a:latin typeface="Segoe UI"/>
                <a:ea typeface="Segoe UI"/>
              </a:rPr>
              <a:t>A organização do futuro não alterna estabilidade e mudança. Ela aprende a operar em mudança contínua.</a:t>
            </a:r>
            <a:endParaRPr lang="pt-BR" sz="15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11" name="question band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6231600" y="5596200"/>
            <a:ext cx="5406480" cy="1067760"/>
          </a:xfrm>
          <a:prstGeom prst="roundRect">
            <a:avLst>
              <a:gd name="adj" fmla="val 12500"/>
            </a:avLst>
          </a:prstGeom>
          <a:solidFill>
            <a:srgbClr val="1A4A5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pt-BR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312" name="Text 53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6542640" y="5715000"/>
            <a:ext cx="4785480" cy="217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1" u="none" strike="noStrike" spc="201">
                <a:solidFill>
                  <a:srgbClr val="8CC63F"/>
                </a:solidFill>
                <a:effectLst/>
                <a:uFillTx/>
                <a:latin typeface="Segoe UI"/>
                <a:ea typeface="Segoe UI"/>
              </a:rPr>
              <a:t>PERGUNTA</a:t>
            </a:r>
            <a:endParaRPr lang="pt-BR" sz="1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13" name="Text 54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6542640" y="6021720"/>
            <a:ext cx="4785480" cy="326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500" b="0" u="none" strike="noStrike">
                <a:solidFill>
                  <a:srgbClr val="FFFFFF"/>
                </a:solidFill>
                <a:effectLst/>
                <a:uFillTx/>
                <a:latin typeface="Segoe UI"/>
                <a:ea typeface="Segoe UI"/>
              </a:rPr>
              <a:t>Sua empresa ainda trata transformação como um projeto com começo, meio e fim?</a:t>
            </a:r>
            <a:endParaRPr lang="pt-BR" sz="15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14" name="Text 38"/>
          <p:cNvSpPr/>
          <p:nvPr/>
        </p:nvSpPr>
        <p:spPr>
          <a:xfrm>
            <a:off x="548640" y="502920"/>
            <a:ext cx="10056240" cy="272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1" u="none" strike="noStrike" spc="300">
                <a:solidFill>
                  <a:srgbClr val="27A9E1"/>
                </a:solidFill>
                <a:effectLst/>
                <a:uFillTx/>
                <a:latin typeface="Segoe UI"/>
                <a:ea typeface="Segoe UI"/>
              </a:rPr>
              <a:t>TRANSFORMAÇÃO CONTÍNUA</a:t>
            </a:r>
            <a:endParaRPr lang="pt-BR" sz="1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15" name="PlaceHolder 1"/>
          <p:cNvSpPr>
            <a:spLocks noGrp="1"/>
          </p:cNvSpPr>
          <p:nvPr>
            <p:ph type="title"/>
          </p:nvPr>
        </p:nvSpPr>
        <p:spPr>
          <a:xfrm>
            <a:off x="548640" y="841320"/>
            <a:ext cx="11062080" cy="912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/>
          </a:bodyPr>
          <a:lstStyle/>
          <a:p>
            <a:pPr indent="0" algn="l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en-US" sz="4400" b="1" u="none" strike="noStrike" dirty="0">
                <a:solidFill>
                  <a:srgbClr val="FFFFFF"/>
                </a:solidFill>
                <a:effectLst/>
                <a:uFillTx/>
                <a:latin typeface="Calibri" panose="020F0502020204030204" pitchFamily="34" charset="0"/>
                <a:ea typeface="Segoe UI Light"/>
                <a:cs typeface="Calibri" panose="020F0502020204030204" pitchFamily="34" charset="0"/>
              </a:rPr>
              <a:t>A </a:t>
            </a:r>
            <a:r>
              <a:rPr lang="en-US" sz="4400" b="1" u="none" strike="noStrike" dirty="0" err="1">
                <a:solidFill>
                  <a:srgbClr val="FFFFFF"/>
                </a:solidFill>
                <a:effectLst/>
                <a:uFillTx/>
                <a:latin typeface="Calibri" panose="020F0502020204030204" pitchFamily="34" charset="0"/>
                <a:ea typeface="Segoe UI Light"/>
                <a:cs typeface="Calibri" panose="020F0502020204030204" pitchFamily="34" charset="0"/>
              </a:rPr>
              <a:t>mudança</a:t>
            </a:r>
            <a:r>
              <a:rPr lang="en-US" sz="4400" b="1" u="none" strike="noStrike" dirty="0">
                <a:solidFill>
                  <a:srgbClr val="FFFFFF"/>
                </a:solidFill>
                <a:effectLst/>
                <a:uFillTx/>
                <a:latin typeface="Calibri" panose="020F0502020204030204" pitchFamily="34" charset="0"/>
                <a:ea typeface="Segoe UI Light"/>
                <a:cs typeface="Calibri" panose="020F0502020204030204" pitchFamily="34" charset="0"/>
              </a:rPr>
              <a:t> </a:t>
            </a:r>
            <a:r>
              <a:rPr lang="en-US" sz="4400" b="1" u="none" strike="noStrike" dirty="0" err="1">
                <a:solidFill>
                  <a:srgbClr val="FFFFFF"/>
                </a:solidFill>
                <a:effectLst/>
                <a:uFillTx/>
                <a:latin typeface="Calibri" panose="020F0502020204030204" pitchFamily="34" charset="0"/>
                <a:ea typeface="Segoe UI Light"/>
                <a:cs typeface="Calibri" panose="020F0502020204030204" pitchFamily="34" charset="0"/>
              </a:rPr>
              <a:t>deixou</a:t>
            </a:r>
            <a:r>
              <a:rPr lang="en-US" sz="4400" b="1" u="none" strike="noStrike" dirty="0">
                <a:solidFill>
                  <a:srgbClr val="FFFFFF"/>
                </a:solidFill>
                <a:effectLst/>
                <a:uFillTx/>
                <a:latin typeface="Calibri" panose="020F0502020204030204" pitchFamily="34" charset="0"/>
                <a:ea typeface="Segoe UI Light"/>
                <a:cs typeface="Calibri" panose="020F0502020204030204" pitchFamily="34" charset="0"/>
              </a:rPr>
              <a:t> de </a:t>
            </a:r>
            <a:r>
              <a:rPr lang="en-US" sz="4400" b="1" u="none" strike="noStrike" dirty="0" err="1">
                <a:solidFill>
                  <a:srgbClr val="FFFFFF"/>
                </a:solidFill>
                <a:effectLst/>
                <a:uFillTx/>
                <a:latin typeface="Calibri" panose="020F0502020204030204" pitchFamily="34" charset="0"/>
                <a:ea typeface="Segoe UI Light"/>
                <a:cs typeface="Calibri" panose="020F0502020204030204" pitchFamily="34" charset="0"/>
              </a:rPr>
              <a:t>ser</a:t>
            </a:r>
            <a:r>
              <a:rPr lang="en-US" sz="4400" b="1" u="none" strike="noStrike" dirty="0">
                <a:solidFill>
                  <a:srgbClr val="FFFFFF"/>
                </a:solidFill>
                <a:effectLst/>
                <a:uFillTx/>
                <a:latin typeface="Calibri" panose="020F0502020204030204" pitchFamily="34" charset="0"/>
                <a:ea typeface="Segoe UI Light"/>
                <a:cs typeface="Calibri" panose="020F0502020204030204" pitchFamily="34" charset="0"/>
              </a:rPr>
              <a:t> um </a:t>
            </a:r>
            <a:r>
              <a:rPr lang="en-US" sz="4400" b="1" u="none" strike="noStrike" dirty="0" err="1">
                <a:solidFill>
                  <a:srgbClr val="FFFFFF"/>
                </a:solidFill>
                <a:effectLst/>
                <a:uFillTx/>
                <a:latin typeface="Calibri" panose="020F0502020204030204" pitchFamily="34" charset="0"/>
                <a:ea typeface="Segoe UI Light"/>
                <a:cs typeface="Calibri" panose="020F0502020204030204" pitchFamily="34" charset="0"/>
              </a:rPr>
              <a:t>projeto</a:t>
            </a:r>
            <a:endParaRPr lang="pt-BR" sz="4400" b="0" u="none" strike="noStrike" dirty="0">
              <a:solidFill>
                <a:schemeClr val="dk1"/>
              </a:solidFill>
              <a:effectLst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6" name="Text 40"/>
          <p:cNvSpPr/>
          <p:nvPr/>
        </p:nvSpPr>
        <p:spPr>
          <a:xfrm>
            <a:off x="548640" y="1572840"/>
            <a:ext cx="11062080" cy="455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400" b="0" u="none" strike="noStrike">
                <a:solidFill>
                  <a:srgbClr val="C7D6D8"/>
                </a:solidFill>
                <a:effectLst/>
                <a:uFillTx/>
                <a:latin typeface="Segoe UI"/>
                <a:ea typeface="Segoe UI"/>
              </a:rPr>
              <a:t>Mudança tornou-se o estado permanente da organização.</a:t>
            </a:r>
            <a:endParaRPr lang="pt-BR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17" name="Barra verde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548640" y="249840"/>
            <a:ext cx="4997880" cy="43560"/>
          </a:xfrm>
          <a:prstGeom prst="rect">
            <a:avLst/>
          </a:prstGeom>
          <a:solidFill>
            <a:srgbClr val="8CC63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720" rIns="90000" bIns="720" anchor="t">
            <a:noAutofit/>
          </a:bodyPr>
          <a:lstStyle/>
          <a:p>
            <a:endParaRPr lang="pt-BR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318" name="Barra azul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5548680" y="249840"/>
            <a:ext cx="5149080" cy="43560"/>
          </a:xfrm>
          <a:prstGeom prst="rect">
            <a:avLst/>
          </a:prstGeom>
          <a:solidFill>
            <a:srgbClr val="27A9E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720" rIns="90000" bIns="720" anchor="t">
            <a:noAutofit/>
          </a:bodyPr>
          <a:lstStyle/>
          <a:p>
            <a:endParaRPr lang="pt-BR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319" name="Numero da pagina"/>
          <p:cNvSpPr/>
          <p:nvPr/>
        </p:nvSpPr>
        <p:spPr>
          <a:xfrm>
            <a:off x="11049120" y="230040"/>
            <a:ext cx="697680" cy="277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0" rIns="0" bIns="0" anchor="ctr">
            <a:noAutofit/>
          </a:bodyPr>
          <a:lstStyle/>
          <a:p>
            <a:pPr algn="r" defTabSz="914400">
              <a:lnSpc>
                <a:spcPct val="100000"/>
              </a:lnSpc>
            </a:pPr>
            <a:r>
              <a:rPr lang="pt-BR" sz="1000" b="1" u="none" strike="noStrike">
                <a:solidFill>
                  <a:srgbClr val="C7D6D8"/>
                </a:solidFill>
                <a:effectLst/>
                <a:uFillTx/>
                <a:latin typeface="Segoe UI"/>
                <a:ea typeface="DejaVu Sans"/>
              </a:rPr>
              <a:t>15</a:t>
            </a:r>
            <a:endParaRPr lang="pt-BR" sz="1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20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Text 0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548640" y="1920240"/>
            <a:ext cx="6398640" cy="272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800" b="1" u="none" strike="noStrike" spc="201">
                <a:solidFill>
                  <a:schemeClr val="lt1"/>
                </a:solidFill>
                <a:effectLst/>
                <a:uFillTx/>
                <a:latin typeface="Segoe UI"/>
                <a:ea typeface="Segoe UI"/>
              </a:rPr>
              <a:t>MODELO 70 · 20 · 10</a:t>
            </a:r>
            <a:endParaRPr lang="pt-B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21" name="Text 1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548640" y="2423160"/>
            <a:ext cx="1735200" cy="656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95000"/>
              </a:lnSpc>
              <a:tabLst>
                <a:tab pos="0" algn="l"/>
              </a:tabLst>
            </a:pPr>
            <a:r>
              <a:rPr lang="en-US" sz="1800" b="1" u="none" strike="noStrike">
                <a:solidFill>
                  <a:srgbClr val="FFFFFF"/>
                </a:solidFill>
                <a:effectLst/>
                <a:uFillTx/>
                <a:latin typeface="Segoe UI"/>
                <a:ea typeface="Segoe UI"/>
              </a:rPr>
              <a:t>Core Business</a:t>
            </a:r>
            <a:endParaRPr lang="pt-B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22" name="bar 0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2331720" y="2423160"/>
            <a:ext cx="2878200" cy="656280"/>
          </a:xfrm>
          <a:prstGeom prst="roundRect">
            <a:avLst>
              <a:gd name="adj" fmla="val 8333"/>
            </a:avLst>
          </a:prstGeom>
          <a:solidFill>
            <a:srgbClr val="1A4A5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pt-BR" sz="2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323" name="Text 3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5340240" y="2423160"/>
            <a:ext cx="912240" cy="656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200" b="1" u="none" strike="noStrike">
                <a:solidFill>
                  <a:srgbClr val="FFFFFF"/>
                </a:solidFill>
                <a:effectLst/>
                <a:uFillTx/>
                <a:latin typeface="Segoe UI Light"/>
                <a:ea typeface="Segoe UI Light"/>
              </a:rPr>
              <a:t>70%</a:t>
            </a:r>
            <a:endParaRPr lang="pt-BR" sz="3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24" name="Text 4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548640" y="3319200"/>
            <a:ext cx="1735200" cy="656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95000"/>
              </a:lnSpc>
              <a:tabLst>
                <a:tab pos="0" algn="l"/>
              </a:tabLst>
            </a:pPr>
            <a:r>
              <a:rPr lang="en-US" sz="1800" b="1" u="none" strike="noStrike">
                <a:solidFill>
                  <a:srgbClr val="FFFFFF"/>
                </a:solidFill>
                <a:effectLst/>
                <a:uFillTx/>
                <a:latin typeface="Segoe UI"/>
                <a:ea typeface="Segoe UI"/>
              </a:rPr>
              <a:t>Adjacências</a:t>
            </a:r>
            <a:endParaRPr lang="pt-B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25" name="bar 1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2331720" y="3319200"/>
            <a:ext cx="820800" cy="656280"/>
          </a:xfrm>
          <a:prstGeom prst="roundRect">
            <a:avLst>
              <a:gd name="adj" fmla="val 8333"/>
            </a:avLst>
          </a:prstGeom>
          <a:solidFill>
            <a:srgbClr val="27A9E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pt-BR" sz="2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326" name="Text 6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3282840" y="3319200"/>
            <a:ext cx="912240" cy="656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200" b="1" u="none" strike="noStrike">
                <a:solidFill>
                  <a:srgbClr val="27A9E1"/>
                </a:solidFill>
                <a:effectLst/>
                <a:uFillTx/>
                <a:latin typeface="Segoe UI Light"/>
                <a:ea typeface="Segoe UI Light"/>
              </a:rPr>
              <a:t>20%</a:t>
            </a:r>
            <a:endParaRPr lang="pt-BR" sz="3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27" name="Text 7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548640" y="4215240"/>
            <a:ext cx="1735200" cy="656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95000"/>
              </a:lnSpc>
              <a:tabLst>
                <a:tab pos="0" algn="l"/>
              </a:tabLst>
            </a:pPr>
            <a:r>
              <a:rPr lang="en-US" sz="1800" b="1" u="none" strike="noStrike">
                <a:solidFill>
                  <a:srgbClr val="FFFFFF"/>
                </a:solidFill>
                <a:effectLst/>
                <a:uFillTx/>
                <a:latin typeface="Segoe UI"/>
                <a:ea typeface="Segoe UI"/>
              </a:rPr>
              <a:t>Disrupção</a:t>
            </a:r>
            <a:endParaRPr lang="pt-B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28" name="bar 2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2331720" y="4215240"/>
            <a:ext cx="409320" cy="656280"/>
          </a:xfrm>
          <a:prstGeom prst="roundRect">
            <a:avLst>
              <a:gd name="adj" fmla="val 13333"/>
            </a:avLst>
          </a:prstGeom>
          <a:solidFill>
            <a:srgbClr val="8CC63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pt-BR" sz="2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329" name="Text 9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2871360" y="4215240"/>
            <a:ext cx="912240" cy="656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200" b="1" u="none" strike="noStrike">
                <a:solidFill>
                  <a:srgbClr val="8CC63F"/>
                </a:solidFill>
                <a:effectLst/>
                <a:uFillTx/>
                <a:latin typeface="Segoe UI Light"/>
                <a:ea typeface="Segoe UI Light"/>
              </a:rPr>
              <a:t>10%</a:t>
            </a:r>
            <a:endParaRPr lang="pt-BR" sz="3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30" name="Text 10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548640" y="5074920"/>
            <a:ext cx="6307200" cy="455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5000"/>
              </a:lnSpc>
              <a:tabLst>
                <a:tab pos="0" algn="l"/>
              </a:tabLst>
            </a:pPr>
            <a:r>
              <a:rPr lang="en-US" sz="1300" b="0" i="1" u="none" strike="noStrike">
                <a:solidFill>
                  <a:srgbClr val="C7D6D8"/>
                </a:solidFill>
                <a:effectLst/>
                <a:uFillTx/>
                <a:latin typeface="Segoe UI"/>
                <a:ea typeface="Segoe UI"/>
              </a:rPr>
              <a:t>Equilíbrio entre defender o negócio atual e apostar no que ainda não existe.</a:t>
            </a:r>
            <a:endParaRPr lang="pt-BR" sz="13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31" name="case card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7223760" y="2194560"/>
            <a:ext cx="4414320" cy="1872360"/>
          </a:xfrm>
          <a:prstGeom prst="roundRect">
            <a:avLst>
              <a:gd name="adj" fmla="val 3902"/>
            </a:avLst>
          </a:prstGeom>
          <a:solidFill>
            <a:srgbClr val="13292E"/>
          </a:solidFill>
          <a:ln w="12600">
            <a:solidFill>
              <a:srgbClr val="2A4448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pt-BR" sz="2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332" name="case marker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7223760" y="2322720"/>
            <a:ext cx="61920" cy="1616400"/>
          </a:xfrm>
          <a:prstGeom prst="rect">
            <a:avLst/>
          </a:prstGeom>
          <a:solidFill>
            <a:srgbClr val="27A9E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0960" tIns="45000" rIns="30960" bIns="45000" anchor="t">
            <a:noAutofit/>
          </a:bodyPr>
          <a:lstStyle/>
          <a:p>
            <a:endParaRPr lang="pt-BR" sz="2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333" name="Text 13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7461360" y="2313360"/>
            <a:ext cx="4048560" cy="217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1" u="none" strike="noStrike" spc="201">
                <a:solidFill>
                  <a:srgbClr val="27A9E1"/>
                </a:solidFill>
                <a:effectLst/>
                <a:uFillTx/>
                <a:latin typeface="Segoe UI"/>
                <a:ea typeface="Segoe UI"/>
              </a:rPr>
              <a:t>CASO BRASIL</a:t>
            </a:r>
            <a:endParaRPr lang="pt-BR" sz="1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34" name="Text 14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7461360" y="2514600"/>
            <a:ext cx="4030200" cy="363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800" b="1" u="none" strike="noStrike">
                <a:solidFill>
                  <a:srgbClr val="FFFFFF"/>
                </a:solidFill>
                <a:effectLst/>
                <a:uFillTx/>
                <a:latin typeface="Segoe UI Light"/>
                <a:ea typeface="Segoe UI Light"/>
              </a:rPr>
              <a:t>Embraer</a:t>
            </a:r>
            <a:endParaRPr lang="pt-BR" sz="2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35" name="Text 15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7461360" y="2926080"/>
            <a:ext cx="3975480" cy="1049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5000"/>
              </a:lnSpc>
              <a:tabLst>
                <a:tab pos="0" algn="l"/>
              </a:tabLst>
            </a:pPr>
            <a:r>
              <a:rPr lang="en-US" sz="1800" b="0" u="none" strike="noStrike">
                <a:solidFill>
                  <a:srgbClr val="FFFFFF"/>
                </a:solidFill>
                <a:effectLst/>
                <a:uFillTx/>
                <a:latin typeface="Segoe UI"/>
                <a:ea typeface="Segoe UI"/>
              </a:rPr>
              <a:t>Aviação comercial (core).</a:t>
            </a:r>
            <a:endParaRPr lang="pt-B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5000"/>
              </a:lnSpc>
              <a:tabLst>
                <a:tab pos="0" algn="l"/>
              </a:tabLst>
            </a:pPr>
            <a:r>
              <a:rPr lang="en-US" sz="1800" b="0" u="none" strike="noStrike">
                <a:solidFill>
                  <a:srgbClr val="FFFFFF"/>
                </a:solidFill>
                <a:effectLst/>
                <a:uFillTx/>
                <a:latin typeface="Segoe UI"/>
                <a:ea typeface="Segoe UI"/>
              </a:rPr>
              <a:t>Defesa (adjacência).</a:t>
            </a:r>
            <a:endParaRPr lang="pt-B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5000"/>
              </a:lnSpc>
              <a:tabLst>
                <a:tab pos="0" algn="l"/>
              </a:tabLst>
            </a:pPr>
            <a:r>
              <a:rPr lang="en-US" sz="1800" b="0" u="none" strike="noStrike">
                <a:solidFill>
                  <a:srgbClr val="FFFFFF"/>
                </a:solidFill>
                <a:effectLst/>
                <a:uFillTx/>
                <a:latin typeface="Segoe UI"/>
                <a:ea typeface="Segoe UI"/>
              </a:rPr>
              <a:t>Mobilidade aérea urbana — eVTOL (disrupção).</a:t>
            </a:r>
            <a:endParaRPr lang="pt-B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36" name="Text 16"/>
          <p:cNvSpPr/>
          <p:nvPr/>
        </p:nvSpPr>
        <p:spPr>
          <a:xfrm>
            <a:off x="7223760" y="4279320"/>
            <a:ext cx="4414320" cy="253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00" b="1" u="none" strike="noStrike" spc="201">
                <a:solidFill>
                  <a:srgbClr val="27A9E1"/>
                </a:solidFill>
                <a:effectLst/>
                <a:uFillTx/>
                <a:latin typeface="Segoe UI"/>
                <a:ea typeface="Segoe UI"/>
              </a:rPr>
              <a:t>CASOS</a:t>
            </a:r>
            <a:endParaRPr lang="pt-BR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37" name="chip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7223760" y="4590360"/>
            <a:ext cx="1372320" cy="455040"/>
          </a:xfrm>
          <a:prstGeom prst="roundRect">
            <a:avLst>
              <a:gd name="adj" fmla="val 20000"/>
            </a:avLst>
          </a:prstGeom>
          <a:solidFill>
            <a:srgbClr val="13292E"/>
          </a:solidFill>
          <a:ln w="12600">
            <a:solidFill>
              <a:srgbClr val="2A4448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pt-BR" sz="2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338" name="Text 18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7260480" y="4590360"/>
            <a:ext cx="1299240" cy="455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95000"/>
              </a:lnSpc>
              <a:tabLst>
                <a:tab pos="0" algn="l"/>
              </a:tabLst>
            </a:pPr>
            <a:r>
              <a:rPr lang="en-US" sz="1800" b="1" u="none" strike="noStrike">
                <a:solidFill>
                  <a:srgbClr val="FFFFFF"/>
                </a:solidFill>
                <a:effectLst/>
                <a:uFillTx/>
                <a:latin typeface="Segoe UI"/>
                <a:ea typeface="Segoe UI"/>
              </a:rPr>
              <a:t>Bosch</a:t>
            </a:r>
            <a:endParaRPr lang="pt-B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39" name="chip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8744760" y="4590360"/>
            <a:ext cx="1372320" cy="455040"/>
          </a:xfrm>
          <a:prstGeom prst="roundRect">
            <a:avLst>
              <a:gd name="adj" fmla="val 20000"/>
            </a:avLst>
          </a:prstGeom>
          <a:solidFill>
            <a:srgbClr val="13292E"/>
          </a:solidFill>
          <a:ln w="12600">
            <a:solidFill>
              <a:srgbClr val="2A4448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pt-BR" sz="2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340" name="Text 20"/>
          <p:cNvSpPr/>
          <p:nvPr/>
        </p:nvSpPr>
        <p:spPr>
          <a:xfrm>
            <a:off x="8781120" y="4590360"/>
            <a:ext cx="1299240" cy="455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95000"/>
              </a:lnSpc>
              <a:tabLst>
                <a:tab pos="0" algn="l"/>
              </a:tabLst>
            </a:pPr>
            <a:r>
              <a:rPr lang="en-US" sz="1800" b="1" u="none" strike="noStrike">
                <a:solidFill>
                  <a:srgbClr val="FFFFFF"/>
                </a:solidFill>
                <a:effectLst/>
                <a:uFillTx/>
                <a:latin typeface="Segoe UI"/>
                <a:ea typeface="Segoe UI"/>
              </a:rPr>
              <a:t>Charles Schwab</a:t>
            </a:r>
            <a:endParaRPr lang="pt-B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41" name="chip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10265760" y="4590360"/>
            <a:ext cx="1372320" cy="455040"/>
          </a:xfrm>
          <a:prstGeom prst="roundRect">
            <a:avLst>
              <a:gd name="adj" fmla="val 20000"/>
            </a:avLst>
          </a:prstGeom>
          <a:solidFill>
            <a:srgbClr val="13292E"/>
          </a:solidFill>
          <a:ln w="12600">
            <a:solidFill>
              <a:srgbClr val="2A4448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pt-BR" sz="2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342" name="Text 22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10302120" y="4590360"/>
            <a:ext cx="1299240" cy="455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95000"/>
              </a:lnSpc>
              <a:tabLst>
                <a:tab pos="0" algn="l"/>
              </a:tabLst>
            </a:pPr>
            <a:r>
              <a:rPr lang="en-US" sz="1800" b="1" u="none" strike="noStrike">
                <a:solidFill>
                  <a:srgbClr val="FFFFFF"/>
                </a:solidFill>
                <a:effectLst/>
                <a:uFillTx/>
                <a:latin typeface="Segoe UI"/>
                <a:ea typeface="Segoe UI"/>
              </a:rPr>
              <a:t>Embraer</a:t>
            </a:r>
            <a:endParaRPr lang="pt-B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43" name="question band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548640" y="5504760"/>
            <a:ext cx="11089440" cy="637920"/>
          </a:xfrm>
          <a:prstGeom prst="roundRect">
            <a:avLst>
              <a:gd name="adj" fmla="val 10870"/>
            </a:avLst>
          </a:prstGeom>
          <a:solidFill>
            <a:srgbClr val="1A4A5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pt-BR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344" name="Text 24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859680" y="5623560"/>
            <a:ext cx="3655440" cy="217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00" b="1" u="none" strike="noStrike" spc="201">
                <a:solidFill>
                  <a:srgbClr val="8CC63F"/>
                </a:solidFill>
                <a:effectLst/>
                <a:uFillTx/>
                <a:latin typeface="Segoe UI"/>
                <a:ea typeface="Segoe UI"/>
              </a:rPr>
              <a:t>PERGUNTA</a:t>
            </a:r>
            <a:endParaRPr lang="pt-BR" sz="1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45" name="Text 25"/>
          <p:cNvSpPr/>
          <p:nvPr/>
        </p:nvSpPr>
        <p:spPr>
          <a:xfrm>
            <a:off x="1714680" y="5617080"/>
            <a:ext cx="10467720" cy="436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5000"/>
              </a:lnSpc>
              <a:tabLst>
                <a:tab pos="0" algn="l"/>
              </a:tabLst>
            </a:pPr>
            <a:r>
              <a:rPr lang="en-US" sz="2400" b="1" u="none" strike="noStrike">
                <a:solidFill>
                  <a:srgbClr val="FFFFFF"/>
                </a:solidFill>
                <a:effectLst/>
                <a:uFillTx/>
                <a:latin typeface="Segoe UI"/>
                <a:ea typeface="Segoe UI"/>
              </a:rPr>
              <a:t>Quanto do orçamento da sua organização está financiando o futuro?</a:t>
            </a:r>
            <a:endParaRPr lang="pt-BR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46" name="Text 26"/>
          <p:cNvSpPr/>
          <p:nvPr/>
        </p:nvSpPr>
        <p:spPr>
          <a:xfrm>
            <a:off x="548640" y="502920"/>
            <a:ext cx="10056240" cy="272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1" u="none" strike="noStrike" spc="300">
                <a:solidFill>
                  <a:srgbClr val="27A9E1"/>
                </a:solidFill>
                <a:effectLst/>
                <a:uFillTx/>
                <a:latin typeface="Segoe UI"/>
                <a:ea typeface="Segoe UI"/>
              </a:rPr>
              <a:t>ALOCAÇÃO ESTRATÉGICA</a:t>
            </a:r>
            <a:endParaRPr lang="pt-BR" sz="1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47" name="PlaceHolder 1"/>
          <p:cNvSpPr>
            <a:spLocks noGrp="1"/>
          </p:cNvSpPr>
          <p:nvPr>
            <p:ph type="title"/>
          </p:nvPr>
        </p:nvSpPr>
        <p:spPr>
          <a:xfrm>
            <a:off x="548640" y="768600"/>
            <a:ext cx="11062080" cy="912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/>
          </a:bodyPr>
          <a:lstStyle/>
          <a:p>
            <a:pPr indent="0" algn="l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en-US" sz="4400" b="1" u="none" strike="noStrike" dirty="0">
                <a:solidFill>
                  <a:srgbClr val="FFFFFF"/>
                </a:solidFill>
                <a:effectLst/>
                <a:uFillTx/>
                <a:latin typeface="Calibri" panose="020F0502020204030204" pitchFamily="34" charset="0"/>
                <a:ea typeface="Segoe UI Light"/>
                <a:cs typeface="Calibri" panose="020F0502020204030204" pitchFamily="34" charset="0"/>
              </a:rPr>
              <a:t>O </a:t>
            </a:r>
            <a:r>
              <a:rPr lang="en-US" sz="4400" b="1" u="none" strike="noStrike" dirty="0" err="1">
                <a:solidFill>
                  <a:srgbClr val="FFFFFF"/>
                </a:solidFill>
                <a:effectLst/>
                <a:uFillTx/>
                <a:latin typeface="Calibri" panose="020F0502020204030204" pitchFamily="34" charset="0"/>
                <a:ea typeface="Segoe UI Light"/>
                <a:cs typeface="Calibri" panose="020F0502020204030204" pitchFamily="34" charset="0"/>
              </a:rPr>
              <a:t>portfólio</a:t>
            </a:r>
            <a:r>
              <a:rPr lang="en-US" sz="4400" b="1" u="none" strike="noStrike" dirty="0">
                <a:solidFill>
                  <a:srgbClr val="FFFFFF"/>
                </a:solidFill>
                <a:effectLst/>
                <a:uFillTx/>
                <a:latin typeface="Calibri" panose="020F0502020204030204" pitchFamily="34" charset="0"/>
                <a:ea typeface="Segoe UI Light"/>
                <a:cs typeface="Calibri" panose="020F0502020204030204" pitchFamily="34" charset="0"/>
              </a:rPr>
              <a:t> da </a:t>
            </a:r>
            <a:r>
              <a:rPr lang="en-US" sz="4400" b="1" u="none" strike="noStrike" dirty="0" err="1">
                <a:solidFill>
                  <a:srgbClr val="FFFFFF"/>
                </a:solidFill>
                <a:effectLst/>
                <a:uFillTx/>
                <a:latin typeface="Calibri" panose="020F0502020204030204" pitchFamily="34" charset="0"/>
                <a:ea typeface="Segoe UI Light"/>
                <a:cs typeface="Calibri" panose="020F0502020204030204" pitchFamily="34" charset="0"/>
              </a:rPr>
              <a:t>inovação</a:t>
            </a:r>
            <a:endParaRPr lang="pt-BR" sz="4400" b="0" u="none" strike="noStrike" dirty="0">
              <a:solidFill>
                <a:schemeClr val="dk1"/>
              </a:solidFill>
              <a:effectLst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8" name="Text 28"/>
          <p:cNvSpPr/>
          <p:nvPr/>
        </p:nvSpPr>
        <p:spPr>
          <a:xfrm>
            <a:off x="548640" y="1381320"/>
            <a:ext cx="11062080" cy="455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800" b="0" u="none" strike="noStrike">
                <a:solidFill>
                  <a:srgbClr val="C7D6D8"/>
                </a:solidFill>
                <a:effectLst/>
                <a:uFillTx/>
                <a:latin typeface="Segoe UI"/>
                <a:ea typeface="Segoe UI"/>
              </a:rPr>
              <a:t>Explorar o presente e financiar o futuro ao mesmo tempo</a:t>
            </a:r>
            <a:r>
              <a:rPr lang="en-US" sz="2400" b="0" u="none" strike="noStrike">
                <a:solidFill>
                  <a:srgbClr val="C7D6D8"/>
                </a:solidFill>
                <a:effectLst/>
                <a:uFillTx/>
                <a:latin typeface="Segoe UI"/>
                <a:ea typeface="Segoe UI"/>
              </a:rPr>
              <a:t>.</a:t>
            </a:r>
            <a:endParaRPr lang="pt-BR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49" name="Barra verde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548640" y="249840"/>
            <a:ext cx="4997880" cy="43560"/>
          </a:xfrm>
          <a:prstGeom prst="rect">
            <a:avLst/>
          </a:prstGeom>
          <a:solidFill>
            <a:srgbClr val="8CC63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720" rIns="90000" bIns="720" anchor="t">
            <a:noAutofit/>
          </a:bodyPr>
          <a:lstStyle/>
          <a:p>
            <a:endParaRPr lang="pt-BR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350" name="Barra azul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5548680" y="249840"/>
            <a:ext cx="5149080" cy="43560"/>
          </a:xfrm>
          <a:prstGeom prst="rect">
            <a:avLst/>
          </a:prstGeom>
          <a:solidFill>
            <a:srgbClr val="27A9E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720" rIns="90000" bIns="720" anchor="t">
            <a:noAutofit/>
          </a:bodyPr>
          <a:lstStyle/>
          <a:p>
            <a:endParaRPr lang="pt-BR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351" name="Numero da pagina"/>
          <p:cNvSpPr/>
          <p:nvPr/>
        </p:nvSpPr>
        <p:spPr>
          <a:xfrm>
            <a:off x="11049120" y="230040"/>
            <a:ext cx="697680" cy="277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0" rIns="0" bIns="0" anchor="ctr">
            <a:noAutofit/>
          </a:bodyPr>
          <a:lstStyle/>
          <a:p>
            <a:pPr algn="r" defTabSz="914400">
              <a:lnSpc>
                <a:spcPct val="100000"/>
              </a:lnSpc>
            </a:pPr>
            <a:r>
              <a:rPr lang="pt-BR" sz="1000" b="1" u="none" strike="noStrike">
                <a:solidFill>
                  <a:srgbClr val="C7D6D8"/>
                </a:solidFill>
                <a:effectLst/>
                <a:uFillTx/>
                <a:latin typeface="Segoe UI"/>
                <a:ea typeface="DejaVu Sans"/>
              </a:rPr>
              <a:t>16</a:t>
            </a:r>
            <a:endParaRPr lang="pt-BR" sz="1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352" name="Imagem 36"/>
          <p:cNvPicPr/>
          <p:nvPr/>
        </p:nvPicPr>
        <p:blipFill>
          <a:blip r:embed="rId3"/>
          <a:stretch/>
        </p:blipFill>
        <p:spPr>
          <a:xfrm>
            <a:off x="173160" y="6230160"/>
            <a:ext cx="749160" cy="412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53" name="Imagem 37"/>
          <p:cNvPicPr/>
          <p:nvPr/>
        </p:nvPicPr>
        <p:blipFill>
          <a:blip r:embed="rId4"/>
          <a:stretch/>
        </p:blipFill>
        <p:spPr>
          <a:xfrm>
            <a:off x="11043000" y="6255000"/>
            <a:ext cx="919800" cy="36252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20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Title 1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548640" y="600120"/>
            <a:ext cx="11089800" cy="758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0000"/>
              </a:lnSpc>
            </a:pPr>
            <a:r>
              <a:rPr lang="pt-BR" sz="4400" b="0" u="none" strike="noStrike" dirty="0">
                <a:solidFill>
                  <a:schemeClr val="lt1"/>
                </a:solidFill>
                <a:effectLst/>
                <a:uFillTx/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O produto é o começo. Não é o negócio inteiro.</a:t>
            </a:r>
            <a:endParaRPr lang="pt-BR" sz="4400" b="0" u="none" strike="noStrike" dirty="0">
              <a:solidFill>
                <a:srgbClr val="FFFFFF"/>
              </a:solidFill>
              <a:effectLst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5" name="Subtitle 1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594000" y="1249920"/>
            <a:ext cx="11089800" cy="358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pt-BR" sz="1500" b="0" u="none" strike="noStrike">
                <a:solidFill>
                  <a:srgbClr val="C7D6D8"/>
                </a:solidFill>
                <a:effectLst/>
                <a:uFillTx/>
                <a:latin typeface="Segoe UI"/>
                <a:ea typeface="DejaVu Sans"/>
              </a:rPr>
              <a:t>Estágios de evolução de produto para plataforma</a:t>
            </a:r>
            <a:endParaRPr lang="pt-BR" sz="15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56" name="lh 1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848520" y="1699920"/>
            <a:ext cx="5610240" cy="298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pt-BR" sz="1050" b="1" u="none" strike="noStrike" spc="150">
                <a:solidFill>
                  <a:srgbClr val="8CC63F"/>
                </a:solidFill>
                <a:effectLst/>
                <a:uFillTx/>
                <a:latin typeface="Segoe UI"/>
                <a:ea typeface="DejaVu Sans"/>
              </a:rPr>
              <a:t>ESTÁGIOS DA EVOLUÇÃO</a:t>
            </a:r>
            <a:endParaRPr lang="pt-BR" sz="10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57" name="rh 1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6740280" y="1699920"/>
            <a:ext cx="4598280" cy="298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pt-BR" sz="1050" b="1" u="none" strike="noStrike" spc="150">
                <a:solidFill>
                  <a:srgbClr val="8CC63F"/>
                </a:solidFill>
                <a:effectLst/>
                <a:uFillTx/>
                <a:latin typeface="Segoe UI"/>
                <a:ea typeface="DejaVu Sans"/>
              </a:rPr>
              <a:t>EXEMPLO — MERCADO LIVRE</a:t>
            </a:r>
            <a:endParaRPr lang="pt-BR" sz="10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58" name="lp 1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848520" y="1980000"/>
            <a:ext cx="5584680" cy="568080"/>
          </a:xfrm>
          <a:prstGeom prst="roundRect">
            <a:avLst>
              <a:gd name="adj" fmla="val 16000"/>
            </a:avLst>
          </a:prstGeom>
          <a:solidFill>
            <a:srgbClr val="13292E"/>
          </a:solidFill>
          <a:ln w="12600">
            <a:solidFill>
              <a:srgbClr val="27A9E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pt-BR" sz="1300" b="1" u="none" strike="noStrike">
                <a:solidFill>
                  <a:schemeClr val="lt1"/>
                </a:solidFill>
                <a:effectLst/>
                <a:uFillTx/>
                <a:latin typeface="Segoe UI"/>
                <a:ea typeface="DejaVu Sans"/>
              </a:rPr>
              <a:t>Produto</a:t>
            </a:r>
            <a:endParaRPr lang="pt-BR" sz="13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lang="pt-BR" sz="1400" b="0" u="none" strike="noStrike">
                <a:solidFill>
                  <a:schemeClr val="lt1"/>
                </a:solidFill>
                <a:effectLst/>
                <a:uFillTx/>
                <a:latin typeface="Segoe UI"/>
                <a:ea typeface="DejaVu Sans"/>
              </a:rPr>
              <a:t>Receita acontece </a:t>
            </a:r>
            <a:r>
              <a:rPr lang="pt-BR" sz="1400" b="1" u="none" strike="noStrike">
                <a:solidFill>
                  <a:schemeClr val="lt1"/>
                </a:solidFill>
                <a:effectLst/>
                <a:uFillTx/>
                <a:latin typeface="Segoe UI"/>
                <a:ea typeface="DejaVu Sans"/>
              </a:rPr>
              <a:t>uma vez</a:t>
            </a:r>
            <a:r>
              <a:rPr lang="pt-BR" sz="1400" b="0" u="none" strike="noStrike">
                <a:solidFill>
                  <a:schemeClr val="lt1"/>
                </a:solidFill>
                <a:effectLst/>
                <a:uFillTx/>
                <a:latin typeface="Segoe UI"/>
                <a:ea typeface="DejaVu Sans"/>
              </a:rPr>
              <a:t>, a cada venda</a:t>
            </a:r>
            <a:endParaRPr lang="pt-BR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59" name="arw 1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3073680" y="2530080"/>
            <a:ext cx="148320" cy="11808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2A4448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4160" tIns="44280" rIns="74160" bIns="44280" anchor="t">
            <a:noAutofit/>
          </a:bodyPr>
          <a:lstStyle/>
          <a:p>
            <a:endParaRPr lang="pt-BR" sz="1800" b="0" u="none" strike="noStrike">
              <a:solidFill>
                <a:schemeClr val="dk1"/>
              </a:solidFill>
              <a:effectLst/>
              <a:uFillTx/>
              <a:latin typeface="Segoe UI"/>
            </a:endParaRPr>
          </a:p>
        </p:txBody>
      </p:sp>
      <p:sp>
        <p:nvSpPr>
          <p:cNvPr id="360" name="lp 2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848520" y="2679840"/>
            <a:ext cx="5554440" cy="548280"/>
          </a:xfrm>
          <a:prstGeom prst="roundRect">
            <a:avLst>
              <a:gd name="adj" fmla="val 16000"/>
            </a:avLst>
          </a:prstGeom>
          <a:solidFill>
            <a:srgbClr val="1A4A52"/>
          </a:solidFill>
          <a:ln w="12600">
            <a:solidFill>
              <a:srgbClr val="27A9E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pt-BR" sz="1300" b="1" u="none" strike="noStrike">
                <a:solidFill>
                  <a:srgbClr val="FFFFFF"/>
                </a:solidFill>
                <a:effectLst/>
                <a:uFillTx/>
                <a:latin typeface="Segoe UI"/>
                <a:ea typeface="DejaVu Sans"/>
              </a:rPr>
              <a:t>Serviço</a:t>
            </a:r>
            <a:endParaRPr lang="pt-BR" sz="13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pt-BR" sz="1300" b="0" u="none" strike="noStrike">
                <a:solidFill>
                  <a:srgbClr val="FFFFFF"/>
                </a:solidFill>
                <a:effectLst/>
                <a:uFillTx/>
                <a:latin typeface="Segoe UI"/>
                <a:ea typeface="DejaVu Sans"/>
              </a:rPr>
              <a:t>Agrego valor ao produto  e aumento margem</a:t>
            </a:r>
            <a:endParaRPr lang="pt-BR" sz="13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61" name="arw 2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3073680" y="3229920"/>
            <a:ext cx="148320" cy="11808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2A4448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4160" tIns="44280" rIns="74160" bIns="44280" anchor="t">
            <a:noAutofit/>
          </a:bodyPr>
          <a:lstStyle/>
          <a:p>
            <a:endParaRPr lang="pt-BR" sz="1800" b="0" u="none" strike="noStrike">
              <a:solidFill>
                <a:schemeClr val="dk1"/>
              </a:solidFill>
              <a:effectLst/>
              <a:uFillTx/>
              <a:latin typeface="Segoe UI"/>
            </a:endParaRPr>
          </a:p>
        </p:txBody>
      </p:sp>
      <p:sp>
        <p:nvSpPr>
          <p:cNvPr id="362" name="lp 3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810720" y="3350160"/>
            <a:ext cx="5627520" cy="548280"/>
          </a:xfrm>
          <a:prstGeom prst="roundRect">
            <a:avLst>
              <a:gd name="adj" fmla="val 16000"/>
            </a:avLst>
          </a:prstGeom>
          <a:solidFill>
            <a:srgbClr val="13292E"/>
          </a:solidFill>
          <a:ln w="12600">
            <a:solidFill>
              <a:srgbClr val="27A9E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pt-BR" sz="1300" b="1" u="none" strike="noStrike">
                <a:solidFill>
                  <a:srgbClr val="FFFFFF"/>
                </a:solidFill>
                <a:effectLst/>
                <a:uFillTx/>
                <a:latin typeface="Segoe UI"/>
                <a:ea typeface="DejaVu Sans"/>
              </a:rPr>
              <a:t>Assinatura</a:t>
            </a:r>
            <a:endParaRPr lang="pt-BR" sz="13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pt-BR" sz="1400" b="0" u="none" strike="noStrike">
                <a:solidFill>
                  <a:schemeClr val="lt1"/>
                </a:solidFill>
                <a:effectLst/>
                <a:uFillTx/>
                <a:latin typeface="Segoe UI"/>
                <a:ea typeface="DejaVu Sans"/>
              </a:rPr>
              <a:t>Receita recorrente + dados + relacionamento</a:t>
            </a:r>
            <a:endParaRPr lang="pt-BR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63" name="arw 3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3073680" y="3930120"/>
            <a:ext cx="148320" cy="11808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2A4448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4160" tIns="44280" rIns="74160" bIns="44280" anchor="t">
            <a:noAutofit/>
          </a:bodyPr>
          <a:lstStyle/>
          <a:p>
            <a:endParaRPr lang="pt-BR" sz="1800" b="0" u="none" strike="noStrike">
              <a:solidFill>
                <a:schemeClr val="dk1"/>
              </a:solidFill>
              <a:effectLst/>
              <a:uFillTx/>
              <a:latin typeface="Segoe UI"/>
            </a:endParaRPr>
          </a:p>
        </p:txBody>
      </p:sp>
      <p:sp>
        <p:nvSpPr>
          <p:cNvPr id="364" name="lp 4"/>
          <p:cNvSpPr/>
          <p:nvPr/>
        </p:nvSpPr>
        <p:spPr>
          <a:xfrm>
            <a:off x="848520" y="4079880"/>
            <a:ext cx="5625360" cy="518040"/>
          </a:xfrm>
          <a:prstGeom prst="roundRect">
            <a:avLst>
              <a:gd name="adj" fmla="val 16000"/>
            </a:avLst>
          </a:prstGeom>
          <a:solidFill>
            <a:srgbClr val="1A4A52"/>
          </a:solidFill>
          <a:ln w="12600">
            <a:solidFill>
              <a:srgbClr val="27A9E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pt-BR" sz="1300" b="1" u="none" strike="noStrike">
                <a:solidFill>
                  <a:schemeClr val="lt1"/>
                </a:solidFill>
                <a:effectLst/>
                <a:uFillTx/>
                <a:latin typeface="Segoe UI"/>
                <a:ea typeface="DejaVu Sans"/>
              </a:rPr>
              <a:t>Marketplace</a:t>
            </a:r>
            <a:endParaRPr lang="pt-BR" sz="13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pt-BR" sz="1400" b="0" u="none" strike="noStrike">
                <a:solidFill>
                  <a:schemeClr val="lt1"/>
                </a:solidFill>
                <a:effectLst/>
                <a:uFillTx/>
                <a:latin typeface="Segoe UI"/>
                <a:ea typeface="DejaVu Sans"/>
              </a:rPr>
              <a:t>Mais variedade sem  aumentar estoque ou produção</a:t>
            </a:r>
            <a:endParaRPr lang="pt-BR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65" name="arw 4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3073680" y="4629960"/>
            <a:ext cx="148320" cy="11808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2A4448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4160" tIns="44280" rIns="74160" bIns="44280" anchor="t">
            <a:noAutofit/>
          </a:bodyPr>
          <a:lstStyle/>
          <a:p>
            <a:endParaRPr lang="pt-BR" sz="1800" b="0" u="none" strike="noStrike">
              <a:solidFill>
                <a:schemeClr val="dk1"/>
              </a:solidFill>
              <a:effectLst/>
              <a:uFillTx/>
              <a:latin typeface="Segoe UI"/>
            </a:endParaRPr>
          </a:p>
        </p:txBody>
      </p:sp>
      <p:sp>
        <p:nvSpPr>
          <p:cNvPr id="366" name="lp 5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843120" y="4780080"/>
            <a:ext cx="5625360" cy="548280"/>
          </a:xfrm>
          <a:prstGeom prst="roundRect">
            <a:avLst>
              <a:gd name="adj" fmla="val 16000"/>
            </a:avLst>
          </a:prstGeom>
          <a:solidFill>
            <a:srgbClr val="13292E"/>
          </a:solidFill>
          <a:ln w="12600">
            <a:solidFill>
              <a:srgbClr val="27A9E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pt-BR" sz="1300" b="1" u="none" strike="noStrike">
                <a:solidFill>
                  <a:schemeClr val="lt1"/>
                </a:solidFill>
                <a:effectLst/>
                <a:uFillTx/>
                <a:latin typeface="Segoe UI"/>
                <a:ea typeface="DejaVu Sans"/>
              </a:rPr>
              <a:t>Ecossistema</a:t>
            </a:r>
            <a:endParaRPr lang="pt-BR" sz="13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lang="pt-BR" sz="1400" b="0" u="none" strike="noStrike">
                <a:solidFill>
                  <a:schemeClr val="lt1"/>
                </a:solidFill>
                <a:effectLst/>
                <a:uFillTx/>
                <a:latin typeface="Segoe UI"/>
                <a:ea typeface="DejaVu Sans"/>
              </a:rPr>
              <a:t>conecto  vários  participantes p/ gerar valor conjuntamente</a:t>
            </a:r>
            <a:endParaRPr lang="pt-BR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67" name="arw 5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3073680" y="5330160"/>
            <a:ext cx="148320" cy="11808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2A4448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4160" tIns="44280" rIns="74160" bIns="44280" anchor="t">
            <a:noAutofit/>
          </a:bodyPr>
          <a:lstStyle/>
          <a:p>
            <a:endParaRPr lang="pt-BR" sz="1800" b="0" u="none" strike="noStrike">
              <a:solidFill>
                <a:schemeClr val="dk1"/>
              </a:solidFill>
              <a:effectLst/>
              <a:uFillTx/>
              <a:latin typeface="Segoe UI"/>
            </a:endParaRPr>
          </a:p>
        </p:txBody>
      </p:sp>
      <p:sp>
        <p:nvSpPr>
          <p:cNvPr id="368" name="lp 6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848520" y="5479920"/>
            <a:ext cx="5625360" cy="648360"/>
          </a:xfrm>
          <a:prstGeom prst="roundRect">
            <a:avLst>
              <a:gd name="adj" fmla="val 16000"/>
            </a:avLst>
          </a:prstGeom>
          <a:solidFill>
            <a:srgbClr val="1A4A52"/>
          </a:solidFill>
          <a:ln w="12600">
            <a:solidFill>
              <a:srgbClr val="27A9E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pt-BR" sz="1300" b="1" u="none" strike="noStrike">
                <a:solidFill>
                  <a:schemeClr val="lt1"/>
                </a:solidFill>
                <a:effectLst/>
                <a:uFillTx/>
                <a:latin typeface="Segoe UI"/>
                <a:ea typeface="DejaVu Sans"/>
              </a:rPr>
              <a:t>Plataforma</a:t>
            </a:r>
            <a:endParaRPr lang="pt-BR" sz="13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lang="pt-BR" sz="1400" b="0" u="none" strike="noStrike">
                <a:solidFill>
                  <a:schemeClr val="lt1"/>
                </a:solidFill>
                <a:effectLst/>
                <a:uFillTx/>
                <a:latin typeface="Aptos"/>
                <a:ea typeface="DejaVu Sans"/>
              </a:rPr>
              <a:t>crio infraestrutura que permite que outros criem valor sobre minha infraestrutura</a:t>
            </a:r>
            <a:endParaRPr lang="pt-BR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69" name="lp 7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6705000" y="2010240"/>
            <a:ext cx="4957200" cy="518040"/>
          </a:xfrm>
          <a:prstGeom prst="roundRect">
            <a:avLst>
              <a:gd name="adj" fmla="val 16000"/>
            </a:avLst>
          </a:prstGeom>
          <a:solidFill>
            <a:srgbClr val="13292E"/>
          </a:solidFill>
          <a:ln w="12600">
            <a:solidFill>
              <a:srgbClr val="27A9E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endParaRPr lang="pt-BR" sz="13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pt-BR" sz="1300" b="1" u="none" strike="noStrike">
                <a:solidFill>
                  <a:srgbClr val="FFFFFF"/>
                </a:solidFill>
                <a:effectLst/>
                <a:uFillTx/>
                <a:latin typeface="Segoe UI"/>
                <a:ea typeface="DejaVu Sans"/>
              </a:rPr>
              <a:t>Marketplace </a:t>
            </a:r>
            <a:r>
              <a:rPr lang="pt-BR" sz="1300" b="0" u="none" strike="noStrike">
                <a:solidFill>
                  <a:srgbClr val="FFFFFF"/>
                </a:solidFill>
                <a:effectLst/>
                <a:uFillTx/>
                <a:latin typeface="Segoe UI"/>
                <a:ea typeface="DejaVu Sans"/>
              </a:rPr>
              <a:t>(1999)</a:t>
            </a:r>
            <a:endParaRPr lang="pt-BR" sz="13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pt-BR" sz="1400" b="0" u="none" strike="noStrike">
                <a:solidFill>
                  <a:schemeClr val="lt1"/>
                </a:solidFill>
                <a:effectLst/>
                <a:uFillTx/>
                <a:latin typeface="Segoe UI"/>
                <a:ea typeface="DejaVu Sans"/>
              </a:rPr>
              <a:t>Receita acontece </a:t>
            </a:r>
            <a:r>
              <a:rPr lang="pt-BR" sz="1400" b="1" u="none" strike="noStrike">
                <a:solidFill>
                  <a:schemeClr val="lt1"/>
                </a:solidFill>
                <a:effectLst/>
                <a:uFillTx/>
                <a:latin typeface="Segoe UI"/>
                <a:ea typeface="DejaVu Sans"/>
              </a:rPr>
              <a:t>uma vez</a:t>
            </a:r>
            <a:r>
              <a:rPr lang="pt-BR" sz="1400" b="0" u="none" strike="noStrike">
                <a:solidFill>
                  <a:schemeClr val="lt1"/>
                </a:solidFill>
                <a:effectLst/>
                <a:uFillTx/>
                <a:latin typeface="Segoe UI"/>
                <a:ea typeface="DejaVu Sans"/>
              </a:rPr>
              <a:t>, a cada venda do seller</a:t>
            </a:r>
            <a:endParaRPr lang="pt-BR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endParaRPr lang="pt-BR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70" name="arw 6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8965440" y="2530080"/>
            <a:ext cx="148320" cy="11808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2A4448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4160" tIns="44280" rIns="74160" bIns="44280" anchor="t">
            <a:noAutofit/>
          </a:bodyPr>
          <a:lstStyle/>
          <a:p>
            <a:endParaRPr lang="pt-BR" sz="1800" b="0" u="none" strike="noStrike">
              <a:solidFill>
                <a:schemeClr val="dk1"/>
              </a:solidFill>
              <a:effectLst/>
              <a:uFillTx/>
              <a:latin typeface="Segoe UI"/>
            </a:endParaRPr>
          </a:p>
        </p:txBody>
      </p:sp>
      <p:sp>
        <p:nvSpPr>
          <p:cNvPr id="371" name="lp 8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6740280" y="2679840"/>
            <a:ext cx="4937040" cy="518040"/>
          </a:xfrm>
          <a:prstGeom prst="roundRect">
            <a:avLst>
              <a:gd name="adj" fmla="val 16000"/>
            </a:avLst>
          </a:prstGeom>
          <a:solidFill>
            <a:srgbClr val="1A4A52"/>
          </a:solidFill>
          <a:ln w="12600">
            <a:solidFill>
              <a:srgbClr val="27A9E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pt-BR" sz="1300" b="1" u="none" strike="noStrike">
                <a:solidFill>
                  <a:srgbClr val="FFFFFF"/>
                </a:solidFill>
                <a:effectLst/>
                <a:uFillTx/>
                <a:latin typeface="Segoe UI"/>
                <a:ea typeface="DejaVu Sans"/>
              </a:rPr>
              <a:t>Mercado Pago </a:t>
            </a:r>
            <a:r>
              <a:rPr lang="pt-BR" sz="1300" b="0" u="none" strike="noStrike">
                <a:solidFill>
                  <a:srgbClr val="FFFFFF"/>
                </a:solidFill>
                <a:effectLst/>
                <a:uFillTx/>
                <a:latin typeface="Segoe UI"/>
                <a:ea typeface="DejaVu Sans"/>
              </a:rPr>
              <a:t>(2003)</a:t>
            </a:r>
            <a:endParaRPr lang="pt-BR" sz="13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pt-BR" sz="1300" b="0" u="none" strike="noStrike">
                <a:solidFill>
                  <a:srgbClr val="FFFFFF"/>
                </a:solidFill>
                <a:effectLst/>
                <a:uFillTx/>
                <a:latin typeface="Segoe UI"/>
                <a:ea typeface="DejaVu Sans"/>
              </a:rPr>
              <a:t>carteira digital + conta de pagamentos + cartão + crédito</a:t>
            </a:r>
            <a:endParaRPr lang="pt-BR" sz="13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72" name="arw 7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8965440" y="3229920"/>
            <a:ext cx="148320" cy="11808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2A4448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4160" tIns="44280" rIns="74160" bIns="44280" anchor="t">
            <a:noAutofit/>
          </a:bodyPr>
          <a:lstStyle/>
          <a:p>
            <a:endParaRPr lang="pt-BR" sz="1800" b="0" u="none" strike="noStrike">
              <a:solidFill>
                <a:schemeClr val="dk1"/>
              </a:solidFill>
              <a:effectLst/>
              <a:uFillTx/>
              <a:latin typeface="Segoe UI"/>
            </a:endParaRPr>
          </a:p>
        </p:txBody>
      </p:sp>
      <p:sp>
        <p:nvSpPr>
          <p:cNvPr id="373" name="lp 9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6740280" y="3380040"/>
            <a:ext cx="4952160" cy="518040"/>
          </a:xfrm>
          <a:prstGeom prst="roundRect">
            <a:avLst>
              <a:gd name="adj" fmla="val 16000"/>
            </a:avLst>
          </a:prstGeom>
          <a:solidFill>
            <a:srgbClr val="13292E"/>
          </a:solidFill>
          <a:ln w="12600">
            <a:solidFill>
              <a:srgbClr val="27A9E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pt-BR" sz="1300" b="1" u="none" strike="noStrike">
                <a:solidFill>
                  <a:srgbClr val="FFFFFF"/>
                </a:solidFill>
                <a:effectLst/>
                <a:uFillTx/>
                <a:latin typeface="Segoe UI"/>
                <a:ea typeface="DejaVu Sans"/>
              </a:rPr>
              <a:t>Logística </a:t>
            </a:r>
            <a:r>
              <a:rPr lang="pt-BR" sz="1300" b="0" u="none" strike="noStrike">
                <a:solidFill>
                  <a:srgbClr val="FFFFFF"/>
                </a:solidFill>
                <a:effectLst/>
                <a:uFillTx/>
                <a:latin typeface="Segoe UI"/>
                <a:ea typeface="DejaVu Sans"/>
              </a:rPr>
              <a:t>(2013/2023)</a:t>
            </a:r>
            <a:endParaRPr lang="pt-BR" sz="13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pt-BR" sz="1300" b="0" u="none" strike="noStrike">
                <a:solidFill>
                  <a:srgbClr val="FFFFFF"/>
                </a:solidFill>
                <a:effectLst/>
                <a:uFillTx/>
                <a:latin typeface="Segoe UI"/>
                <a:ea typeface="Microsoft YaHei"/>
              </a:rPr>
              <a:t>Mercado Envios, Fulfillment/</a:t>
            </a:r>
            <a:r>
              <a:rPr lang="pt-BR" sz="1300" b="0" u="none" strike="noStrike">
                <a:solidFill>
                  <a:srgbClr val="FFFFFF"/>
                </a:solidFill>
                <a:effectLst/>
                <a:uFillTx/>
                <a:latin typeface="Segoe UI"/>
                <a:ea typeface="DejaVu Sans"/>
              </a:rPr>
              <a:t>Meli+</a:t>
            </a:r>
            <a:endParaRPr lang="pt-BR" sz="13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74" name="arw 8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8965440" y="3930120"/>
            <a:ext cx="148320" cy="11808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2A4448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4160" tIns="44280" rIns="74160" bIns="44280" anchor="t">
            <a:noAutofit/>
          </a:bodyPr>
          <a:lstStyle/>
          <a:p>
            <a:endParaRPr lang="pt-BR" sz="1800" b="0" u="none" strike="noStrike">
              <a:solidFill>
                <a:schemeClr val="dk1"/>
              </a:solidFill>
              <a:effectLst/>
              <a:uFillTx/>
              <a:latin typeface="Segoe UI"/>
            </a:endParaRPr>
          </a:p>
        </p:txBody>
      </p:sp>
      <p:sp>
        <p:nvSpPr>
          <p:cNvPr id="375" name="lp 10"/>
          <p:cNvSpPr/>
          <p:nvPr/>
        </p:nvSpPr>
        <p:spPr>
          <a:xfrm>
            <a:off x="6740280" y="4079880"/>
            <a:ext cx="4982400" cy="518040"/>
          </a:xfrm>
          <a:prstGeom prst="roundRect">
            <a:avLst>
              <a:gd name="adj" fmla="val 16000"/>
            </a:avLst>
          </a:prstGeom>
          <a:solidFill>
            <a:srgbClr val="1A4A52"/>
          </a:solidFill>
          <a:ln w="12600">
            <a:solidFill>
              <a:srgbClr val="27A9E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pt-BR" sz="1300" b="1" u="none" strike="noStrike">
                <a:solidFill>
                  <a:srgbClr val="FFFFFF"/>
                </a:solidFill>
                <a:effectLst/>
                <a:uFillTx/>
                <a:latin typeface="Segoe UI"/>
                <a:ea typeface="DejaVu Sans"/>
              </a:rPr>
              <a:t>Publicidade</a:t>
            </a:r>
            <a:r>
              <a:rPr lang="pt-BR" sz="1300" b="0" u="none" strike="noStrike">
                <a:solidFill>
                  <a:srgbClr val="FFFFFF"/>
                </a:solidFill>
                <a:effectLst/>
                <a:uFillTx/>
                <a:latin typeface="Segoe UI"/>
                <a:ea typeface="DejaVu Sans"/>
              </a:rPr>
              <a:t> (2009)</a:t>
            </a:r>
            <a:endParaRPr lang="pt-BR" sz="13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pt-BR" sz="1300" b="0" u="none" strike="noStrike">
                <a:solidFill>
                  <a:srgbClr val="FFFFFF"/>
                </a:solidFill>
                <a:effectLst/>
                <a:uFillTx/>
                <a:latin typeface="Segoe UI"/>
                <a:ea typeface="DejaVu Sans"/>
              </a:rPr>
              <a:t>Mercado Ads: Retail Media</a:t>
            </a:r>
            <a:endParaRPr lang="pt-BR" sz="13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76" name="arw 9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8965440" y="4629960"/>
            <a:ext cx="148320" cy="11808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2A4448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4160" tIns="44280" rIns="74160" bIns="44280" anchor="t">
            <a:noAutofit/>
          </a:bodyPr>
          <a:lstStyle/>
          <a:p>
            <a:endParaRPr lang="pt-BR" sz="1800" b="0" u="none" strike="noStrike">
              <a:solidFill>
                <a:schemeClr val="dk1"/>
              </a:solidFill>
              <a:effectLst/>
              <a:uFillTx/>
              <a:latin typeface="Segoe UI"/>
            </a:endParaRPr>
          </a:p>
        </p:txBody>
      </p:sp>
      <p:sp>
        <p:nvSpPr>
          <p:cNvPr id="377" name="lp 11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6740280" y="4780080"/>
            <a:ext cx="4997520" cy="518040"/>
          </a:xfrm>
          <a:prstGeom prst="roundRect">
            <a:avLst>
              <a:gd name="adj" fmla="val 16000"/>
            </a:avLst>
          </a:prstGeom>
          <a:solidFill>
            <a:srgbClr val="13292E"/>
          </a:solidFill>
          <a:ln w="12600">
            <a:solidFill>
              <a:srgbClr val="27A9E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pt-BR" sz="1300" b="1" u="none" strike="noStrike">
                <a:solidFill>
                  <a:srgbClr val="FFFFFF"/>
                </a:solidFill>
                <a:effectLst/>
                <a:uFillTx/>
                <a:latin typeface="Segoe UI"/>
                <a:ea typeface="DejaVu Sans"/>
              </a:rPr>
              <a:t>Participantes que não são Sellers (</a:t>
            </a:r>
            <a:r>
              <a:rPr lang="pt-BR" sz="1300" b="0" u="none" strike="noStrike">
                <a:solidFill>
                  <a:srgbClr val="FFFFFF"/>
                </a:solidFill>
                <a:effectLst/>
                <a:uFillTx/>
                <a:latin typeface="Segoe UI"/>
                <a:ea typeface="DejaVu Sans"/>
              </a:rPr>
              <a:t>2023)</a:t>
            </a:r>
            <a:endParaRPr lang="pt-BR" sz="13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pt-BR" sz="1300" b="0" u="none" strike="noStrike">
                <a:solidFill>
                  <a:srgbClr val="FFFFFF"/>
                </a:solidFill>
                <a:effectLst/>
                <a:uFillTx/>
                <a:latin typeface="Segoe UI"/>
                <a:ea typeface="DejaVu Sans"/>
              </a:rPr>
              <a:t>Livelo, Mercado Play (Streaming)</a:t>
            </a:r>
            <a:endParaRPr lang="pt-BR" sz="13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78" name="arw 10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8965440" y="5330160"/>
            <a:ext cx="148320" cy="11808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2A4448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4160" tIns="44280" rIns="74160" bIns="44280" anchor="t">
            <a:noAutofit/>
          </a:bodyPr>
          <a:lstStyle/>
          <a:p>
            <a:endParaRPr lang="pt-BR" sz="1800" b="0" u="none" strike="noStrike">
              <a:solidFill>
                <a:schemeClr val="dk1"/>
              </a:solidFill>
              <a:effectLst/>
              <a:uFillTx/>
              <a:latin typeface="Segoe UI"/>
            </a:endParaRPr>
          </a:p>
        </p:txBody>
      </p:sp>
      <p:sp>
        <p:nvSpPr>
          <p:cNvPr id="379" name="lp 12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6740280" y="5536800"/>
            <a:ext cx="4977360" cy="518040"/>
          </a:xfrm>
          <a:prstGeom prst="roundRect">
            <a:avLst>
              <a:gd name="adj" fmla="val 16000"/>
            </a:avLst>
          </a:prstGeom>
          <a:solidFill>
            <a:srgbClr val="1A4A52"/>
          </a:solidFill>
          <a:ln w="12600">
            <a:solidFill>
              <a:srgbClr val="27A9E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pt-BR" sz="1300" b="1" u="none" strike="noStrike">
                <a:solidFill>
                  <a:srgbClr val="FFFFFF"/>
                </a:solidFill>
                <a:effectLst/>
                <a:uFillTx/>
                <a:latin typeface="Segoe UI"/>
                <a:ea typeface="DejaVu Sans"/>
              </a:rPr>
              <a:t>Shops </a:t>
            </a:r>
            <a:r>
              <a:rPr lang="pt-BR" sz="1300" b="0" u="none" strike="noStrike">
                <a:solidFill>
                  <a:srgbClr val="FFFFFF"/>
                </a:solidFill>
                <a:effectLst/>
                <a:uFillTx/>
                <a:latin typeface="Segoe UI"/>
                <a:ea typeface="DejaVu Sans"/>
              </a:rPr>
              <a:t>(2010)</a:t>
            </a:r>
            <a:endParaRPr lang="pt-BR" sz="13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pt-BR" sz="1300" b="0" u="none" strike="noStrike">
                <a:solidFill>
                  <a:srgbClr val="FFFFFF"/>
                </a:solidFill>
                <a:effectLst/>
                <a:uFillTx/>
                <a:latin typeface="Segoe UI"/>
                <a:ea typeface="DejaVu Sans"/>
              </a:rPr>
              <a:t>Vendedores criam suas próprias lojas integradas ao ecossistema</a:t>
            </a:r>
            <a:endParaRPr lang="pt-BR" sz="13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80" name="Barra verde 1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548640" y="249840"/>
            <a:ext cx="4998240" cy="43920"/>
          </a:xfrm>
          <a:prstGeom prst="rect">
            <a:avLst/>
          </a:prstGeom>
          <a:solidFill>
            <a:srgbClr val="8CC63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720" rIns="90000" bIns="720" anchor="t">
            <a:noAutofit/>
          </a:bodyPr>
          <a:lstStyle/>
          <a:p>
            <a:endParaRPr lang="pt-BR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381" name="Barra azul 1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5548680" y="249840"/>
            <a:ext cx="5149440" cy="43920"/>
          </a:xfrm>
          <a:prstGeom prst="rect">
            <a:avLst/>
          </a:prstGeom>
          <a:solidFill>
            <a:srgbClr val="27A9E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720" rIns="90000" bIns="720" anchor="t">
            <a:noAutofit/>
          </a:bodyPr>
          <a:lstStyle/>
          <a:p>
            <a:endParaRPr lang="pt-BR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382" name="TextBox 1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1149120" y="6374520"/>
            <a:ext cx="9892800" cy="31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pt-BR" sz="1500" b="0" u="none" strike="noStrike">
                <a:solidFill>
                  <a:srgbClr val="81D41A"/>
                </a:solidFill>
                <a:effectLst/>
                <a:uFillTx/>
                <a:latin typeface="Segoe UI"/>
                <a:ea typeface="DejaVu Sans"/>
              </a:rPr>
              <a:t>O negócio deixa de controlar apenas o </a:t>
            </a:r>
            <a:r>
              <a:rPr lang="pt-BR" sz="1500" b="1" u="none" strike="noStrike">
                <a:solidFill>
                  <a:srgbClr val="81D41A"/>
                </a:solidFill>
                <a:effectLst/>
                <a:uFillTx/>
                <a:latin typeface="Segoe UI"/>
                <a:ea typeface="DejaVu Sans"/>
              </a:rPr>
              <a:t>produto</a:t>
            </a:r>
            <a:r>
              <a:rPr lang="pt-BR" sz="1500" b="0" u="none" strike="noStrike">
                <a:solidFill>
                  <a:srgbClr val="81D41A"/>
                </a:solidFill>
                <a:effectLst/>
                <a:uFillTx/>
                <a:latin typeface="Segoe UI"/>
                <a:ea typeface="DejaVu Sans"/>
              </a:rPr>
              <a:t> e passa a controlar uma </a:t>
            </a:r>
            <a:r>
              <a:rPr lang="pt-BR" sz="1500" b="1" u="none" strike="noStrike">
                <a:solidFill>
                  <a:srgbClr val="81D41A"/>
                </a:solidFill>
                <a:effectLst/>
                <a:uFillTx/>
                <a:latin typeface="Segoe UI"/>
                <a:ea typeface="DejaVu Sans"/>
              </a:rPr>
              <a:t>relação, uma rede e um fluxo de dados</a:t>
            </a:r>
            <a:r>
              <a:rPr lang="pt-BR" sz="1500" b="0" u="none" strike="noStrike">
                <a:solidFill>
                  <a:schemeClr val="lt1"/>
                </a:solidFill>
                <a:effectLst/>
                <a:uFillTx/>
                <a:latin typeface="Segoe UI"/>
                <a:ea typeface="DejaVu Sans"/>
              </a:rPr>
              <a:t>.</a:t>
            </a:r>
            <a:endParaRPr lang="pt-BR" sz="15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383" name="Logo Esquerda 1"/>
          <p:cNvPicPr/>
          <p:nvPr/>
        </p:nvPicPr>
        <p:blipFill>
          <a:blip r:embed="rId3"/>
          <a:stretch/>
        </p:blipFill>
        <p:spPr>
          <a:xfrm>
            <a:off x="376560" y="6291000"/>
            <a:ext cx="761760" cy="418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84" name="Numero da pagina 1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11049120" y="230040"/>
            <a:ext cx="698040" cy="27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0" rIns="0" bIns="0" anchor="ctr">
            <a:noAutofit/>
          </a:bodyPr>
          <a:lstStyle/>
          <a:p>
            <a:pPr algn="r" defTabSz="914400">
              <a:lnSpc>
                <a:spcPct val="100000"/>
              </a:lnSpc>
            </a:pPr>
            <a:r>
              <a:rPr lang="pt-BR" sz="1000" b="1" u="none" strike="noStrike">
                <a:solidFill>
                  <a:srgbClr val="C7D6D8"/>
                </a:solidFill>
                <a:effectLst/>
                <a:uFillTx/>
                <a:latin typeface="Segoe UI"/>
                <a:ea typeface="DejaVu Sans"/>
              </a:rPr>
              <a:t>17</a:t>
            </a:r>
            <a:endParaRPr lang="pt-BR" sz="1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385" name="Imagem 2"/>
          <p:cNvPicPr/>
          <p:nvPr/>
        </p:nvPicPr>
        <p:blipFill>
          <a:blip r:embed="rId4"/>
          <a:stretch/>
        </p:blipFill>
        <p:spPr>
          <a:xfrm>
            <a:off x="11043000" y="6255000"/>
            <a:ext cx="919800" cy="36252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20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Title"/>
          <p:cNvSpPr/>
          <p:nvPr/>
        </p:nvSpPr>
        <p:spPr>
          <a:xfrm>
            <a:off x="548640" y="600120"/>
            <a:ext cx="11089440" cy="757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pt-BR" sz="3600" b="1" u="none" strike="noStrike">
                <a:solidFill>
                  <a:srgbClr val="FFFFFF"/>
                </a:solidFill>
                <a:effectLst/>
                <a:uFillTx/>
                <a:latin typeface="Segoe UI Light"/>
                <a:ea typeface="DejaVu Sans"/>
              </a:rPr>
              <a:t>Do produto ao ecossistema: mais dois exemplos</a:t>
            </a:r>
            <a:endParaRPr lang="pt-BR" sz="3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87" name="Subtitle"/>
          <p:cNvSpPr/>
          <p:nvPr/>
        </p:nvSpPr>
        <p:spPr>
          <a:xfrm>
            <a:off x="548640" y="1249920"/>
            <a:ext cx="11089440" cy="357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pt-BR" sz="1500" b="0" u="none" strike="noStrike">
                <a:solidFill>
                  <a:srgbClr val="C7D6D8"/>
                </a:solidFill>
                <a:effectLst/>
                <a:uFillTx/>
                <a:latin typeface="Segoe UI"/>
                <a:ea typeface="DejaVu Sans"/>
              </a:rPr>
              <a:t>John Deere e Stellantis — a mesma lógica de plataforma em setores diferentes</a:t>
            </a:r>
            <a:endParaRPr lang="pt-BR" sz="15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88" name="hd"/>
          <p:cNvSpPr/>
          <p:nvPr/>
        </p:nvSpPr>
        <p:spPr>
          <a:xfrm>
            <a:off x="848520" y="1689840"/>
            <a:ext cx="4597920" cy="297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pt-BR" sz="1050" b="1" u="none" strike="noStrike" spc="150">
                <a:solidFill>
                  <a:srgbClr val="8CC63F"/>
                </a:solidFill>
                <a:effectLst/>
                <a:uFillTx/>
                <a:latin typeface="Segoe UI"/>
                <a:ea typeface="DejaVu Sans"/>
              </a:rPr>
              <a:t>EXEMPLO 1 — JOHN DEERE</a:t>
            </a:r>
            <a:endParaRPr lang="pt-BR" sz="10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89" name="hd"/>
          <p:cNvSpPr/>
          <p:nvPr/>
        </p:nvSpPr>
        <p:spPr>
          <a:xfrm>
            <a:off x="6740280" y="1689840"/>
            <a:ext cx="4597920" cy="297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pt-BR" sz="1050" b="1" u="none" strike="noStrike" spc="150">
                <a:solidFill>
                  <a:srgbClr val="8CC63F"/>
                </a:solidFill>
                <a:effectLst/>
                <a:uFillTx/>
                <a:latin typeface="Segoe UI"/>
                <a:ea typeface="DejaVu Sans"/>
              </a:rPr>
              <a:t>EXEMPLO 2 — STELLANTIS</a:t>
            </a:r>
            <a:endParaRPr lang="pt-BR" sz="10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90" name="lp"/>
          <p:cNvSpPr/>
          <p:nvPr/>
        </p:nvSpPr>
        <p:spPr>
          <a:xfrm>
            <a:off x="848520" y="1980000"/>
            <a:ext cx="4597920" cy="288000"/>
          </a:xfrm>
          <a:prstGeom prst="roundRect">
            <a:avLst>
              <a:gd name="adj" fmla="val 16000"/>
            </a:avLst>
          </a:prstGeom>
          <a:solidFill>
            <a:srgbClr val="13292E"/>
          </a:solidFill>
          <a:ln w="12600">
            <a:solidFill>
              <a:srgbClr val="27A9E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30600" rIns="90000" bIns="306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pt-BR" sz="1800" b="1" u="none" strike="noStrike">
                <a:solidFill>
                  <a:srgbClr val="FFFFFF"/>
                </a:solidFill>
                <a:effectLst/>
                <a:uFillTx/>
                <a:latin typeface="Segoe UI"/>
                <a:ea typeface="DejaVu Sans"/>
              </a:rPr>
              <a:t>Tratores</a:t>
            </a:r>
            <a:endParaRPr lang="pt-B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91" name="arw"/>
          <p:cNvSpPr/>
          <p:nvPr/>
        </p:nvSpPr>
        <p:spPr>
          <a:xfrm>
            <a:off x="3073680" y="2265840"/>
            <a:ext cx="147960" cy="8784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2A4448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4160" tIns="22320" rIns="74160" bIns="22320" anchor="t">
            <a:noAutofit/>
          </a:bodyPr>
          <a:lstStyle/>
          <a:p>
            <a:endParaRPr lang="pt-BR" sz="2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392" name="lp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848520" y="2351880"/>
            <a:ext cx="4597920" cy="288000"/>
          </a:xfrm>
          <a:prstGeom prst="roundRect">
            <a:avLst>
              <a:gd name="adj" fmla="val 16000"/>
            </a:avLst>
          </a:prstGeom>
          <a:solidFill>
            <a:srgbClr val="1A4A52"/>
          </a:solidFill>
          <a:ln w="12600">
            <a:solidFill>
              <a:srgbClr val="27A9E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30600" rIns="90000" bIns="306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pt-BR" sz="1800" b="1" u="none" strike="noStrike">
                <a:solidFill>
                  <a:srgbClr val="FFFFFF"/>
                </a:solidFill>
                <a:effectLst/>
                <a:uFillTx/>
                <a:latin typeface="Segoe UI"/>
                <a:ea typeface="DejaVu Sans"/>
              </a:rPr>
              <a:t>Máquinas conectadas</a:t>
            </a:r>
            <a:endParaRPr lang="pt-B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93" name="arw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3073680" y="2638080"/>
            <a:ext cx="147960" cy="8784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2A4448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4160" tIns="22320" rIns="74160" bIns="22320" anchor="t">
            <a:noAutofit/>
          </a:bodyPr>
          <a:lstStyle/>
          <a:p>
            <a:endParaRPr lang="pt-BR" sz="2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394" name="lp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848520" y="2724120"/>
            <a:ext cx="4597920" cy="288000"/>
          </a:xfrm>
          <a:prstGeom prst="roundRect">
            <a:avLst>
              <a:gd name="adj" fmla="val 16000"/>
            </a:avLst>
          </a:prstGeom>
          <a:solidFill>
            <a:srgbClr val="13292E"/>
          </a:solidFill>
          <a:ln w="12600">
            <a:solidFill>
              <a:srgbClr val="27A9E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30600" rIns="90000" bIns="306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pt-BR" sz="1800" b="1" u="none" strike="noStrike">
                <a:solidFill>
                  <a:srgbClr val="FFFFFF"/>
                </a:solidFill>
                <a:effectLst/>
                <a:uFillTx/>
                <a:latin typeface="Segoe UI"/>
                <a:ea typeface="DejaVu Sans"/>
              </a:rPr>
              <a:t>Telemetria</a:t>
            </a:r>
            <a:endParaRPr lang="pt-B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95" name="arw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3073680" y="3009960"/>
            <a:ext cx="147960" cy="8784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2A4448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4160" tIns="22320" rIns="74160" bIns="22320" anchor="t">
            <a:noAutofit/>
          </a:bodyPr>
          <a:lstStyle/>
          <a:p>
            <a:endParaRPr lang="pt-BR" sz="2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396" name="lp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848520" y="3096000"/>
            <a:ext cx="4597920" cy="288000"/>
          </a:xfrm>
          <a:prstGeom prst="roundRect">
            <a:avLst>
              <a:gd name="adj" fmla="val 16000"/>
            </a:avLst>
          </a:prstGeom>
          <a:solidFill>
            <a:srgbClr val="1A4A52"/>
          </a:solidFill>
          <a:ln w="12600">
            <a:solidFill>
              <a:srgbClr val="27A9E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30600" rIns="90000" bIns="306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pt-BR" sz="1800" b="1" u="none" strike="noStrike">
                <a:solidFill>
                  <a:srgbClr val="FFFFFF"/>
                </a:solidFill>
                <a:effectLst/>
                <a:uFillTx/>
                <a:latin typeface="Segoe UI"/>
                <a:ea typeface="DejaVu Sans"/>
              </a:rPr>
              <a:t>Agricultura de precisão</a:t>
            </a:r>
            <a:endParaRPr lang="pt-B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97" name="arw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3073680" y="3381840"/>
            <a:ext cx="147960" cy="8784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2A4448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4160" tIns="22320" rIns="74160" bIns="22320" anchor="t">
            <a:noAutofit/>
          </a:bodyPr>
          <a:lstStyle/>
          <a:p>
            <a:endParaRPr lang="pt-BR" sz="2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398" name="lp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848520" y="3467880"/>
            <a:ext cx="4597920" cy="288000"/>
          </a:xfrm>
          <a:prstGeom prst="roundRect">
            <a:avLst>
              <a:gd name="adj" fmla="val 16000"/>
            </a:avLst>
          </a:prstGeom>
          <a:solidFill>
            <a:srgbClr val="13292E"/>
          </a:solidFill>
          <a:ln w="12600">
            <a:solidFill>
              <a:srgbClr val="27A9E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30600" rIns="90000" bIns="306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pt-BR" sz="1800" b="1" u="none" strike="noStrike">
                <a:solidFill>
                  <a:srgbClr val="FFFFFF"/>
                </a:solidFill>
                <a:effectLst/>
                <a:uFillTx/>
                <a:latin typeface="Segoe UI"/>
                <a:ea typeface="DejaVu Sans"/>
              </a:rPr>
              <a:t>Dados</a:t>
            </a:r>
            <a:endParaRPr lang="pt-B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99" name="arw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3073680" y="3754080"/>
            <a:ext cx="147960" cy="8784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2A4448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4160" tIns="22320" rIns="74160" bIns="22320" anchor="t">
            <a:noAutofit/>
          </a:bodyPr>
          <a:lstStyle/>
          <a:p>
            <a:endParaRPr lang="pt-BR" sz="2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400" name="lp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848520" y="3840120"/>
            <a:ext cx="4597920" cy="288000"/>
          </a:xfrm>
          <a:prstGeom prst="roundRect">
            <a:avLst>
              <a:gd name="adj" fmla="val 16000"/>
            </a:avLst>
          </a:prstGeom>
          <a:solidFill>
            <a:srgbClr val="1A4A52"/>
          </a:solidFill>
          <a:ln w="12600">
            <a:solidFill>
              <a:srgbClr val="27A9E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30600" rIns="90000" bIns="306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pt-BR" sz="1800" b="1" u="none" strike="noStrike">
                <a:solidFill>
                  <a:srgbClr val="FFFFFF"/>
                </a:solidFill>
                <a:effectLst/>
                <a:uFillTx/>
                <a:latin typeface="Segoe UI"/>
                <a:ea typeface="DejaVu Sans"/>
              </a:rPr>
              <a:t>IA</a:t>
            </a:r>
            <a:endParaRPr lang="pt-B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01" name="arw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3073680" y="4125960"/>
            <a:ext cx="147960" cy="8784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2A4448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4160" tIns="22320" rIns="74160" bIns="22320" anchor="t">
            <a:noAutofit/>
          </a:bodyPr>
          <a:lstStyle/>
          <a:p>
            <a:endParaRPr lang="pt-BR" sz="2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402" name="lp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848520" y="4212000"/>
            <a:ext cx="4597920" cy="288000"/>
          </a:xfrm>
          <a:prstGeom prst="roundRect">
            <a:avLst>
              <a:gd name="adj" fmla="val 16000"/>
            </a:avLst>
          </a:prstGeom>
          <a:solidFill>
            <a:srgbClr val="13292E"/>
          </a:solidFill>
          <a:ln w="12600">
            <a:solidFill>
              <a:srgbClr val="27A9E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30600" rIns="90000" bIns="306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pt-BR" sz="1800" b="1" u="none" strike="noStrike">
                <a:solidFill>
                  <a:srgbClr val="FFFFFF"/>
                </a:solidFill>
                <a:effectLst/>
                <a:uFillTx/>
                <a:latin typeface="Segoe UI"/>
                <a:ea typeface="DejaVu Sans"/>
              </a:rPr>
              <a:t>Ecossistema agrícola</a:t>
            </a:r>
            <a:endParaRPr lang="pt-B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03" name="lp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6740280" y="1980000"/>
            <a:ext cx="4597920" cy="288000"/>
          </a:xfrm>
          <a:prstGeom prst="roundRect">
            <a:avLst>
              <a:gd name="adj" fmla="val 16000"/>
            </a:avLst>
          </a:prstGeom>
          <a:solidFill>
            <a:srgbClr val="13292E"/>
          </a:solidFill>
          <a:ln w="12600">
            <a:solidFill>
              <a:srgbClr val="27A9E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30600" rIns="90000" bIns="306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pt-BR" sz="1800" b="1" u="none" strike="noStrike">
                <a:solidFill>
                  <a:srgbClr val="FFFFFF"/>
                </a:solidFill>
                <a:effectLst/>
                <a:uFillTx/>
                <a:latin typeface="Segoe UI"/>
                <a:ea typeface="DejaVu Sans"/>
              </a:rPr>
              <a:t>Venda de veículos</a:t>
            </a:r>
            <a:endParaRPr lang="pt-B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04" name="arw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8965440" y="2265840"/>
            <a:ext cx="147960" cy="8784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2A4448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4160" tIns="22320" rIns="74160" bIns="22320" anchor="t">
            <a:noAutofit/>
          </a:bodyPr>
          <a:lstStyle/>
          <a:p>
            <a:endParaRPr lang="pt-BR" sz="2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405" name="lp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6740280" y="2351880"/>
            <a:ext cx="4597920" cy="288000"/>
          </a:xfrm>
          <a:prstGeom prst="roundRect">
            <a:avLst>
              <a:gd name="adj" fmla="val 16000"/>
            </a:avLst>
          </a:prstGeom>
          <a:solidFill>
            <a:srgbClr val="1A4A52"/>
          </a:solidFill>
          <a:ln w="12600">
            <a:solidFill>
              <a:srgbClr val="27A9E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30600" rIns="90000" bIns="306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pt-BR" sz="1800" b="1" u="none" strike="noStrike">
                <a:solidFill>
                  <a:srgbClr val="FFFFFF"/>
                </a:solidFill>
                <a:effectLst/>
                <a:uFillTx/>
                <a:latin typeface="Segoe UI"/>
                <a:ea typeface="DejaVu Sans"/>
              </a:rPr>
              <a:t>Veículos conectados</a:t>
            </a:r>
            <a:endParaRPr lang="pt-B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06" name="arw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8965440" y="2638080"/>
            <a:ext cx="147960" cy="8784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2A4448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4160" tIns="22320" rIns="74160" bIns="22320" anchor="t">
            <a:noAutofit/>
          </a:bodyPr>
          <a:lstStyle/>
          <a:p>
            <a:endParaRPr lang="pt-BR" sz="2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407" name="lp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6740280" y="2724120"/>
            <a:ext cx="4597920" cy="288000"/>
          </a:xfrm>
          <a:prstGeom prst="roundRect">
            <a:avLst>
              <a:gd name="adj" fmla="val 16000"/>
            </a:avLst>
          </a:prstGeom>
          <a:solidFill>
            <a:srgbClr val="13292E"/>
          </a:solidFill>
          <a:ln w="12600">
            <a:solidFill>
              <a:srgbClr val="27A9E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30600" rIns="90000" bIns="306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pt-BR" sz="1800" b="1" u="none" strike="noStrike">
                <a:solidFill>
                  <a:srgbClr val="FFFFFF"/>
                </a:solidFill>
                <a:effectLst/>
                <a:uFillTx/>
                <a:latin typeface="Segoe UI"/>
                <a:ea typeface="DejaVu Sans"/>
              </a:rPr>
              <a:t>Atualizações OTA (Over-the-Air)</a:t>
            </a:r>
            <a:endParaRPr lang="pt-B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08" name="arw"/>
          <p:cNvSpPr/>
          <p:nvPr/>
        </p:nvSpPr>
        <p:spPr>
          <a:xfrm>
            <a:off x="8965440" y="3009960"/>
            <a:ext cx="147960" cy="8784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2A4448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4160" tIns="22320" rIns="74160" bIns="22320" anchor="t">
            <a:noAutofit/>
          </a:bodyPr>
          <a:lstStyle/>
          <a:p>
            <a:endParaRPr lang="pt-BR" sz="2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409" name="lp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6740280" y="3096000"/>
            <a:ext cx="4597920" cy="288000"/>
          </a:xfrm>
          <a:prstGeom prst="roundRect">
            <a:avLst>
              <a:gd name="adj" fmla="val 16000"/>
            </a:avLst>
          </a:prstGeom>
          <a:solidFill>
            <a:srgbClr val="1A4A52"/>
          </a:solidFill>
          <a:ln w="12600">
            <a:solidFill>
              <a:srgbClr val="27A9E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30600" rIns="90000" bIns="306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pt-BR" sz="1800" b="1" u="none" strike="noStrike">
                <a:solidFill>
                  <a:srgbClr val="FFFFFF"/>
                </a:solidFill>
                <a:effectLst/>
                <a:uFillTx/>
                <a:latin typeface="Segoe UI"/>
                <a:ea typeface="DejaVu Sans"/>
              </a:rPr>
              <a:t>Serviços conectados</a:t>
            </a:r>
            <a:endParaRPr lang="pt-B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10" name="arw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8965440" y="3381840"/>
            <a:ext cx="147960" cy="8784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2A4448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4160" tIns="22320" rIns="74160" bIns="22320" anchor="t">
            <a:noAutofit/>
          </a:bodyPr>
          <a:lstStyle/>
          <a:p>
            <a:endParaRPr lang="pt-BR" sz="2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411" name="lp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6740280" y="3467880"/>
            <a:ext cx="4597920" cy="288000"/>
          </a:xfrm>
          <a:prstGeom prst="roundRect">
            <a:avLst>
              <a:gd name="adj" fmla="val 16000"/>
            </a:avLst>
          </a:prstGeom>
          <a:solidFill>
            <a:srgbClr val="13292E"/>
          </a:solidFill>
          <a:ln w="12600">
            <a:solidFill>
              <a:srgbClr val="27A9E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30600" rIns="90000" bIns="306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pt-BR" sz="1800" b="1" u="none" strike="noStrike">
                <a:solidFill>
                  <a:srgbClr val="FFFFFF"/>
                </a:solidFill>
                <a:effectLst/>
                <a:uFillTx/>
                <a:latin typeface="Segoe UI"/>
                <a:ea typeface="DejaVu Sans"/>
              </a:rPr>
              <a:t>Assinaturas de software</a:t>
            </a:r>
            <a:endParaRPr lang="pt-B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12" name="arw"/>
          <p:cNvSpPr/>
          <p:nvPr/>
        </p:nvSpPr>
        <p:spPr>
          <a:xfrm>
            <a:off x="8965440" y="3754080"/>
            <a:ext cx="147960" cy="8784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2A4448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4160" tIns="22320" rIns="74160" bIns="22320" anchor="t">
            <a:noAutofit/>
          </a:bodyPr>
          <a:lstStyle/>
          <a:p>
            <a:endParaRPr lang="pt-BR" sz="2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413" name="lp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6740280" y="3840120"/>
            <a:ext cx="4597920" cy="288000"/>
          </a:xfrm>
          <a:prstGeom prst="roundRect">
            <a:avLst>
              <a:gd name="adj" fmla="val 16000"/>
            </a:avLst>
          </a:prstGeom>
          <a:solidFill>
            <a:srgbClr val="1A4A52"/>
          </a:solidFill>
          <a:ln w="12600">
            <a:solidFill>
              <a:srgbClr val="27A9E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30600" rIns="90000" bIns="306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pt-BR" sz="1800" b="1" u="none" strike="noStrike">
                <a:solidFill>
                  <a:srgbClr val="FFFFFF"/>
                </a:solidFill>
                <a:effectLst/>
                <a:uFillTx/>
                <a:latin typeface="Segoe UI"/>
                <a:ea typeface="DejaVu Sans"/>
              </a:rPr>
              <a:t>Mobilidade</a:t>
            </a:r>
            <a:endParaRPr lang="pt-B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14" name="arw"/>
          <p:cNvSpPr/>
          <p:nvPr/>
        </p:nvSpPr>
        <p:spPr>
          <a:xfrm>
            <a:off x="8965440" y="4125960"/>
            <a:ext cx="147960" cy="8784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2A4448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4160" tIns="22320" rIns="74160" bIns="22320" anchor="t">
            <a:noAutofit/>
          </a:bodyPr>
          <a:lstStyle/>
          <a:p>
            <a:endParaRPr lang="pt-BR" sz="2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415" name="lp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6740280" y="4212000"/>
            <a:ext cx="4597920" cy="288000"/>
          </a:xfrm>
          <a:prstGeom prst="roundRect">
            <a:avLst>
              <a:gd name="adj" fmla="val 16000"/>
            </a:avLst>
          </a:prstGeom>
          <a:solidFill>
            <a:srgbClr val="13292E"/>
          </a:solidFill>
          <a:ln w="12600">
            <a:solidFill>
              <a:srgbClr val="27A9E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30600" rIns="90000" bIns="306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pt-BR" sz="1800" b="1" u="none" strike="noStrike">
                <a:solidFill>
                  <a:srgbClr val="FFFFFF"/>
                </a:solidFill>
                <a:effectLst/>
                <a:uFillTx/>
                <a:latin typeface="Segoe UI"/>
                <a:ea typeface="DejaVu Sans"/>
              </a:rPr>
              <a:t>Car sharing / Fleet</a:t>
            </a:r>
            <a:endParaRPr lang="pt-B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16" name="arw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8965440" y="4497840"/>
            <a:ext cx="147960" cy="8784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2A4448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4160" tIns="22320" rIns="74160" bIns="22320" anchor="t">
            <a:noAutofit/>
          </a:bodyPr>
          <a:lstStyle/>
          <a:p>
            <a:endParaRPr lang="pt-BR" sz="2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417" name="lp"/>
          <p:cNvSpPr/>
          <p:nvPr/>
        </p:nvSpPr>
        <p:spPr>
          <a:xfrm>
            <a:off x="6740280" y="4583880"/>
            <a:ext cx="4597920" cy="288000"/>
          </a:xfrm>
          <a:prstGeom prst="roundRect">
            <a:avLst>
              <a:gd name="adj" fmla="val 16000"/>
            </a:avLst>
          </a:prstGeom>
          <a:solidFill>
            <a:srgbClr val="1A4A52"/>
          </a:solidFill>
          <a:ln w="12600">
            <a:solidFill>
              <a:srgbClr val="27A9E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30600" rIns="90000" bIns="306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pt-BR" sz="1800" b="1" u="none" strike="noStrike">
                <a:solidFill>
                  <a:srgbClr val="FFFFFF"/>
                </a:solidFill>
                <a:effectLst/>
                <a:uFillTx/>
                <a:latin typeface="Segoe UI"/>
                <a:ea typeface="DejaVu Sans"/>
              </a:rPr>
              <a:t>Plataforma de dados</a:t>
            </a:r>
            <a:endParaRPr lang="pt-B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18" name="msg"/>
          <p:cNvSpPr/>
          <p:nvPr/>
        </p:nvSpPr>
        <p:spPr>
          <a:xfrm>
            <a:off x="967680" y="5230080"/>
            <a:ext cx="4597920" cy="1308960"/>
          </a:xfrm>
          <a:prstGeom prst="roundRect">
            <a:avLst>
              <a:gd name="adj" fmla="val 8000"/>
            </a:avLst>
          </a:prstGeom>
          <a:solidFill>
            <a:srgbClr val="1A4A5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200160" tIns="30600" rIns="200160" bIns="3060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pt-BR" sz="1100" b="1" u="none" strike="noStrike" spc="201">
                <a:solidFill>
                  <a:srgbClr val="8CC63F"/>
                </a:solidFill>
                <a:effectLst/>
                <a:uFillTx/>
                <a:latin typeface="Segoe UI"/>
                <a:ea typeface="DejaVu Sans"/>
              </a:rPr>
              <a:t>MENSAGEM</a:t>
            </a:r>
            <a:endParaRPr lang="pt-BR" sz="1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4000"/>
              </a:lnSpc>
              <a:tabLst>
                <a:tab pos="0" algn="l"/>
              </a:tabLst>
            </a:pPr>
            <a:r>
              <a:rPr lang="pt-BR" sz="1600" b="1" i="1" u="none" strike="noStrike">
                <a:solidFill>
                  <a:srgbClr val="FFFFFF"/>
                </a:solidFill>
                <a:effectLst/>
                <a:uFillTx/>
                <a:latin typeface="Segoe UI"/>
                <a:ea typeface="DejaVu Sans"/>
              </a:rPr>
              <a:t>“O trator tornou-se apenas um ponto de coleta de dados dentro de uma plataforma.”</a:t>
            </a:r>
            <a:endParaRPr lang="pt-BR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19" name="mk"/>
          <p:cNvSpPr/>
          <p:nvPr/>
        </p:nvSpPr>
        <p:spPr>
          <a:xfrm>
            <a:off x="848520" y="5230080"/>
            <a:ext cx="118080" cy="1238760"/>
          </a:xfrm>
          <a:prstGeom prst="rect">
            <a:avLst/>
          </a:prstGeom>
          <a:solidFill>
            <a:srgbClr val="8CC63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4560" tIns="45000" rIns="34560" bIns="45000" anchor="t">
            <a:noAutofit/>
          </a:bodyPr>
          <a:lstStyle/>
          <a:p>
            <a:endParaRPr lang="pt-BR" sz="2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420" name="msg"/>
          <p:cNvSpPr/>
          <p:nvPr/>
        </p:nvSpPr>
        <p:spPr>
          <a:xfrm>
            <a:off x="6801480" y="5230080"/>
            <a:ext cx="4597920" cy="1258920"/>
          </a:xfrm>
          <a:prstGeom prst="roundRect">
            <a:avLst>
              <a:gd name="adj" fmla="val 8000"/>
            </a:avLst>
          </a:prstGeom>
          <a:solidFill>
            <a:srgbClr val="1A4A5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200160" tIns="30600" rIns="200160" bIns="3060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pt-BR" sz="1100" b="1" u="none" strike="noStrike" spc="201">
                <a:solidFill>
                  <a:srgbClr val="8CC63F"/>
                </a:solidFill>
                <a:effectLst/>
                <a:uFillTx/>
                <a:latin typeface="Segoe UI"/>
                <a:ea typeface="DejaVu Sans"/>
              </a:rPr>
              <a:t>MENSAGEM</a:t>
            </a:r>
            <a:endParaRPr lang="pt-BR" sz="1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4000"/>
              </a:lnSpc>
              <a:tabLst>
                <a:tab pos="0" algn="l"/>
              </a:tabLst>
            </a:pPr>
            <a:r>
              <a:rPr lang="pt-BR" sz="1600" b="1" i="1" u="none" strike="noStrike">
                <a:solidFill>
                  <a:srgbClr val="FFFFFF"/>
                </a:solidFill>
                <a:effectLst/>
                <a:uFillTx/>
                <a:latin typeface="Segoe UI"/>
                <a:ea typeface="DejaVu Sans"/>
              </a:rPr>
              <a:t>“O automóvel tornou-se uma plataforma digital sobre rodas.”</a:t>
            </a:r>
            <a:endParaRPr lang="pt-BR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21" name="mk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6740280" y="5230080"/>
            <a:ext cx="98280" cy="1182960"/>
          </a:xfrm>
          <a:prstGeom prst="rect">
            <a:avLst/>
          </a:prstGeom>
          <a:solidFill>
            <a:srgbClr val="8CC63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4560" tIns="45000" rIns="34560" bIns="45000" anchor="t">
            <a:noAutofit/>
          </a:bodyPr>
          <a:lstStyle/>
          <a:p>
            <a:endParaRPr lang="pt-BR" sz="2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422" name="Barra verde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548640" y="249840"/>
            <a:ext cx="4997880" cy="43560"/>
          </a:xfrm>
          <a:prstGeom prst="rect">
            <a:avLst/>
          </a:prstGeom>
          <a:solidFill>
            <a:srgbClr val="8CC63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720" rIns="90000" bIns="720" anchor="t">
            <a:noAutofit/>
          </a:bodyPr>
          <a:lstStyle/>
          <a:p>
            <a:endParaRPr lang="pt-BR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423" name="Barra azul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5548680" y="249840"/>
            <a:ext cx="5149080" cy="43560"/>
          </a:xfrm>
          <a:prstGeom prst="rect">
            <a:avLst/>
          </a:prstGeom>
          <a:solidFill>
            <a:srgbClr val="27A9E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720" rIns="90000" bIns="720" anchor="t">
            <a:noAutofit/>
          </a:bodyPr>
          <a:lstStyle/>
          <a:p>
            <a:endParaRPr lang="pt-BR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424" name="Numero da pagina"/>
          <p:cNvSpPr/>
          <p:nvPr/>
        </p:nvSpPr>
        <p:spPr>
          <a:xfrm>
            <a:off x="11049120" y="230040"/>
            <a:ext cx="697680" cy="277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0" rIns="0" bIns="0" anchor="ctr">
            <a:noAutofit/>
          </a:bodyPr>
          <a:lstStyle/>
          <a:p>
            <a:pPr algn="r" defTabSz="914400">
              <a:lnSpc>
                <a:spcPct val="100000"/>
              </a:lnSpc>
            </a:pPr>
            <a:r>
              <a:rPr lang="pt-BR" sz="1000" b="1" u="none" strike="noStrike">
                <a:solidFill>
                  <a:srgbClr val="C7D6D8"/>
                </a:solidFill>
                <a:effectLst/>
                <a:uFillTx/>
                <a:latin typeface="Segoe UI"/>
                <a:ea typeface="DejaVu Sans"/>
              </a:rPr>
              <a:t>18</a:t>
            </a:r>
            <a:endParaRPr lang="pt-BR" sz="1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20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25" name="Table 1"/>
          <p:cNvGraphicFramePr/>
          <p:nvPr/>
        </p:nvGraphicFramePr>
        <p:xfrm>
          <a:off x="2529720" y="2286000"/>
          <a:ext cx="7132320" cy="2833200"/>
        </p:xfrm>
        <a:graphic>
          <a:graphicData uri="http://schemas.openxmlformats.org/drawingml/2006/table">
            <a:tbl>
              <a:tblPr/>
              <a:tblGrid>
                <a:gridCol w="3566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661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66640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600" b="1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Aptos"/>
                          <a:ea typeface="Aptos"/>
                        </a:rPr>
                        <a:t>Ontem</a:t>
                      </a:r>
                      <a:endParaRPr lang="pt-BR" sz="16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>
                    <a:lnL w="25200">
                      <a:solidFill>
                        <a:srgbClr val="163238"/>
                      </a:solidFill>
                      <a:prstDash val="solid"/>
                    </a:lnL>
                    <a:lnR w="25200">
                      <a:solidFill>
                        <a:srgbClr val="163238"/>
                      </a:solidFill>
                      <a:prstDash val="solid"/>
                    </a:lnR>
                    <a:lnT w="25200">
                      <a:solidFill>
                        <a:srgbClr val="163238"/>
                      </a:solidFill>
                      <a:prstDash val="solid"/>
                    </a:lnT>
                    <a:lnB w="25200">
                      <a:solidFill>
                        <a:srgbClr val="163238"/>
                      </a:solidFill>
                      <a:prstDash val="solid"/>
                    </a:lnB>
                    <a:solidFill>
                      <a:srgbClr val="1A4A5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600" b="1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Aptos"/>
                          <a:ea typeface="Aptos"/>
                        </a:rPr>
                        <a:t>Hoje</a:t>
                      </a:r>
                      <a:endParaRPr lang="pt-BR" sz="16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>
                    <a:lnL w="25200">
                      <a:solidFill>
                        <a:srgbClr val="163238"/>
                      </a:solidFill>
                      <a:prstDash val="solid"/>
                    </a:lnL>
                    <a:lnR w="25200">
                      <a:solidFill>
                        <a:srgbClr val="163238"/>
                      </a:solidFill>
                      <a:prstDash val="solid"/>
                    </a:lnR>
                    <a:lnT w="25200">
                      <a:solidFill>
                        <a:srgbClr val="163238"/>
                      </a:solidFill>
                      <a:prstDash val="solid"/>
                    </a:lnT>
                    <a:lnB w="25200">
                      <a:solidFill>
                        <a:srgbClr val="163238"/>
                      </a:solidFill>
                      <a:prstDash val="solid"/>
                    </a:lnB>
                    <a:solidFill>
                      <a:srgbClr val="1A4A5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6640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5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Aptos"/>
                          <a:ea typeface="Aptos"/>
                        </a:rPr>
                        <a:t>Fábricas</a:t>
                      </a:r>
                      <a:endParaRPr lang="pt-BR" sz="15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>
                    <a:lnL w="25200">
                      <a:solidFill>
                        <a:srgbClr val="163238"/>
                      </a:solidFill>
                      <a:prstDash val="solid"/>
                    </a:lnL>
                    <a:lnR w="25200">
                      <a:solidFill>
                        <a:srgbClr val="163238"/>
                      </a:solidFill>
                      <a:prstDash val="solid"/>
                    </a:lnR>
                    <a:lnT w="25200">
                      <a:solidFill>
                        <a:srgbClr val="163238"/>
                      </a:solidFill>
                      <a:prstDash val="solid"/>
                    </a:lnT>
                    <a:lnB w="25200">
                      <a:solidFill>
                        <a:srgbClr val="163238"/>
                      </a:solidFill>
                      <a:prstDash val="solid"/>
                    </a:lnB>
                    <a:solidFill>
                      <a:srgbClr val="163238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5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Aptos"/>
                          <a:ea typeface="Aptos"/>
                        </a:rPr>
                        <a:t>Plataformas</a:t>
                      </a:r>
                      <a:endParaRPr lang="pt-BR" sz="15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>
                    <a:lnL w="25200">
                      <a:solidFill>
                        <a:srgbClr val="163238"/>
                      </a:solidFill>
                      <a:prstDash val="solid"/>
                    </a:lnL>
                    <a:lnR w="25200">
                      <a:solidFill>
                        <a:srgbClr val="163238"/>
                      </a:solidFill>
                      <a:prstDash val="solid"/>
                    </a:lnR>
                    <a:lnT w="25200">
                      <a:solidFill>
                        <a:srgbClr val="163238"/>
                      </a:solidFill>
                      <a:prstDash val="solid"/>
                    </a:lnT>
                    <a:lnB w="25200">
                      <a:solidFill>
                        <a:srgbClr val="163238"/>
                      </a:solidFill>
                      <a:prstDash val="solid"/>
                    </a:lnB>
                    <a:solidFill>
                      <a:srgbClr val="1632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6640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5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Aptos"/>
                          <a:ea typeface="Aptos"/>
                        </a:rPr>
                        <a:t>Estoque</a:t>
                      </a:r>
                      <a:endParaRPr lang="pt-BR" sz="15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>
                    <a:lnL w="25200">
                      <a:solidFill>
                        <a:srgbClr val="163238"/>
                      </a:solidFill>
                      <a:prstDash val="solid"/>
                    </a:lnL>
                    <a:lnR w="25200">
                      <a:solidFill>
                        <a:srgbClr val="163238"/>
                      </a:solidFill>
                      <a:prstDash val="solid"/>
                    </a:lnR>
                    <a:lnT w="25200">
                      <a:solidFill>
                        <a:srgbClr val="163238"/>
                      </a:solidFill>
                      <a:prstDash val="solid"/>
                    </a:lnT>
                    <a:lnB w="25200">
                      <a:solidFill>
                        <a:srgbClr val="163238"/>
                      </a:solidFill>
                      <a:prstDash val="solid"/>
                    </a:lnB>
                    <a:solidFill>
                      <a:srgbClr val="163238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5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Aptos"/>
                          <a:ea typeface="Aptos"/>
                        </a:rPr>
                        <a:t>Dados</a:t>
                      </a:r>
                      <a:endParaRPr lang="pt-BR" sz="15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>
                    <a:lnL w="25200">
                      <a:solidFill>
                        <a:srgbClr val="163238"/>
                      </a:solidFill>
                      <a:prstDash val="solid"/>
                    </a:lnL>
                    <a:lnR w="25200">
                      <a:solidFill>
                        <a:srgbClr val="163238"/>
                      </a:solidFill>
                      <a:prstDash val="solid"/>
                    </a:lnR>
                    <a:lnT w="25200">
                      <a:solidFill>
                        <a:srgbClr val="163238"/>
                      </a:solidFill>
                      <a:prstDash val="solid"/>
                    </a:lnT>
                    <a:lnB w="25200">
                      <a:solidFill>
                        <a:srgbClr val="163238"/>
                      </a:solidFill>
                      <a:prstDash val="solid"/>
                    </a:lnB>
                    <a:solidFill>
                      <a:srgbClr val="1632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6640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5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Aptos"/>
                          <a:ea typeface="Aptos"/>
                        </a:rPr>
                        <a:t>Máquinas</a:t>
                      </a:r>
                      <a:endParaRPr lang="pt-BR" sz="15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>
                    <a:lnL w="25200">
                      <a:solidFill>
                        <a:srgbClr val="163238"/>
                      </a:solidFill>
                      <a:prstDash val="solid"/>
                    </a:lnL>
                    <a:lnR w="25200">
                      <a:solidFill>
                        <a:srgbClr val="163238"/>
                      </a:solidFill>
                      <a:prstDash val="solid"/>
                    </a:lnR>
                    <a:lnT w="25200">
                      <a:solidFill>
                        <a:srgbClr val="163238"/>
                      </a:solidFill>
                      <a:prstDash val="solid"/>
                    </a:lnT>
                    <a:lnB w="25200">
                      <a:solidFill>
                        <a:srgbClr val="163238"/>
                      </a:solidFill>
                      <a:prstDash val="solid"/>
                    </a:lnB>
                    <a:solidFill>
                      <a:srgbClr val="163238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5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Aptos"/>
                          <a:ea typeface="Aptos"/>
                        </a:rPr>
                        <a:t>Algoritmos</a:t>
                      </a:r>
                      <a:endParaRPr lang="pt-BR" sz="15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>
                    <a:lnL w="25200">
                      <a:solidFill>
                        <a:srgbClr val="163238"/>
                      </a:solidFill>
                      <a:prstDash val="solid"/>
                    </a:lnL>
                    <a:lnR w="25200">
                      <a:solidFill>
                        <a:srgbClr val="163238"/>
                      </a:solidFill>
                      <a:prstDash val="solid"/>
                    </a:lnR>
                    <a:lnT w="25200">
                      <a:solidFill>
                        <a:srgbClr val="163238"/>
                      </a:solidFill>
                      <a:prstDash val="solid"/>
                    </a:lnT>
                    <a:lnB w="25200">
                      <a:solidFill>
                        <a:srgbClr val="163238"/>
                      </a:solidFill>
                      <a:prstDash val="solid"/>
                    </a:lnB>
                    <a:solidFill>
                      <a:srgbClr val="1632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6640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5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Aptos"/>
                          <a:ea typeface="Aptos"/>
                        </a:rPr>
                        <a:t>Escala</a:t>
                      </a:r>
                      <a:endParaRPr lang="pt-BR" sz="15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>
                    <a:lnL w="25200">
                      <a:solidFill>
                        <a:srgbClr val="163238"/>
                      </a:solidFill>
                      <a:prstDash val="solid"/>
                    </a:lnL>
                    <a:lnR w="25200">
                      <a:solidFill>
                        <a:srgbClr val="163238"/>
                      </a:solidFill>
                      <a:prstDash val="solid"/>
                    </a:lnR>
                    <a:lnT w="25200">
                      <a:solidFill>
                        <a:srgbClr val="163238"/>
                      </a:solidFill>
                      <a:prstDash val="solid"/>
                    </a:lnT>
                    <a:lnB w="25200">
                      <a:solidFill>
                        <a:srgbClr val="163238"/>
                      </a:solidFill>
                      <a:prstDash val="solid"/>
                    </a:lnB>
                    <a:solidFill>
                      <a:srgbClr val="163238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5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Aptos"/>
                          <a:ea typeface="Aptos"/>
                        </a:rPr>
                        <a:t>Ecossistema</a:t>
                      </a:r>
                      <a:endParaRPr lang="pt-BR" sz="15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>
                    <a:lnL w="25200">
                      <a:solidFill>
                        <a:srgbClr val="163238"/>
                      </a:solidFill>
                      <a:prstDash val="solid"/>
                    </a:lnL>
                    <a:lnR w="25200">
                      <a:solidFill>
                        <a:srgbClr val="163238"/>
                      </a:solidFill>
                      <a:prstDash val="solid"/>
                    </a:lnR>
                    <a:lnT w="25200">
                      <a:solidFill>
                        <a:srgbClr val="163238"/>
                      </a:solidFill>
                      <a:prstDash val="solid"/>
                    </a:lnT>
                    <a:lnB w="25200">
                      <a:solidFill>
                        <a:srgbClr val="163238"/>
                      </a:solidFill>
                      <a:prstDash val="solid"/>
                    </a:lnB>
                    <a:solidFill>
                      <a:srgbClr val="1632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26" name="key message band 3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548640" y="5486400"/>
            <a:ext cx="11090520" cy="748800"/>
          </a:xfrm>
          <a:prstGeom prst="rect">
            <a:avLst/>
          </a:prstGeom>
          <a:solidFill>
            <a:srgbClr val="163238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pt-BR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427" name="key message marker 3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548640" y="5486400"/>
            <a:ext cx="81360" cy="748800"/>
          </a:xfrm>
          <a:prstGeom prst="rect">
            <a:avLst/>
          </a:prstGeom>
          <a:solidFill>
            <a:srgbClr val="F59E0B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0680" tIns="45000" rIns="40680" bIns="45000" anchor="t">
            <a:noAutofit/>
          </a:bodyPr>
          <a:lstStyle/>
          <a:p>
            <a:endParaRPr lang="pt-BR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428" name="Text 58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841320" y="5586840"/>
            <a:ext cx="3656520" cy="218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00" b="1" u="none" strike="noStrike" spc="201">
                <a:solidFill>
                  <a:srgbClr val="F59E0B"/>
                </a:solidFill>
                <a:effectLst/>
                <a:uFillTx/>
                <a:latin typeface="Aptos"/>
                <a:ea typeface="Aptos"/>
              </a:rPr>
              <a:t>MENSAGEM-CHAVE</a:t>
            </a:r>
            <a:endParaRPr lang="pt-BR" sz="1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29" name="Text 59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841320" y="5788080"/>
            <a:ext cx="1054188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700" b="1" u="none" strike="noStrik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O valor migra de ativos físicos para ativos digitais.</a:t>
            </a:r>
            <a:endParaRPr lang="pt-BR" sz="17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30" name="PlaceHolder 1"/>
          <p:cNvSpPr>
            <a:spLocks noGrp="1"/>
          </p:cNvSpPr>
          <p:nvPr>
            <p:ph type="title"/>
          </p:nvPr>
        </p:nvSpPr>
        <p:spPr>
          <a:xfrm>
            <a:off x="548640" y="841320"/>
            <a:ext cx="11063160" cy="913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4800" b="1" u="none" strike="noStrike" dirty="0">
                <a:solidFill>
                  <a:srgbClr val="FFFFFF"/>
                </a:solidFill>
                <a:effectLst/>
                <a:uFillTx/>
                <a:latin typeface="Calibri" panose="020F0502020204030204" pitchFamily="34" charset="0"/>
                <a:ea typeface="Aptos Display"/>
                <a:cs typeface="Calibri" panose="020F0502020204030204" pitchFamily="34" charset="0"/>
              </a:rPr>
              <a:t>O novo </a:t>
            </a:r>
            <a:r>
              <a:rPr lang="en-US" sz="4800" b="1" u="none" strike="noStrike" dirty="0" err="1">
                <a:solidFill>
                  <a:srgbClr val="FFFFFF"/>
                </a:solidFill>
                <a:effectLst/>
                <a:uFillTx/>
                <a:latin typeface="Calibri" panose="020F0502020204030204" pitchFamily="34" charset="0"/>
                <a:ea typeface="Aptos Display"/>
                <a:cs typeface="Calibri" panose="020F0502020204030204" pitchFamily="34" charset="0"/>
              </a:rPr>
              <a:t>ativo</a:t>
            </a:r>
            <a:r>
              <a:rPr lang="en-US" sz="4800" b="1" u="none" strike="noStrike" dirty="0">
                <a:solidFill>
                  <a:srgbClr val="FFFFFF"/>
                </a:solidFill>
                <a:effectLst/>
                <a:uFillTx/>
                <a:latin typeface="Calibri" panose="020F0502020204030204" pitchFamily="34" charset="0"/>
                <a:ea typeface="Aptos Display"/>
                <a:cs typeface="Calibri" panose="020F0502020204030204" pitchFamily="34" charset="0"/>
              </a:rPr>
              <a:t> </a:t>
            </a:r>
            <a:r>
              <a:rPr lang="en-US" sz="4800" b="1" u="none" strike="noStrike" dirty="0" err="1">
                <a:solidFill>
                  <a:srgbClr val="FFFFFF"/>
                </a:solidFill>
                <a:effectLst/>
                <a:uFillTx/>
                <a:latin typeface="Calibri" panose="020F0502020204030204" pitchFamily="34" charset="0"/>
                <a:ea typeface="Aptos Display"/>
                <a:cs typeface="Calibri" panose="020F0502020204030204" pitchFamily="34" charset="0"/>
              </a:rPr>
              <a:t>estratégico</a:t>
            </a:r>
            <a:endParaRPr lang="pt-BR" sz="4800" b="0" u="none" strike="noStrike" dirty="0">
              <a:solidFill>
                <a:schemeClr val="dk1"/>
              </a:solidFill>
              <a:effectLst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31" name="Barra verde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548640" y="249840"/>
            <a:ext cx="4997880" cy="43560"/>
          </a:xfrm>
          <a:prstGeom prst="rect">
            <a:avLst/>
          </a:prstGeom>
          <a:solidFill>
            <a:srgbClr val="8CC63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endParaRPr lang="pt-BR" sz="1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432" name="Barra azul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5548680" y="249840"/>
            <a:ext cx="5149080" cy="43560"/>
          </a:xfrm>
          <a:prstGeom prst="rect">
            <a:avLst/>
          </a:prstGeom>
          <a:solidFill>
            <a:srgbClr val="27A9E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endParaRPr lang="pt-BR" sz="1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433" name="Numero da pagina"/>
          <p:cNvSpPr/>
          <p:nvPr/>
        </p:nvSpPr>
        <p:spPr>
          <a:xfrm>
            <a:off x="11049120" y="230040"/>
            <a:ext cx="697680" cy="277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0" rIns="0" bIns="0" anchor="ctr">
            <a:noAutofit/>
          </a:bodyPr>
          <a:lstStyle/>
          <a:p>
            <a:pPr algn="r" defTabSz="914400">
              <a:lnSpc>
                <a:spcPct val="100000"/>
              </a:lnSpc>
            </a:pPr>
            <a:r>
              <a:rPr lang="pt-BR" sz="1000" b="1" u="none" strike="noStrike">
                <a:solidFill>
                  <a:srgbClr val="C7D6D8"/>
                </a:solidFill>
                <a:effectLst/>
                <a:uFillTx/>
                <a:latin typeface="Segoe UI"/>
                <a:ea typeface="DejaVu Sans"/>
              </a:rPr>
              <a:t>19</a:t>
            </a:r>
            <a:endParaRPr lang="pt-BR" sz="1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34" name="Logo Esquerda"/>
          <p:cNvPicPr/>
          <p:nvPr/>
        </p:nvPicPr>
        <p:blipFill>
          <a:blip r:embed="rId3"/>
          <a:stretch/>
        </p:blipFill>
        <p:spPr>
          <a:xfrm>
            <a:off x="173160" y="6230160"/>
            <a:ext cx="749160" cy="412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35" name="Logo Direita"/>
          <p:cNvPicPr/>
          <p:nvPr/>
        </p:nvPicPr>
        <p:blipFill>
          <a:blip r:embed="rId4"/>
          <a:stretch/>
        </p:blipFill>
        <p:spPr>
          <a:xfrm>
            <a:off x="11043000" y="6255000"/>
            <a:ext cx="919800" cy="36252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20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351000" y="2271480"/>
            <a:ext cx="11046960" cy="1827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5400" b="1" u="none" strike="noStrike" dirty="0">
                <a:solidFill>
                  <a:srgbClr val="FFFFFF"/>
                </a:solidFill>
                <a:effectLst/>
                <a:uFillTx/>
                <a:latin typeface="+mn-lt"/>
                <a:ea typeface="Aptos Display"/>
              </a:rPr>
              <a:t>O que </a:t>
            </a:r>
            <a:r>
              <a:rPr lang="en-US" sz="5400" b="1" u="none" strike="noStrike" dirty="0" err="1">
                <a:solidFill>
                  <a:srgbClr val="FFFFFF"/>
                </a:solidFill>
                <a:effectLst/>
                <a:uFillTx/>
                <a:latin typeface="+mn-lt"/>
                <a:ea typeface="Aptos Display"/>
              </a:rPr>
              <a:t>mudou</a:t>
            </a:r>
            <a:r>
              <a:rPr lang="en-US" sz="5400" b="1" u="none" strike="noStrike" dirty="0">
                <a:solidFill>
                  <a:srgbClr val="FFFFFF"/>
                </a:solidFill>
                <a:effectLst/>
                <a:uFillTx/>
                <a:latin typeface="+mn-lt"/>
                <a:ea typeface="Aptos Display"/>
              </a:rPr>
              <a:t> no </a:t>
            </a:r>
            <a:r>
              <a:rPr lang="en-US" sz="5400" b="1" u="none" strike="noStrike" dirty="0" err="1">
                <a:solidFill>
                  <a:srgbClr val="FFFFFF"/>
                </a:solidFill>
                <a:effectLst/>
                <a:uFillTx/>
                <a:latin typeface="+mn-lt"/>
                <a:ea typeface="Aptos Display"/>
              </a:rPr>
              <a:t>mundo</a:t>
            </a:r>
            <a:r>
              <a:rPr lang="en-US" sz="5400" b="1" u="none" strike="noStrike" dirty="0">
                <a:solidFill>
                  <a:srgbClr val="FFFFFF"/>
                </a:solidFill>
                <a:effectLst/>
                <a:uFillTx/>
                <a:latin typeface="+mn-lt"/>
                <a:ea typeface="Aptos Display"/>
              </a:rPr>
              <a:t> </a:t>
            </a:r>
            <a:r>
              <a:rPr lang="en-US" sz="5400" b="1" u="none" strike="noStrike" dirty="0" smtClean="0">
                <a:solidFill>
                  <a:srgbClr val="FFFFFF"/>
                </a:solidFill>
                <a:effectLst/>
                <a:uFillTx/>
                <a:latin typeface="+mn-lt"/>
                <a:ea typeface="Aptos Display"/>
              </a:rPr>
              <a:t/>
            </a:r>
            <a:br>
              <a:rPr lang="en-US" sz="5400" b="1" u="none" strike="noStrike" dirty="0" smtClean="0">
                <a:solidFill>
                  <a:srgbClr val="FFFFFF"/>
                </a:solidFill>
                <a:effectLst/>
                <a:uFillTx/>
                <a:latin typeface="+mn-lt"/>
                <a:ea typeface="Aptos Display"/>
              </a:rPr>
            </a:br>
            <a:r>
              <a:rPr lang="en-US" sz="5400" b="1" u="none" strike="noStrike" dirty="0" err="1" smtClean="0">
                <a:solidFill>
                  <a:srgbClr val="FFFFFF"/>
                </a:solidFill>
                <a:effectLst/>
                <a:uFillTx/>
                <a:latin typeface="+mn-lt"/>
                <a:ea typeface="Aptos Display"/>
              </a:rPr>
              <a:t>nos</a:t>
            </a:r>
            <a:r>
              <a:rPr lang="en-US" sz="5400" b="1" u="none" strike="noStrike" dirty="0" smtClean="0">
                <a:solidFill>
                  <a:srgbClr val="FFFFFF"/>
                </a:solidFill>
                <a:effectLst/>
                <a:uFillTx/>
                <a:latin typeface="+mn-lt"/>
                <a:ea typeface="Aptos Display"/>
              </a:rPr>
              <a:t> </a:t>
            </a:r>
            <a:r>
              <a:rPr lang="en-US" sz="5400" b="1" u="none" strike="noStrike" dirty="0" err="1">
                <a:solidFill>
                  <a:srgbClr val="FFFFFF"/>
                </a:solidFill>
                <a:effectLst/>
                <a:uFillTx/>
                <a:latin typeface="+mn-lt"/>
                <a:ea typeface="Aptos Display"/>
              </a:rPr>
              <a:t>últimos</a:t>
            </a:r>
            <a:r>
              <a:rPr lang="en-US" sz="5400" b="1" u="none" strike="noStrike" dirty="0">
                <a:solidFill>
                  <a:srgbClr val="FFFFFF"/>
                </a:solidFill>
                <a:effectLst/>
                <a:uFillTx/>
                <a:latin typeface="+mn-lt"/>
                <a:ea typeface="Aptos Display"/>
              </a:rPr>
              <a:t> </a:t>
            </a:r>
            <a:r>
              <a:rPr lang="en-US" sz="5400" b="1" u="none" strike="noStrike" dirty="0" err="1">
                <a:solidFill>
                  <a:srgbClr val="FFFFFF"/>
                </a:solidFill>
                <a:effectLst/>
                <a:uFillTx/>
                <a:latin typeface="+mn-lt"/>
                <a:ea typeface="Aptos Display"/>
              </a:rPr>
              <a:t>trinta</a:t>
            </a:r>
            <a:r>
              <a:rPr lang="en-US" sz="5400" b="1" u="none" strike="noStrike" dirty="0">
                <a:solidFill>
                  <a:srgbClr val="FFFFFF"/>
                </a:solidFill>
                <a:effectLst/>
                <a:uFillTx/>
                <a:latin typeface="+mn-lt"/>
                <a:ea typeface="Aptos Display"/>
              </a:rPr>
              <a:t> </a:t>
            </a:r>
            <a:r>
              <a:rPr lang="en-US" sz="5400" b="1" u="none" strike="noStrike" dirty="0" err="1">
                <a:solidFill>
                  <a:srgbClr val="FFFFFF"/>
                </a:solidFill>
                <a:effectLst/>
                <a:uFillTx/>
                <a:latin typeface="+mn-lt"/>
                <a:ea typeface="Aptos Display"/>
              </a:rPr>
              <a:t>anos</a:t>
            </a:r>
            <a:r>
              <a:rPr lang="en-US" sz="5400" b="1" u="none" strike="noStrike" dirty="0">
                <a:solidFill>
                  <a:srgbClr val="FFFFFF"/>
                </a:solidFill>
                <a:effectLst/>
                <a:uFillTx/>
                <a:latin typeface="+mn-lt"/>
                <a:ea typeface="Aptos Display"/>
              </a:rPr>
              <a:t>?</a:t>
            </a:r>
            <a:endParaRPr lang="pt-BR" sz="5400" b="0" u="none" strike="noStrike" dirty="0">
              <a:solidFill>
                <a:schemeClr val="dk1"/>
              </a:solidFill>
              <a:effectLst/>
              <a:uFillTx/>
              <a:latin typeface="+mn-lt"/>
            </a:endParaRPr>
          </a:p>
        </p:txBody>
      </p:sp>
      <p:sp>
        <p:nvSpPr>
          <p:cNvPr id="54" name="Barra verde"/>
          <p:cNvSpPr/>
          <p:nvPr/>
        </p:nvSpPr>
        <p:spPr>
          <a:xfrm>
            <a:off x="548640" y="249840"/>
            <a:ext cx="4997880" cy="43560"/>
          </a:xfrm>
          <a:prstGeom prst="rect">
            <a:avLst/>
          </a:prstGeom>
          <a:solidFill>
            <a:srgbClr val="8CC63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endParaRPr lang="pt-BR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5" name="Barra azul"/>
          <p:cNvSpPr/>
          <p:nvPr/>
        </p:nvSpPr>
        <p:spPr>
          <a:xfrm>
            <a:off x="5548680" y="249840"/>
            <a:ext cx="5149080" cy="43560"/>
          </a:xfrm>
          <a:prstGeom prst="rect">
            <a:avLst/>
          </a:prstGeom>
          <a:solidFill>
            <a:srgbClr val="27A9E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endParaRPr lang="pt-BR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6" name="Numero da pagina"/>
          <p:cNvSpPr/>
          <p:nvPr/>
        </p:nvSpPr>
        <p:spPr>
          <a:xfrm>
            <a:off x="11049120" y="230040"/>
            <a:ext cx="697680" cy="277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0" rIns="0" bIns="0" anchor="ctr">
            <a:noAutofit/>
          </a:bodyPr>
          <a:lstStyle/>
          <a:p>
            <a:pPr algn="r" defTabSz="914400">
              <a:lnSpc>
                <a:spcPct val="100000"/>
              </a:lnSpc>
            </a:pPr>
            <a:r>
              <a:rPr lang="pt-BR" sz="1000" b="1" u="none" strike="noStrike">
                <a:solidFill>
                  <a:srgbClr val="C7D6D8"/>
                </a:solidFill>
                <a:effectLst/>
                <a:uFillTx/>
                <a:latin typeface="Segoe UI"/>
              </a:rPr>
              <a:t>2</a:t>
            </a:r>
            <a:endParaRPr lang="pt-BR" sz="1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57" name="Logo Esquerda"/>
          <p:cNvPicPr/>
          <p:nvPr/>
        </p:nvPicPr>
        <p:blipFill>
          <a:blip r:embed="rId3"/>
          <a:stretch/>
        </p:blipFill>
        <p:spPr>
          <a:xfrm>
            <a:off x="173160" y="6230160"/>
            <a:ext cx="749160" cy="412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8" name="Logo Direita"/>
          <p:cNvPicPr/>
          <p:nvPr/>
        </p:nvPicPr>
        <p:blipFill>
          <a:blip r:embed="rId4"/>
          <a:stretch/>
        </p:blipFill>
        <p:spPr>
          <a:xfrm>
            <a:off x="11043000" y="6255000"/>
            <a:ext cx="919800" cy="36252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 xmlns:p15="http://schemas.microsoft.com/office/powerpoint/2012/main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20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Text 2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1054440" y="746280"/>
            <a:ext cx="9992160" cy="1415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12000"/>
              </a:lnSpc>
              <a:tabLst>
                <a:tab pos="0" algn="l"/>
              </a:tabLst>
            </a:pPr>
            <a:r>
              <a:rPr lang="en-US" sz="3600" b="1" u="none" strike="noStrike" dirty="0" err="1">
                <a:solidFill>
                  <a:srgbClr val="FFFFFF"/>
                </a:solidFill>
                <a:effectLst/>
                <a:uFillTx/>
                <a:latin typeface="Calibri" panose="020F0502020204030204" pitchFamily="34" charset="0"/>
                <a:ea typeface="Segoe UI Light"/>
                <a:cs typeface="Calibri" panose="020F0502020204030204" pitchFamily="34" charset="0"/>
              </a:rPr>
              <a:t>Quando</a:t>
            </a:r>
            <a:r>
              <a:rPr lang="en-US" sz="3600" b="1" u="none" strike="noStrike" dirty="0">
                <a:solidFill>
                  <a:srgbClr val="FFFFFF"/>
                </a:solidFill>
                <a:effectLst/>
                <a:uFillTx/>
                <a:latin typeface="Calibri" panose="020F0502020204030204" pitchFamily="34" charset="0"/>
                <a:ea typeface="Segoe UI Light"/>
                <a:cs typeface="Calibri" panose="020F0502020204030204" pitchFamily="34" charset="0"/>
              </a:rPr>
              <a:t> </a:t>
            </a:r>
            <a:r>
              <a:rPr lang="en-US" sz="3600" b="1" u="none" strike="noStrike" dirty="0" err="1">
                <a:solidFill>
                  <a:srgbClr val="FFFFFF"/>
                </a:solidFill>
                <a:effectLst/>
                <a:uFillTx/>
                <a:latin typeface="Calibri" panose="020F0502020204030204" pitchFamily="34" charset="0"/>
                <a:ea typeface="Segoe UI Light"/>
                <a:cs typeface="Calibri" panose="020F0502020204030204" pitchFamily="34" charset="0"/>
              </a:rPr>
              <a:t>toda</a:t>
            </a:r>
            <a:r>
              <a:rPr lang="en-US" sz="3600" b="1" u="none" strike="noStrike" dirty="0">
                <a:solidFill>
                  <a:srgbClr val="FFFFFF"/>
                </a:solidFill>
                <a:effectLst/>
                <a:uFillTx/>
                <a:latin typeface="Calibri" panose="020F0502020204030204" pitchFamily="34" charset="0"/>
                <a:ea typeface="Segoe UI Light"/>
                <a:cs typeface="Calibri" panose="020F0502020204030204" pitchFamily="34" charset="0"/>
              </a:rPr>
              <a:t> </a:t>
            </a:r>
            <a:r>
              <a:rPr lang="en-US" sz="3600" b="1" u="none" strike="noStrike" dirty="0" err="1">
                <a:solidFill>
                  <a:srgbClr val="FFFFFF"/>
                </a:solidFill>
                <a:effectLst/>
                <a:uFillTx/>
                <a:latin typeface="Calibri" panose="020F0502020204030204" pitchFamily="34" charset="0"/>
                <a:ea typeface="Segoe UI Light"/>
                <a:cs typeface="Calibri" panose="020F0502020204030204" pitchFamily="34" charset="0"/>
              </a:rPr>
              <a:t>organização</a:t>
            </a:r>
            <a:r>
              <a:rPr lang="en-US" sz="3600" b="1" u="none" strike="noStrike" dirty="0">
                <a:solidFill>
                  <a:srgbClr val="FFFFFF"/>
                </a:solidFill>
                <a:effectLst/>
                <a:uFillTx/>
                <a:latin typeface="Calibri" panose="020F0502020204030204" pitchFamily="34" charset="0"/>
                <a:ea typeface="Segoe UI Light"/>
                <a:cs typeface="Calibri" panose="020F0502020204030204" pitchFamily="34" charset="0"/>
              </a:rPr>
              <a:t> </a:t>
            </a:r>
            <a:r>
              <a:rPr lang="en-US" sz="3600" b="1" u="none" strike="noStrike" dirty="0" err="1">
                <a:solidFill>
                  <a:srgbClr val="FFFFFF"/>
                </a:solidFill>
                <a:effectLst/>
                <a:uFillTx/>
                <a:latin typeface="Calibri" panose="020F0502020204030204" pitchFamily="34" charset="0"/>
                <a:ea typeface="Segoe UI Light"/>
                <a:cs typeface="Calibri" panose="020F0502020204030204" pitchFamily="34" charset="0"/>
              </a:rPr>
              <a:t>tiver</a:t>
            </a:r>
            <a:r>
              <a:rPr lang="en-US" sz="3600" b="1" u="none" strike="noStrike" dirty="0">
                <a:solidFill>
                  <a:srgbClr val="FFFFFF"/>
                </a:solidFill>
                <a:effectLst/>
                <a:uFillTx/>
                <a:latin typeface="Calibri" panose="020F0502020204030204" pitchFamily="34" charset="0"/>
                <a:ea typeface="Segoe UI Light"/>
                <a:cs typeface="Calibri" panose="020F0502020204030204" pitchFamily="34" charset="0"/>
              </a:rPr>
              <a:t> </a:t>
            </a:r>
            <a:r>
              <a:rPr lang="en-US" sz="3600" b="1" u="none" strike="noStrike" dirty="0" err="1">
                <a:solidFill>
                  <a:srgbClr val="FFFFFF"/>
                </a:solidFill>
                <a:effectLst/>
                <a:uFillTx/>
                <a:latin typeface="Calibri" panose="020F0502020204030204" pitchFamily="34" charset="0"/>
                <a:ea typeface="Segoe UI Light"/>
                <a:cs typeface="Calibri" panose="020F0502020204030204" pitchFamily="34" charset="0"/>
              </a:rPr>
              <a:t>acesso</a:t>
            </a:r>
            <a:r>
              <a:rPr lang="en-US" sz="3600" b="1" u="none" strike="noStrike" dirty="0">
                <a:solidFill>
                  <a:srgbClr val="FFFFFF"/>
                </a:solidFill>
                <a:effectLst/>
                <a:uFillTx/>
                <a:latin typeface="Calibri" panose="020F0502020204030204" pitchFamily="34" charset="0"/>
                <a:ea typeface="Segoe UI Light"/>
                <a:cs typeface="Calibri" panose="020F0502020204030204" pitchFamily="34" charset="0"/>
              </a:rPr>
              <a:t> à </a:t>
            </a:r>
            <a:r>
              <a:rPr lang="en-US" sz="3600" b="1" u="none" strike="noStrike" dirty="0" err="1">
                <a:solidFill>
                  <a:srgbClr val="FFFFFF"/>
                </a:solidFill>
                <a:effectLst/>
                <a:uFillTx/>
                <a:latin typeface="Calibri" panose="020F0502020204030204" pitchFamily="34" charset="0"/>
                <a:ea typeface="Segoe UI Light"/>
                <a:cs typeface="Calibri" panose="020F0502020204030204" pitchFamily="34" charset="0"/>
              </a:rPr>
              <a:t>mesma</a:t>
            </a:r>
            <a:r>
              <a:rPr lang="en-US" sz="3600" b="1" u="none" strike="noStrike" dirty="0">
                <a:solidFill>
                  <a:srgbClr val="FFFFFF"/>
                </a:solidFill>
                <a:effectLst/>
                <a:uFillTx/>
                <a:latin typeface="Calibri" panose="020F0502020204030204" pitchFamily="34" charset="0"/>
                <a:ea typeface="Segoe UI Light"/>
                <a:cs typeface="Calibri" panose="020F0502020204030204" pitchFamily="34" charset="0"/>
              </a:rPr>
              <a:t> IA, </a:t>
            </a:r>
            <a:endParaRPr lang="pt-BR" sz="3600" b="0" u="none" strike="noStrike" dirty="0">
              <a:solidFill>
                <a:srgbClr val="FFFFFF"/>
              </a:solidFill>
              <a:effectLst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 defTabSz="914400">
              <a:lnSpc>
                <a:spcPct val="112000"/>
              </a:lnSpc>
              <a:tabLst>
                <a:tab pos="0" algn="l"/>
              </a:tabLst>
            </a:pPr>
            <a:r>
              <a:rPr lang="en-US" sz="3600" b="1" u="none" strike="noStrike" dirty="0" err="1">
                <a:solidFill>
                  <a:srgbClr val="FFFFFF"/>
                </a:solidFill>
                <a:effectLst/>
                <a:uFillTx/>
                <a:latin typeface="Calibri" panose="020F0502020204030204" pitchFamily="34" charset="0"/>
                <a:ea typeface="Segoe UI Light"/>
                <a:cs typeface="Calibri" panose="020F0502020204030204" pitchFamily="34" charset="0"/>
              </a:rPr>
              <a:t>qual</a:t>
            </a:r>
            <a:r>
              <a:rPr lang="en-US" sz="3600" b="1" u="none" strike="noStrike" dirty="0">
                <a:solidFill>
                  <a:srgbClr val="FFFFFF"/>
                </a:solidFill>
                <a:effectLst/>
                <a:uFillTx/>
                <a:latin typeface="Calibri" panose="020F0502020204030204" pitchFamily="34" charset="0"/>
                <a:ea typeface="Segoe UI Light"/>
                <a:cs typeface="Calibri" panose="020F0502020204030204" pitchFamily="34" charset="0"/>
              </a:rPr>
              <a:t> </a:t>
            </a:r>
            <a:r>
              <a:rPr lang="en-US" sz="3600" b="1" u="none" strike="noStrike" dirty="0" err="1">
                <a:solidFill>
                  <a:srgbClr val="FFFFFF"/>
                </a:solidFill>
                <a:effectLst/>
                <a:uFillTx/>
                <a:latin typeface="Calibri" panose="020F0502020204030204" pitchFamily="34" charset="0"/>
                <a:ea typeface="Segoe UI Light"/>
                <a:cs typeface="Calibri" panose="020F0502020204030204" pitchFamily="34" charset="0"/>
              </a:rPr>
              <a:t>será</a:t>
            </a:r>
            <a:r>
              <a:rPr lang="en-US" sz="3600" b="1" u="none" strike="noStrike" dirty="0">
                <a:solidFill>
                  <a:srgbClr val="FFFFFF"/>
                </a:solidFill>
                <a:effectLst/>
                <a:uFillTx/>
                <a:latin typeface="Calibri" panose="020F0502020204030204" pitchFamily="34" charset="0"/>
                <a:ea typeface="Segoe UI Light"/>
                <a:cs typeface="Calibri" panose="020F0502020204030204" pitchFamily="34" charset="0"/>
              </a:rPr>
              <a:t> a </a:t>
            </a:r>
            <a:r>
              <a:rPr lang="en-US" sz="3600" b="1" u="none" strike="noStrike" dirty="0" err="1">
                <a:solidFill>
                  <a:srgbClr val="FFFFFF"/>
                </a:solidFill>
                <a:effectLst/>
                <a:uFillTx/>
                <a:latin typeface="Calibri" panose="020F0502020204030204" pitchFamily="34" charset="0"/>
                <a:ea typeface="Segoe UI Light"/>
                <a:cs typeface="Calibri" panose="020F0502020204030204" pitchFamily="34" charset="0"/>
              </a:rPr>
              <a:t>sua</a:t>
            </a:r>
            <a:r>
              <a:rPr lang="en-US" sz="3600" b="1" u="none" strike="noStrike" dirty="0">
                <a:solidFill>
                  <a:srgbClr val="FFFFFF"/>
                </a:solidFill>
                <a:effectLst/>
                <a:uFillTx/>
                <a:latin typeface="Calibri" panose="020F0502020204030204" pitchFamily="34" charset="0"/>
                <a:ea typeface="Segoe UI Light"/>
                <a:cs typeface="Calibri" panose="020F0502020204030204" pitchFamily="34" charset="0"/>
              </a:rPr>
              <a:t> </a:t>
            </a:r>
            <a:r>
              <a:rPr lang="en-US" sz="3600" b="1" u="none" strike="noStrike" dirty="0" err="1">
                <a:solidFill>
                  <a:srgbClr val="FFFFFF"/>
                </a:solidFill>
                <a:effectLst/>
                <a:uFillTx/>
                <a:latin typeface="Calibri" panose="020F0502020204030204" pitchFamily="34" charset="0"/>
                <a:ea typeface="Segoe UI Light"/>
                <a:cs typeface="Calibri" panose="020F0502020204030204" pitchFamily="34" charset="0"/>
              </a:rPr>
              <a:t>vantagem</a:t>
            </a:r>
            <a:r>
              <a:rPr lang="en-US" sz="3600" b="1" u="none" strike="noStrike" dirty="0">
                <a:solidFill>
                  <a:srgbClr val="FFFFFF"/>
                </a:solidFill>
                <a:effectLst/>
                <a:uFillTx/>
                <a:latin typeface="Calibri" panose="020F0502020204030204" pitchFamily="34" charset="0"/>
                <a:ea typeface="Segoe UI Light"/>
                <a:cs typeface="Calibri" panose="020F0502020204030204" pitchFamily="34" charset="0"/>
              </a:rPr>
              <a:t> </a:t>
            </a:r>
            <a:r>
              <a:rPr lang="en-US" sz="3600" b="1" u="none" strike="noStrike" dirty="0" err="1">
                <a:solidFill>
                  <a:srgbClr val="FFFFFF"/>
                </a:solidFill>
                <a:effectLst/>
                <a:uFillTx/>
                <a:latin typeface="Calibri" panose="020F0502020204030204" pitchFamily="34" charset="0"/>
                <a:ea typeface="Segoe UI Light"/>
                <a:cs typeface="Calibri" panose="020F0502020204030204" pitchFamily="34" charset="0"/>
              </a:rPr>
              <a:t>competitiva</a:t>
            </a:r>
            <a:r>
              <a:rPr lang="en-US" sz="3600" b="1" u="none" strike="noStrike" dirty="0">
                <a:solidFill>
                  <a:srgbClr val="FFFFFF"/>
                </a:solidFill>
                <a:effectLst/>
                <a:uFillTx/>
                <a:latin typeface="Calibri" panose="020F0502020204030204" pitchFamily="34" charset="0"/>
                <a:ea typeface="Segoe UI Light"/>
                <a:cs typeface="Calibri" panose="020F0502020204030204" pitchFamily="34" charset="0"/>
              </a:rPr>
              <a:t>?</a:t>
            </a:r>
            <a:endParaRPr lang="pt-BR" sz="3600" b="0" u="none" strike="noStrike" dirty="0">
              <a:solidFill>
                <a:srgbClr val="FFFFFF"/>
              </a:solidFill>
              <a:effectLst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37" name="Text 3"/>
          <p:cNvSpPr/>
          <p:nvPr/>
        </p:nvSpPr>
        <p:spPr>
          <a:xfrm>
            <a:off x="914400" y="2469600"/>
            <a:ext cx="10357920" cy="290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1" u="none" strike="noStrike" spc="300">
                <a:solidFill>
                  <a:srgbClr val="8CC63F"/>
                </a:solidFill>
                <a:effectLst/>
                <a:uFillTx/>
                <a:latin typeface="Segoe UI"/>
                <a:ea typeface="Segoe UI"/>
              </a:rPr>
              <a:t>A VANTAGEM ESTARÁ EM</a:t>
            </a:r>
            <a:endParaRPr lang="pt-BR" sz="1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38" name="chip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1606320" y="2963520"/>
            <a:ext cx="1369440" cy="564840"/>
          </a:xfrm>
          <a:prstGeom prst="roundRect">
            <a:avLst>
              <a:gd name="adj" fmla="val 16129"/>
            </a:avLst>
          </a:prstGeom>
          <a:solidFill>
            <a:srgbClr val="1A4A52"/>
          </a:solidFill>
          <a:ln w="15840">
            <a:solidFill>
              <a:srgbClr val="27A9E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pt-BR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439" name="Text 5"/>
          <p:cNvSpPr/>
          <p:nvPr/>
        </p:nvSpPr>
        <p:spPr>
          <a:xfrm>
            <a:off x="1642680" y="2963520"/>
            <a:ext cx="1296360" cy="564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95000"/>
              </a:lnSpc>
              <a:tabLst>
                <a:tab pos="0" algn="l"/>
              </a:tabLst>
            </a:pPr>
            <a:r>
              <a:rPr lang="en-US" sz="1800" b="1" u="none" strike="noStrike">
                <a:solidFill>
                  <a:srgbClr val="FFFFFF"/>
                </a:solidFill>
                <a:effectLst/>
                <a:uFillTx/>
                <a:latin typeface="Segoe UI"/>
                <a:ea typeface="Segoe UI"/>
              </a:rPr>
              <a:t>Liderança</a:t>
            </a:r>
            <a:endParaRPr lang="pt-B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40" name="chip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3197160" y="2963520"/>
            <a:ext cx="1369440" cy="564840"/>
          </a:xfrm>
          <a:prstGeom prst="roundRect">
            <a:avLst>
              <a:gd name="adj" fmla="val 16129"/>
            </a:avLst>
          </a:prstGeom>
          <a:solidFill>
            <a:srgbClr val="1A4A52"/>
          </a:solidFill>
          <a:ln w="15840">
            <a:solidFill>
              <a:srgbClr val="27A9E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pt-BR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441" name="Text 7"/>
          <p:cNvSpPr/>
          <p:nvPr/>
        </p:nvSpPr>
        <p:spPr>
          <a:xfrm>
            <a:off x="3233880" y="2963520"/>
            <a:ext cx="1296360" cy="564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95000"/>
              </a:lnSpc>
              <a:tabLst>
                <a:tab pos="0" algn="l"/>
              </a:tabLst>
            </a:pPr>
            <a:r>
              <a:rPr lang="en-US" sz="1800" b="1" u="none" strike="noStrike">
                <a:solidFill>
                  <a:srgbClr val="FFFFFF"/>
                </a:solidFill>
                <a:effectLst/>
                <a:uFillTx/>
                <a:latin typeface="Segoe UI"/>
                <a:ea typeface="Segoe UI"/>
              </a:rPr>
              <a:t>Cultura</a:t>
            </a:r>
            <a:endParaRPr lang="pt-B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42" name="chip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4788360" y="2963520"/>
            <a:ext cx="2512440" cy="564840"/>
          </a:xfrm>
          <a:prstGeom prst="roundRect">
            <a:avLst>
              <a:gd name="adj" fmla="val 16129"/>
            </a:avLst>
          </a:prstGeom>
          <a:solidFill>
            <a:srgbClr val="1A4A52"/>
          </a:solidFill>
          <a:ln w="15840">
            <a:solidFill>
              <a:srgbClr val="27A9E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pt-BR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443" name="Text 9"/>
          <p:cNvSpPr/>
          <p:nvPr/>
        </p:nvSpPr>
        <p:spPr>
          <a:xfrm>
            <a:off x="4824720" y="2963520"/>
            <a:ext cx="2439360" cy="564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95000"/>
              </a:lnSpc>
              <a:tabLst>
                <a:tab pos="0" algn="l"/>
              </a:tabLst>
            </a:pPr>
            <a:r>
              <a:rPr lang="en-US" sz="1800" b="1" u="none" strike="noStrike">
                <a:solidFill>
                  <a:srgbClr val="FFFFFF"/>
                </a:solidFill>
                <a:effectLst/>
                <a:uFillTx/>
                <a:latin typeface="Segoe UI"/>
                <a:ea typeface="Segoe UI"/>
              </a:rPr>
              <a:t>Capacidade de aprender</a:t>
            </a:r>
            <a:endParaRPr lang="pt-B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44" name="chip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7522200" y="2963520"/>
            <a:ext cx="3061080" cy="564840"/>
          </a:xfrm>
          <a:prstGeom prst="roundRect">
            <a:avLst>
              <a:gd name="adj" fmla="val 16129"/>
            </a:avLst>
          </a:prstGeom>
          <a:solidFill>
            <a:srgbClr val="1A4A52"/>
          </a:solidFill>
          <a:ln w="15840">
            <a:solidFill>
              <a:srgbClr val="27A9E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pt-BR" sz="2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445" name="Text 11"/>
          <p:cNvSpPr/>
          <p:nvPr/>
        </p:nvSpPr>
        <p:spPr>
          <a:xfrm>
            <a:off x="7558920" y="2963520"/>
            <a:ext cx="2988000" cy="564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95000"/>
              </a:lnSpc>
              <a:tabLst>
                <a:tab pos="0" algn="l"/>
              </a:tabLst>
            </a:pPr>
            <a:r>
              <a:rPr lang="en-US" sz="1800" b="1" u="none" strike="noStrike">
                <a:solidFill>
                  <a:srgbClr val="FFFFFF"/>
                </a:solidFill>
                <a:effectLst/>
                <a:uFillTx/>
                <a:latin typeface="Segoe UI"/>
                <a:ea typeface="Segoe UI"/>
              </a:rPr>
              <a:t>Velocidade de experimentação</a:t>
            </a:r>
            <a:endParaRPr lang="pt-B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46" name="chip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1921680" y="3695040"/>
            <a:ext cx="2512440" cy="564840"/>
          </a:xfrm>
          <a:prstGeom prst="roundRect">
            <a:avLst>
              <a:gd name="adj" fmla="val 16129"/>
            </a:avLst>
          </a:prstGeom>
          <a:solidFill>
            <a:srgbClr val="1A4A52"/>
          </a:solidFill>
          <a:ln w="15840">
            <a:solidFill>
              <a:srgbClr val="27A9E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pt-BR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447" name="Text 13"/>
          <p:cNvSpPr/>
          <p:nvPr/>
        </p:nvSpPr>
        <p:spPr>
          <a:xfrm>
            <a:off x="1958040" y="3695040"/>
            <a:ext cx="2439360" cy="564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95000"/>
              </a:lnSpc>
              <a:tabLst>
                <a:tab pos="0" algn="l"/>
              </a:tabLst>
            </a:pPr>
            <a:r>
              <a:rPr lang="en-US" sz="1800" b="1" u="none" strike="noStrike">
                <a:solidFill>
                  <a:srgbClr val="FFFFFF"/>
                </a:solidFill>
                <a:effectLst/>
                <a:uFillTx/>
                <a:latin typeface="Segoe UI"/>
                <a:ea typeface="Segoe UI"/>
              </a:rPr>
              <a:t>Qualidade das decisões</a:t>
            </a:r>
            <a:endParaRPr lang="pt-B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48" name="chip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4655520" y="3695040"/>
            <a:ext cx="2421000" cy="564840"/>
          </a:xfrm>
          <a:prstGeom prst="roundRect">
            <a:avLst>
              <a:gd name="adj" fmla="val 16129"/>
            </a:avLst>
          </a:prstGeom>
          <a:solidFill>
            <a:srgbClr val="1A4A52"/>
          </a:solidFill>
          <a:ln w="15840">
            <a:solidFill>
              <a:srgbClr val="27A9E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pt-BR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449" name="Text 15"/>
          <p:cNvSpPr/>
          <p:nvPr/>
        </p:nvSpPr>
        <p:spPr>
          <a:xfrm>
            <a:off x="4692240" y="3695040"/>
            <a:ext cx="2347920" cy="564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95000"/>
              </a:lnSpc>
              <a:tabLst>
                <a:tab pos="0" algn="l"/>
              </a:tabLst>
            </a:pPr>
            <a:r>
              <a:rPr lang="en-US" sz="1800" b="1" u="none" strike="noStrike">
                <a:solidFill>
                  <a:srgbClr val="FFFFFF"/>
                </a:solidFill>
                <a:effectLst/>
                <a:uFillTx/>
                <a:latin typeface="Segoe UI"/>
                <a:ea typeface="Segoe UI"/>
              </a:rPr>
              <a:t>Confiança das pessoas</a:t>
            </a:r>
            <a:endParaRPr lang="pt-B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50" name="chip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7298280" y="3695040"/>
            <a:ext cx="2969640" cy="564840"/>
          </a:xfrm>
          <a:prstGeom prst="roundRect">
            <a:avLst>
              <a:gd name="adj" fmla="val 16129"/>
            </a:avLst>
          </a:prstGeom>
          <a:solidFill>
            <a:srgbClr val="1A4A52"/>
          </a:solidFill>
          <a:ln w="15840">
            <a:solidFill>
              <a:srgbClr val="27A9E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pt-BR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451" name="Text 17"/>
          <p:cNvSpPr/>
          <p:nvPr/>
        </p:nvSpPr>
        <p:spPr>
          <a:xfrm>
            <a:off x="7335000" y="3695040"/>
            <a:ext cx="2896560" cy="564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95000"/>
              </a:lnSpc>
              <a:tabLst>
                <a:tab pos="0" algn="l"/>
              </a:tabLst>
            </a:pPr>
            <a:r>
              <a:rPr lang="en-US" sz="1800" b="1" u="none" strike="noStrike">
                <a:solidFill>
                  <a:srgbClr val="FFFFFF"/>
                </a:solidFill>
                <a:effectLst/>
                <a:uFillTx/>
                <a:latin typeface="Segoe UI"/>
                <a:ea typeface="Segoe UI"/>
              </a:rPr>
              <a:t>Capacidade de transformação</a:t>
            </a:r>
            <a:endParaRPr lang="pt-B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52" name="closing marker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1463040" y="4921920"/>
            <a:ext cx="141120" cy="1393920"/>
          </a:xfrm>
          <a:prstGeom prst="rect">
            <a:avLst/>
          </a:prstGeom>
          <a:solidFill>
            <a:srgbClr val="8CC63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0560" tIns="45000" rIns="70560" bIns="45000" anchor="t">
            <a:noAutofit/>
          </a:bodyPr>
          <a:lstStyle/>
          <a:p>
            <a:endParaRPr lang="pt-BR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453" name="Text 19"/>
          <p:cNvSpPr/>
          <p:nvPr/>
        </p:nvSpPr>
        <p:spPr>
          <a:xfrm>
            <a:off x="1737360" y="4939920"/>
            <a:ext cx="9309600" cy="1278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24000"/>
              </a:lnSpc>
              <a:tabLst>
                <a:tab pos="0" algn="l"/>
              </a:tabLst>
            </a:pPr>
            <a:r>
              <a:rPr lang="en-US" sz="2000" b="0" u="none" strike="noStrike">
                <a:solidFill>
                  <a:schemeClr val="lt1"/>
                </a:solidFill>
                <a:effectLst/>
                <a:uFillTx/>
                <a:latin typeface="Segoe UI"/>
                <a:ea typeface="Segoe UI"/>
              </a:rPr>
              <a:t>A IA democratiza capacidades tecnológicas.</a:t>
            </a:r>
            <a:endParaRPr lang="pt-BR" sz="2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24000"/>
              </a:lnSpc>
              <a:tabLst>
                <a:tab pos="0" algn="l"/>
              </a:tabLst>
            </a:pPr>
            <a:r>
              <a:rPr lang="en-US" sz="2000" b="0" u="none" strike="noStrike">
                <a:solidFill>
                  <a:schemeClr val="lt1"/>
                </a:solidFill>
                <a:effectLst/>
                <a:uFillTx/>
                <a:latin typeface="Segoe UI"/>
                <a:ea typeface="Segoe UI"/>
              </a:rPr>
              <a:t> O que continuará diferenciando organizações será a forma como seus líderes mobilizam pessoas, definem estratégias e transformam conhecimento em ação.</a:t>
            </a:r>
            <a:endParaRPr lang="pt-BR" sz="2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54" name="Barra verde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548640" y="249840"/>
            <a:ext cx="4997880" cy="43560"/>
          </a:xfrm>
          <a:prstGeom prst="rect">
            <a:avLst/>
          </a:prstGeom>
          <a:solidFill>
            <a:srgbClr val="8CC63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720" rIns="90000" bIns="720" anchor="t">
            <a:noAutofit/>
          </a:bodyPr>
          <a:lstStyle/>
          <a:p>
            <a:endParaRPr lang="pt-BR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455" name="Barra azul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5548680" y="249840"/>
            <a:ext cx="5149080" cy="43560"/>
          </a:xfrm>
          <a:prstGeom prst="rect">
            <a:avLst/>
          </a:prstGeom>
          <a:solidFill>
            <a:srgbClr val="27A9E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720" rIns="90000" bIns="720" anchor="t">
            <a:noAutofit/>
          </a:bodyPr>
          <a:lstStyle/>
          <a:p>
            <a:endParaRPr lang="pt-BR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456" name="Numero da pagina"/>
          <p:cNvSpPr/>
          <p:nvPr/>
        </p:nvSpPr>
        <p:spPr>
          <a:xfrm>
            <a:off x="10100160" y="6437520"/>
            <a:ext cx="1497960" cy="290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r" defTabSz="914400">
              <a:lnSpc>
                <a:spcPct val="100000"/>
              </a:lnSpc>
            </a:pPr>
            <a:r>
              <a:rPr lang="pt-BR" sz="900" b="0" u="none" strike="noStrike">
                <a:solidFill>
                  <a:srgbClr val="9FB3B6"/>
                </a:solidFill>
                <a:effectLst/>
                <a:uFillTx/>
                <a:latin typeface="Segoe UI"/>
                <a:ea typeface="DejaVu Sans"/>
              </a:rPr>
              <a:t>20 / 25</a:t>
            </a:r>
            <a:endParaRPr lang="pt-BR" sz="9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57" name="Numero da pagina"/>
          <p:cNvSpPr/>
          <p:nvPr/>
        </p:nvSpPr>
        <p:spPr>
          <a:xfrm>
            <a:off x="11049120" y="230040"/>
            <a:ext cx="697680" cy="277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0" rIns="0" bIns="0" anchor="ctr">
            <a:noAutofit/>
          </a:bodyPr>
          <a:lstStyle/>
          <a:p>
            <a:pPr algn="r" defTabSz="914400">
              <a:lnSpc>
                <a:spcPct val="100000"/>
              </a:lnSpc>
            </a:pPr>
            <a:r>
              <a:rPr lang="pt-BR" sz="1000" b="1" u="none" strike="noStrike">
                <a:solidFill>
                  <a:srgbClr val="C7D6D8"/>
                </a:solidFill>
                <a:effectLst/>
                <a:uFillTx/>
                <a:latin typeface="Segoe UI"/>
                <a:ea typeface="DejaVu Sans"/>
              </a:rPr>
              <a:t>20</a:t>
            </a:r>
            <a:endParaRPr lang="pt-BR" sz="1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59" name="Imagem 26"/>
          <p:cNvPicPr/>
          <p:nvPr/>
        </p:nvPicPr>
        <p:blipFill>
          <a:blip r:embed="rId3"/>
          <a:stretch/>
        </p:blipFill>
        <p:spPr>
          <a:xfrm>
            <a:off x="11043000" y="6255000"/>
            <a:ext cx="919800" cy="3625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" name="Logo Esquerda">
            <a:extLst>
              <a:ext uri="{FF2B5EF4-FFF2-40B4-BE49-F238E27FC236}">
                <a16:creationId xmlns:a16="http://schemas.microsoft.com/office/drawing/2014/main" id="{46673ECB-FEF2-23DE-49F5-3F806FDF435F}"/>
              </a:ext>
            </a:extLst>
          </p:cNvPr>
          <p:cNvPicPr/>
          <p:nvPr/>
        </p:nvPicPr>
        <p:blipFill>
          <a:blip r:embed="rId4"/>
          <a:stretch/>
        </p:blipFill>
        <p:spPr>
          <a:xfrm>
            <a:off x="173160" y="6230160"/>
            <a:ext cx="749160" cy="41220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20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Eyebrow 2"/>
          <p:cNvSpPr/>
          <p:nvPr/>
        </p:nvSpPr>
        <p:spPr>
          <a:xfrm>
            <a:off x="548640" y="502920"/>
            <a:ext cx="10057680" cy="273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5000"/>
              </a:lnSpc>
              <a:tabLst>
                <a:tab pos="0" algn="l"/>
              </a:tabLst>
            </a:pPr>
            <a:r>
              <a:rPr lang="pt-BR" sz="1200" b="1" u="none" strike="noStrike" spc="300">
                <a:solidFill>
                  <a:srgbClr val="27A9E1"/>
                </a:solidFill>
                <a:effectLst/>
                <a:uFillTx/>
                <a:latin typeface="Segoe UI"/>
              </a:rPr>
              <a:t>SÍNTESE DA PALESTRA</a:t>
            </a:r>
            <a:endParaRPr lang="pt-BR" sz="1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61" name="Titulo 3"/>
          <p:cNvSpPr/>
          <p:nvPr/>
        </p:nvSpPr>
        <p:spPr>
          <a:xfrm>
            <a:off x="548640" y="841320"/>
            <a:ext cx="11063520" cy="599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5000"/>
              </a:lnSpc>
              <a:tabLst>
                <a:tab pos="0" algn="l"/>
              </a:tabLst>
            </a:pPr>
            <a:r>
              <a:rPr lang="pt-BR" sz="3000" b="1" u="none" strike="noStrike">
                <a:solidFill>
                  <a:srgbClr val="FFFFFF"/>
                </a:solidFill>
                <a:effectLst/>
                <a:uFillTx/>
                <a:latin typeface="Segoe UI Light"/>
              </a:rPr>
              <a:t>A linha de raciocínio da inovação</a:t>
            </a:r>
            <a:endParaRPr lang="pt-BR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62" name="Subtitulo 3"/>
          <p:cNvSpPr/>
          <p:nvPr/>
        </p:nvSpPr>
        <p:spPr>
          <a:xfrm>
            <a:off x="548640" y="1572840"/>
            <a:ext cx="11063520" cy="399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5000"/>
              </a:lnSpc>
              <a:tabLst>
                <a:tab pos="0" algn="l"/>
              </a:tabLst>
            </a:pPr>
            <a:r>
              <a:rPr lang="pt-BR" sz="1800" b="0" u="none" strike="noStrike">
                <a:solidFill>
                  <a:srgbClr val="C7D6D8"/>
                </a:solidFill>
                <a:effectLst/>
                <a:uFillTx/>
                <a:latin typeface="Segoe UI"/>
              </a:rPr>
              <a:t>Nove ideias encadeadas: do aprendizado contínuo ao preparo das pessoas.</a:t>
            </a:r>
            <a:endParaRPr lang="pt-B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63" name="Card 10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548640" y="2300040"/>
            <a:ext cx="3349440" cy="949320"/>
          </a:xfrm>
          <a:prstGeom prst="roundRect">
            <a:avLst>
              <a:gd name="adj" fmla="val 8000"/>
            </a:avLst>
          </a:prstGeom>
          <a:solidFill>
            <a:srgbClr val="1A4A5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pt-BR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464" name="Badge 10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728640" y="2480040"/>
            <a:ext cx="339120" cy="339120"/>
          </a:xfrm>
          <a:prstGeom prst="ellipse">
            <a:avLst/>
          </a:prstGeom>
          <a:solidFill>
            <a:srgbClr val="8CC63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pt-BR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465" name="Num 10"/>
          <p:cNvSpPr/>
          <p:nvPr/>
        </p:nvSpPr>
        <p:spPr>
          <a:xfrm>
            <a:off x="728640" y="2480040"/>
            <a:ext cx="339120" cy="339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ctr" defTabSz="914400">
              <a:lnSpc>
                <a:spcPct val="105000"/>
              </a:lnSpc>
              <a:tabLst>
                <a:tab pos="0" algn="l"/>
              </a:tabLst>
            </a:pPr>
            <a:r>
              <a:rPr lang="pt-BR" sz="1100" b="1" u="none" strike="noStrike">
                <a:solidFill>
                  <a:srgbClr val="FFFFFF"/>
                </a:solidFill>
                <a:effectLst/>
                <a:uFillTx/>
                <a:latin typeface="Segoe UI"/>
              </a:rPr>
              <a:t>1</a:t>
            </a:r>
            <a:endParaRPr lang="pt-BR" sz="1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66" name="Texto 10"/>
          <p:cNvSpPr/>
          <p:nvPr/>
        </p:nvSpPr>
        <p:spPr>
          <a:xfrm>
            <a:off x="1188720" y="2440080"/>
            <a:ext cx="2529360" cy="669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5000"/>
              </a:lnSpc>
              <a:tabLst>
                <a:tab pos="0" algn="l"/>
              </a:tabLst>
            </a:pPr>
            <a:r>
              <a:rPr lang="pt-BR" sz="1250" b="0" u="none" strike="noStrike">
                <a:solidFill>
                  <a:srgbClr val="FFFFFF"/>
                </a:solidFill>
                <a:effectLst/>
                <a:uFillTx/>
                <a:latin typeface="Segoe UI"/>
              </a:rPr>
              <a:t>Empresas desaparecem quando param de aprender.</a:t>
            </a:r>
            <a:endParaRPr lang="pt-BR" sz="12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467" name="Seta 13"/>
          <p:cNvCxnSpPr/>
          <p:nvPr/>
        </p:nvCxnSpPr>
        <p:spPr>
          <a:xfrm>
            <a:off x="2223360" y="3279960"/>
            <a:ext cx="720" cy="170640"/>
          </a:xfrm>
          <a:prstGeom prst="straightConnector1">
            <a:avLst/>
          </a:prstGeom>
          <a:ln w="19050">
            <a:solidFill>
              <a:srgbClr val="27A9E1"/>
            </a:solidFill>
            <a:round/>
            <a:tailEnd type="arrow" w="med" len="med"/>
          </a:ln>
        </p:spPr>
      </p:cxnSp>
      <p:sp>
        <p:nvSpPr>
          <p:cNvPr id="468" name="Card 11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548640" y="3480120"/>
            <a:ext cx="3349440" cy="949320"/>
          </a:xfrm>
          <a:prstGeom prst="roundRect">
            <a:avLst>
              <a:gd name="adj" fmla="val 8000"/>
            </a:avLst>
          </a:prstGeom>
          <a:solidFill>
            <a:srgbClr val="13292E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pt-BR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469" name="Badge 11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728640" y="3660120"/>
            <a:ext cx="339120" cy="339120"/>
          </a:xfrm>
          <a:prstGeom prst="ellipse">
            <a:avLst/>
          </a:prstGeom>
          <a:solidFill>
            <a:srgbClr val="8CC63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pt-BR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470" name="Num 11"/>
          <p:cNvSpPr/>
          <p:nvPr/>
        </p:nvSpPr>
        <p:spPr>
          <a:xfrm>
            <a:off x="728640" y="3660120"/>
            <a:ext cx="339120" cy="339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ctr" defTabSz="914400">
              <a:lnSpc>
                <a:spcPct val="105000"/>
              </a:lnSpc>
              <a:tabLst>
                <a:tab pos="0" algn="l"/>
              </a:tabLst>
            </a:pPr>
            <a:r>
              <a:rPr lang="pt-BR" sz="1100" b="1" u="none" strike="noStrike">
                <a:solidFill>
                  <a:srgbClr val="FFFFFF"/>
                </a:solidFill>
                <a:effectLst/>
                <a:uFillTx/>
                <a:latin typeface="Segoe UI"/>
              </a:rPr>
              <a:t>2</a:t>
            </a:r>
            <a:endParaRPr lang="pt-BR" sz="1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71" name="Texto 11"/>
          <p:cNvSpPr/>
          <p:nvPr/>
        </p:nvSpPr>
        <p:spPr>
          <a:xfrm>
            <a:off x="1188720" y="3620160"/>
            <a:ext cx="2529360" cy="669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5000"/>
              </a:lnSpc>
              <a:tabLst>
                <a:tab pos="0" algn="l"/>
              </a:tabLst>
            </a:pPr>
            <a:r>
              <a:rPr lang="pt-BR" sz="1250" b="0" u="none" strike="noStrike">
                <a:solidFill>
                  <a:srgbClr val="FFFFFF"/>
                </a:solidFill>
                <a:effectLst/>
                <a:uFillTx/>
                <a:latin typeface="Segoe UI"/>
              </a:rPr>
              <a:t>Inovação precisa gerar valor.</a:t>
            </a:r>
            <a:endParaRPr lang="pt-BR" sz="12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472" name="Seta 14"/>
          <p:cNvCxnSpPr/>
          <p:nvPr/>
        </p:nvCxnSpPr>
        <p:spPr>
          <a:xfrm>
            <a:off x="2223360" y="4459680"/>
            <a:ext cx="720" cy="171000"/>
          </a:xfrm>
          <a:prstGeom prst="straightConnector1">
            <a:avLst/>
          </a:prstGeom>
          <a:ln w="19050">
            <a:solidFill>
              <a:srgbClr val="27A9E1"/>
            </a:solidFill>
            <a:round/>
            <a:tailEnd type="arrow" w="med" len="med"/>
          </a:ln>
        </p:spPr>
      </p:cxnSp>
      <p:sp>
        <p:nvSpPr>
          <p:cNvPr id="473" name="Card 12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548640" y="4659840"/>
            <a:ext cx="3349440" cy="949320"/>
          </a:xfrm>
          <a:prstGeom prst="roundRect">
            <a:avLst>
              <a:gd name="adj" fmla="val 8000"/>
            </a:avLst>
          </a:prstGeom>
          <a:solidFill>
            <a:srgbClr val="1A4A5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pt-BR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474" name="Badge 12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728640" y="4839840"/>
            <a:ext cx="339120" cy="339120"/>
          </a:xfrm>
          <a:prstGeom prst="ellipse">
            <a:avLst/>
          </a:prstGeom>
          <a:solidFill>
            <a:srgbClr val="8CC63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pt-BR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475" name="Num 12"/>
          <p:cNvSpPr/>
          <p:nvPr/>
        </p:nvSpPr>
        <p:spPr>
          <a:xfrm>
            <a:off x="728640" y="4839840"/>
            <a:ext cx="339120" cy="339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ctr" defTabSz="914400">
              <a:lnSpc>
                <a:spcPct val="105000"/>
              </a:lnSpc>
              <a:tabLst>
                <a:tab pos="0" algn="l"/>
              </a:tabLst>
            </a:pPr>
            <a:r>
              <a:rPr lang="pt-BR" sz="1100" b="1" u="none" strike="noStrike">
                <a:solidFill>
                  <a:srgbClr val="FFFFFF"/>
                </a:solidFill>
                <a:effectLst/>
                <a:uFillTx/>
                <a:latin typeface="Segoe UI"/>
              </a:rPr>
              <a:t>3</a:t>
            </a:r>
            <a:endParaRPr lang="pt-BR" sz="1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76" name="Texto 12"/>
          <p:cNvSpPr/>
          <p:nvPr/>
        </p:nvSpPr>
        <p:spPr>
          <a:xfrm>
            <a:off x="1188720" y="4799880"/>
            <a:ext cx="2529360" cy="669240"/>
          </a:xfrm>
          <a:prstGeom prst="rect">
            <a:avLst/>
          </a:prstGeom>
          <a:solidFill>
            <a:srgbClr val="1A4A5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</a:pPr>
            <a:r>
              <a:rPr lang="pt-BR" sz="1250" b="0" u="none" strike="noStrike">
                <a:solidFill>
                  <a:schemeClr val="lt1"/>
                </a:solidFill>
                <a:effectLst/>
                <a:uFillTx/>
                <a:latin typeface="Segoe UI"/>
              </a:rPr>
              <a:t>Existem diferentes tipos de inovação</a:t>
            </a:r>
            <a:r>
              <a:rPr lang="pt-BR" sz="1250" b="0" u="none" strike="noStrike">
                <a:solidFill>
                  <a:schemeClr val="dk1"/>
                </a:solidFill>
                <a:effectLst/>
                <a:uFillTx/>
                <a:latin typeface="Segoe UI"/>
              </a:rPr>
              <a:t>.</a:t>
            </a:r>
            <a:endParaRPr lang="pt-BR" sz="12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77" name="Card 13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4421160" y="2300040"/>
            <a:ext cx="3349440" cy="949320"/>
          </a:xfrm>
          <a:prstGeom prst="roundRect">
            <a:avLst>
              <a:gd name="adj" fmla="val 8000"/>
            </a:avLst>
          </a:prstGeom>
          <a:solidFill>
            <a:srgbClr val="1A4A5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pt-BR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478" name="Badge 13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4601160" y="2480040"/>
            <a:ext cx="339120" cy="339120"/>
          </a:xfrm>
          <a:prstGeom prst="ellipse">
            <a:avLst/>
          </a:prstGeom>
          <a:solidFill>
            <a:srgbClr val="8CC63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pt-BR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479" name="Num 13"/>
          <p:cNvSpPr/>
          <p:nvPr/>
        </p:nvSpPr>
        <p:spPr>
          <a:xfrm>
            <a:off x="4601160" y="2480040"/>
            <a:ext cx="339120" cy="339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ctr" defTabSz="914400">
              <a:lnSpc>
                <a:spcPct val="105000"/>
              </a:lnSpc>
              <a:tabLst>
                <a:tab pos="0" algn="l"/>
              </a:tabLst>
            </a:pPr>
            <a:r>
              <a:rPr lang="pt-BR" sz="1100" b="1" u="none" strike="noStrike">
                <a:solidFill>
                  <a:srgbClr val="FFFFFF"/>
                </a:solidFill>
                <a:effectLst/>
                <a:uFillTx/>
                <a:latin typeface="Segoe UI"/>
              </a:rPr>
              <a:t>4</a:t>
            </a:r>
            <a:endParaRPr lang="pt-BR" sz="1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80" name="Texto 13"/>
          <p:cNvSpPr/>
          <p:nvPr/>
        </p:nvSpPr>
        <p:spPr>
          <a:xfrm>
            <a:off x="5060880" y="2440080"/>
            <a:ext cx="2529360" cy="669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5000"/>
              </a:lnSpc>
              <a:tabLst>
                <a:tab pos="0" algn="l"/>
              </a:tabLst>
            </a:pPr>
            <a:r>
              <a:rPr lang="pt-BR" sz="1250" b="0" u="none" strike="noStrike">
                <a:solidFill>
                  <a:srgbClr val="FFFFFF"/>
                </a:solidFill>
                <a:effectLst/>
                <a:uFillTx/>
                <a:latin typeface="Segoe UI"/>
              </a:rPr>
              <a:t>Inovação precisa ser contínua.</a:t>
            </a:r>
            <a:endParaRPr lang="pt-BR" sz="12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481" name="Seta 15"/>
          <p:cNvCxnSpPr/>
          <p:nvPr/>
        </p:nvCxnSpPr>
        <p:spPr>
          <a:xfrm>
            <a:off x="6095880" y="3279960"/>
            <a:ext cx="720" cy="170640"/>
          </a:xfrm>
          <a:prstGeom prst="straightConnector1">
            <a:avLst/>
          </a:prstGeom>
          <a:ln w="19050">
            <a:solidFill>
              <a:srgbClr val="27A9E1"/>
            </a:solidFill>
            <a:round/>
            <a:tailEnd type="arrow" w="med" len="med"/>
          </a:ln>
        </p:spPr>
      </p:cxnSp>
      <p:sp>
        <p:nvSpPr>
          <p:cNvPr id="482" name="Card 14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4421160" y="3480120"/>
            <a:ext cx="3349440" cy="949320"/>
          </a:xfrm>
          <a:prstGeom prst="roundRect">
            <a:avLst>
              <a:gd name="adj" fmla="val 8000"/>
            </a:avLst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</a:pPr>
            <a:endParaRPr lang="pt-BR" sz="1250" b="0" u="none" strike="noStrike">
              <a:solidFill>
                <a:srgbClr val="FFFFFF"/>
              </a:solidFill>
              <a:effectLst/>
              <a:uFillTx/>
              <a:latin typeface="Segoe UI"/>
            </a:endParaRPr>
          </a:p>
        </p:txBody>
      </p:sp>
      <p:sp>
        <p:nvSpPr>
          <p:cNvPr id="483" name="Badge 14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4601160" y="3660120"/>
            <a:ext cx="339120" cy="339120"/>
          </a:xfrm>
          <a:prstGeom prst="ellipse">
            <a:avLst/>
          </a:prstGeom>
          <a:solidFill>
            <a:srgbClr val="8CC63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pt-BR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484" name="Num 14"/>
          <p:cNvSpPr/>
          <p:nvPr/>
        </p:nvSpPr>
        <p:spPr>
          <a:xfrm>
            <a:off x="4601160" y="3660120"/>
            <a:ext cx="339120" cy="339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ctr" defTabSz="914400">
              <a:lnSpc>
                <a:spcPct val="105000"/>
              </a:lnSpc>
              <a:tabLst>
                <a:tab pos="0" algn="l"/>
              </a:tabLst>
            </a:pPr>
            <a:r>
              <a:rPr lang="pt-BR" sz="1100" b="1" u="none" strike="noStrike">
                <a:solidFill>
                  <a:srgbClr val="FFFFFF"/>
                </a:solidFill>
                <a:effectLst/>
                <a:uFillTx/>
                <a:latin typeface="Segoe UI"/>
              </a:rPr>
              <a:t>5</a:t>
            </a:r>
            <a:endParaRPr lang="pt-BR" sz="1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85" name="Texto 14"/>
          <p:cNvSpPr/>
          <p:nvPr/>
        </p:nvSpPr>
        <p:spPr>
          <a:xfrm>
            <a:off x="5060880" y="3620160"/>
            <a:ext cx="2529360" cy="669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5000"/>
              </a:lnSpc>
              <a:tabLst>
                <a:tab pos="0" algn="l"/>
              </a:tabLst>
            </a:pPr>
            <a:r>
              <a:rPr lang="pt-BR" sz="1250" b="0" u="none" strike="noStrike">
                <a:solidFill>
                  <a:srgbClr val="FFFFFF"/>
                </a:solidFill>
                <a:effectLst/>
                <a:uFillTx/>
                <a:latin typeface="Segoe UI"/>
              </a:rPr>
              <a:t>Portanto, inovação precisa ser gerenciada como portfólio.</a:t>
            </a:r>
            <a:endParaRPr lang="pt-BR" sz="12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486" name="Seta 16"/>
          <p:cNvCxnSpPr/>
          <p:nvPr/>
        </p:nvCxnSpPr>
        <p:spPr>
          <a:xfrm>
            <a:off x="6095880" y="4459680"/>
            <a:ext cx="720" cy="171000"/>
          </a:xfrm>
          <a:prstGeom prst="straightConnector1">
            <a:avLst/>
          </a:prstGeom>
          <a:ln w="19050">
            <a:solidFill>
              <a:srgbClr val="27A9E1"/>
            </a:solidFill>
            <a:round/>
            <a:tailEnd type="arrow" w="med" len="med"/>
          </a:ln>
        </p:spPr>
      </p:cxnSp>
      <p:sp>
        <p:nvSpPr>
          <p:cNvPr id="487" name="Card 15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4421160" y="4659840"/>
            <a:ext cx="3349440" cy="949320"/>
          </a:xfrm>
          <a:prstGeom prst="roundRect">
            <a:avLst>
              <a:gd name="adj" fmla="val 8000"/>
            </a:avLst>
          </a:prstGeom>
          <a:solidFill>
            <a:srgbClr val="1A4A5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pt-BR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488" name="Badge 15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4601160" y="4839840"/>
            <a:ext cx="339120" cy="339120"/>
          </a:xfrm>
          <a:prstGeom prst="ellipse">
            <a:avLst/>
          </a:prstGeom>
          <a:solidFill>
            <a:srgbClr val="8CC63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pt-BR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489" name="Num 15"/>
          <p:cNvSpPr/>
          <p:nvPr/>
        </p:nvSpPr>
        <p:spPr>
          <a:xfrm>
            <a:off x="4601160" y="4839840"/>
            <a:ext cx="339120" cy="339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ctr" defTabSz="914400">
              <a:lnSpc>
                <a:spcPct val="105000"/>
              </a:lnSpc>
              <a:tabLst>
                <a:tab pos="0" algn="l"/>
              </a:tabLst>
            </a:pPr>
            <a:r>
              <a:rPr lang="pt-BR" sz="1100" b="1" u="none" strike="noStrike">
                <a:solidFill>
                  <a:srgbClr val="FFFFFF"/>
                </a:solidFill>
                <a:effectLst/>
                <a:uFillTx/>
                <a:latin typeface="Segoe UI"/>
              </a:rPr>
              <a:t>6</a:t>
            </a:r>
            <a:endParaRPr lang="pt-BR" sz="1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90" name="Texto 15"/>
          <p:cNvSpPr/>
          <p:nvPr/>
        </p:nvSpPr>
        <p:spPr>
          <a:xfrm>
            <a:off x="5060880" y="4799880"/>
            <a:ext cx="2529360" cy="669240"/>
          </a:xfrm>
          <a:prstGeom prst="rect">
            <a:avLst/>
          </a:prstGeom>
          <a:solidFill>
            <a:srgbClr val="1A4A5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</a:pPr>
            <a:r>
              <a:rPr lang="pt-BR" sz="1250" b="0" u="none" strike="noStrike">
                <a:solidFill>
                  <a:srgbClr val="FFFFFF"/>
                </a:solidFill>
                <a:effectLst/>
                <a:uFillTx/>
                <a:latin typeface="Segoe UI"/>
              </a:rPr>
              <a:t>Precisamos</a:t>
            </a:r>
            <a:r>
              <a:rPr lang="pt-BR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 </a:t>
            </a:r>
            <a:r>
              <a:rPr lang="pt-BR" sz="1250" b="0" u="none" strike="noStrike">
                <a:solidFill>
                  <a:schemeClr val="lt1"/>
                </a:solidFill>
                <a:effectLst/>
                <a:uFillTx/>
                <a:latin typeface="Segoe UI"/>
              </a:rPr>
              <a:t>experimentar para reduzir risco.</a:t>
            </a:r>
            <a:endParaRPr lang="pt-BR" sz="12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91" name="Card 16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8293320" y="2300040"/>
            <a:ext cx="3349440" cy="949320"/>
          </a:xfrm>
          <a:prstGeom prst="roundRect">
            <a:avLst>
              <a:gd name="adj" fmla="val 8000"/>
            </a:avLst>
          </a:prstGeom>
          <a:solidFill>
            <a:srgbClr val="1A4A5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pt-BR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492" name="Badge 16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8473320" y="2480040"/>
            <a:ext cx="339120" cy="339120"/>
          </a:xfrm>
          <a:prstGeom prst="ellipse">
            <a:avLst/>
          </a:prstGeom>
          <a:solidFill>
            <a:srgbClr val="8CC63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pt-BR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493" name="Num 16"/>
          <p:cNvSpPr/>
          <p:nvPr/>
        </p:nvSpPr>
        <p:spPr>
          <a:xfrm>
            <a:off x="8473320" y="2480040"/>
            <a:ext cx="339120" cy="339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ctr" defTabSz="914400">
              <a:lnSpc>
                <a:spcPct val="105000"/>
              </a:lnSpc>
              <a:tabLst>
                <a:tab pos="0" algn="l"/>
              </a:tabLst>
            </a:pPr>
            <a:r>
              <a:rPr lang="pt-BR" sz="1100" b="1" u="none" strike="noStrike">
                <a:solidFill>
                  <a:srgbClr val="FFFFFF"/>
                </a:solidFill>
                <a:effectLst/>
                <a:uFillTx/>
                <a:latin typeface="Segoe UI"/>
              </a:rPr>
              <a:t>7</a:t>
            </a:r>
            <a:endParaRPr lang="pt-BR" sz="1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94" name="Texto 16"/>
          <p:cNvSpPr/>
          <p:nvPr/>
        </p:nvSpPr>
        <p:spPr>
          <a:xfrm>
            <a:off x="8933400" y="2440080"/>
            <a:ext cx="2529360" cy="669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5000"/>
              </a:lnSpc>
              <a:tabLst>
                <a:tab pos="0" algn="l"/>
              </a:tabLst>
            </a:pPr>
            <a:r>
              <a:rPr lang="pt-BR" sz="1250" b="0" u="none" strike="noStrike">
                <a:solidFill>
                  <a:srgbClr val="FFFFFF"/>
                </a:solidFill>
                <a:effectLst/>
                <a:uFillTx/>
                <a:latin typeface="Segoe UI"/>
              </a:rPr>
              <a:t>Precisamos conectar empresas, pesquisa, startups e mercado.</a:t>
            </a:r>
            <a:endParaRPr lang="pt-BR" sz="12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495" name="Seta 17"/>
          <p:cNvCxnSpPr/>
          <p:nvPr/>
        </p:nvCxnSpPr>
        <p:spPr>
          <a:xfrm>
            <a:off x="9968040" y="3279960"/>
            <a:ext cx="720" cy="170640"/>
          </a:xfrm>
          <a:prstGeom prst="straightConnector1">
            <a:avLst/>
          </a:prstGeom>
          <a:ln w="19050">
            <a:solidFill>
              <a:srgbClr val="27A9E1"/>
            </a:solidFill>
            <a:round/>
            <a:tailEnd type="arrow" w="med" len="med"/>
          </a:ln>
        </p:spPr>
      </p:cxnSp>
      <p:sp>
        <p:nvSpPr>
          <p:cNvPr id="496" name="Card 17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8293320" y="3480120"/>
            <a:ext cx="3349440" cy="949320"/>
          </a:xfrm>
          <a:prstGeom prst="roundRect">
            <a:avLst>
              <a:gd name="adj" fmla="val 8000"/>
            </a:avLst>
          </a:prstGeom>
          <a:solidFill>
            <a:srgbClr val="13292E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pt-BR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497" name="Badge 17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8473320" y="3660120"/>
            <a:ext cx="339120" cy="339120"/>
          </a:xfrm>
          <a:prstGeom prst="ellipse">
            <a:avLst/>
          </a:prstGeom>
          <a:solidFill>
            <a:srgbClr val="8CC63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pt-BR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498" name="Num 17"/>
          <p:cNvSpPr/>
          <p:nvPr/>
        </p:nvSpPr>
        <p:spPr>
          <a:xfrm>
            <a:off x="8473320" y="3660120"/>
            <a:ext cx="339120" cy="339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ctr" defTabSz="914400">
              <a:lnSpc>
                <a:spcPct val="105000"/>
              </a:lnSpc>
              <a:tabLst>
                <a:tab pos="0" algn="l"/>
              </a:tabLst>
            </a:pPr>
            <a:r>
              <a:rPr lang="pt-BR" sz="1100" b="1" u="none" strike="noStrike">
                <a:solidFill>
                  <a:srgbClr val="FFFFFF"/>
                </a:solidFill>
                <a:effectLst/>
                <a:uFillTx/>
                <a:latin typeface="Segoe UI"/>
              </a:rPr>
              <a:t>8</a:t>
            </a:r>
            <a:endParaRPr lang="pt-BR" sz="1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99" name="Texto 17"/>
          <p:cNvSpPr/>
          <p:nvPr/>
        </p:nvSpPr>
        <p:spPr>
          <a:xfrm>
            <a:off x="8933400" y="3620160"/>
            <a:ext cx="2529360" cy="669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5000"/>
              </a:lnSpc>
              <a:tabLst>
                <a:tab pos="0" algn="l"/>
              </a:tabLst>
            </a:pPr>
            <a:r>
              <a:rPr lang="pt-BR" sz="1250" b="0" u="none" strike="noStrike">
                <a:solidFill>
                  <a:srgbClr val="FFFFFF"/>
                </a:solidFill>
                <a:effectLst/>
                <a:uFillTx/>
                <a:latin typeface="Segoe UI"/>
              </a:rPr>
              <a:t>Precisamos medir o resultado econômico das inovações.</a:t>
            </a:r>
            <a:endParaRPr lang="pt-BR" sz="12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500" name="Seta 18"/>
          <p:cNvCxnSpPr/>
          <p:nvPr/>
        </p:nvCxnSpPr>
        <p:spPr>
          <a:xfrm>
            <a:off x="9968040" y="4459680"/>
            <a:ext cx="720" cy="171000"/>
          </a:xfrm>
          <a:prstGeom prst="straightConnector1">
            <a:avLst/>
          </a:prstGeom>
          <a:ln w="19050">
            <a:solidFill>
              <a:srgbClr val="27A9E1"/>
            </a:solidFill>
            <a:round/>
            <a:tailEnd type="arrow" w="med" len="med"/>
          </a:ln>
        </p:spPr>
      </p:cxnSp>
      <p:sp>
        <p:nvSpPr>
          <p:cNvPr id="501" name="Card 18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8293320" y="4659840"/>
            <a:ext cx="3349440" cy="949320"/>
          </a:xfrm>
          <a:prstGeom prst="roundRect">
            <a:avLst>
              <a:gd name="adj" fmla="val 8000"/>
            </a:avLst>
          </a:prstGeom>
          <a:solidFill>
            <a:srgbClr val="1A4A5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pt-BR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502" name="Badge 18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8473320" y="4839840"/>
            <a:ext cx="339120" cy="339120"/>
          </a:xfrm>
          <a:prstGeom prst="ellipse">
            <a:avLst/>
          </a:prstGeom>
          <a:solidFill>
            <a:srgbClr val="8CC63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pt-BR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503" name="Num 18"/>
          <p:cNvSpPr/>
          <p:nvPr/>
        </p:nvSpPr>
        <p:spPr>
          <a:xfrm>
            <a:off x="8473320" y="4839840"/>
            <a:ext cx="339120" cy="339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ctr" defTabSz="914400">
              <a:lnSpc>
                <a:spcPct val="105000"/>
              </a:lnSpc>
              <a:tabLst>
                <a:tab pos="0" algn="l"/>
              </a:tabLst>
            </a:pPr>
            <a:r>
              <a:rPr lang="pt-BR" sz="1100" b="1" u="none" strike="noStrike">
                <a:solidFill>
                  <a:srgbClr val="FFFFFF"/>
                </a:solidFill>
                <a:effectLst/>
                <a:uFillTx/>
                <a:latin typeface="Segoe UI"/>
              </a:rPr>
              <a:t>9</a:t>
            </a:r>
            <a:endParaRPr lang="pt-BR" sz="1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04" name="Texto 18"/>
          <p:cNvSpPr/>
          <p:nvPr/>
        </p:nvSpPr>
        <p:spPr>
          <a:xfrm>
            <a:off x="8933400" y="4799880"/>
            <a:ext cx="2529360" cy="669240"/>
          </a:xfrm>
          <a:prstGeom prst="rect">
            <a:avLst/>
          </a:prstGeom>
          <a:solidFill>
            <a:srgbClr val="1A4A5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</a:pPr>
            <a:r>
              <a:rPr lang="pt-BR" sz="1250" b="0" u="none" strike="noStrike">
                <a:solidFill>
                  <a:schemeClr val="lt1"/>
                </a:solidFill>
                <a:effectLst/>
                <a:uFillTx/>
                <a:latin typeface="Segoe UI"/>
              </a:rPr>
              <a:t>E precisamos preparar as pessoas para pensar de forma inovadora.</a:t>
            </a:r>
            <a:endParaRPr lang="pt-BR" sz="12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05" name="Barra verde 3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548640" y="249840"/>
            <a:ext cx="4999320" cy="45000"/>
          </a:xfrm>
          <a:prstGeom prst="rect">
            <a:avLst/>
          </a:prstGeom>
          <a:solidFill>
            <a:srgbClr val="8CC63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720" rIns="90000" bIns="720" anchor="t">
            <a:noAutofit/>
          </a:bodyPr>
          <a:lstStyle/>
          <a:p>
            <a:endParaRPr lang="pt-BR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506" name="Barra azul 3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5548680" y="249840"/>
            <a:ext cx="5150520" cy="45000"/>
          </a:xfrm>
          <a:prstGeom prst="rect">
            <a:avLst/>
          </a:prstGeom>
          <a:solidFill>
            <a:srgbClr val="27A9E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720" rIns="90000" bIns="720" anchor="t">
            <a:noAutofit/>
          </a:bodyPr>
          <a:lstStyle/>
          <a:p>
            <a:endParaRPr lang="pt-BR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507" name="Numero da pagina 5"/>
          <p:cNvSpPr/>
          <p:nvPr/>
        </p:nvSpPr>
        <p:spPr>
          <a:xfrm>
            <a:off x="10100160" y="6437520"/>
            <a:ext cx="1499400" cy="291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r" defTabSz="914400">
              <a:lnSpc>
                <a:spcPct val="100000"/>
              </a:lnSpc>
            </a:pPr>
            <a:r>
              <a:rPr lang="pt-BR" sz="900" b="0" u="none" strike="noStrike">
                <a:solidFill>
                  <a:srgbClr val="9FB3B6"/>
                </a:solidFill>
                <a:effectLst/>
                <a:uFillTx/>
                <a:latin typeface="Segoe UI"/>
              </a:rPr>
              <a:t>21 / 25</a:t>
            </a:r>
            <a:endParaRPr lang="pt-BR" sz="9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508" name="Logo Esquerda 3"/>
          <p:cNvPicPr/>
          <p:nvPr/>
        </p:nvPicPr>
        <p:blipFill>
          <a:blip r:embed="rId3"/>
          <a:stretch/>
        </p:blipFill>
        <p:spPr>
          <a:xfrm>
            <a:off x="376560" y="6291000"/>
            <a:ext cx="762840" cy="4197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10" name="Numero da pagina 6"/>
          <p:cNvSpPr/>
          <p:nvPr/>
        </p:nvSpPr>
        <p:spPr>
          <a:xfrm>
            <a:off x="11049120" y="230040"/>
            <a:ext cx="699120" cy="279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0" rIns="0" bIns="0" anchor="ctr">
            <a:noAutofit/>
          </a:bodyPr>
          <a:lstStyle/>
          <a:p>
            <a:pPr algn="r" defTabSz="914400">
              <a:lnSpc>
                <a:spcPct val="100000"/>
              </a:lnSpc>
            </a:pPr>
            <a:r>
              <a:rPr lang="pt-BR" sz="1000" b="1" u="none" strike="noStrike">
                <a:solidFill>
                  <a:srgbClr val="C7D6D8"/>
                </a:solidFill>
                <a:effectLst/>
                <a:uFillTx/>
                <a:latin typeface="Segoe UI"/>
              </a:rPr>
              <a:t>21</a:t>
            </a:r>
            <a:endParaRPr lang="pt-BR" sz="1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3" name="Imagem 26">
            <a:extLst>
              <a:ext uri="{FF2B5EF4-FFF2-40B4-BE49-F238E27FC236}">
                <a16:creationId xmlns:a16="http://schemas.microsoft.com/office/drawing/2014/main" id="{E263B63D-3FE4-C202-466B-0CFF742C1229}"/>
              </a:ext>
            </a:extLst>
          </p:cNvPr>
          <p:cNvPicPr/>
          <p:nvPr/>
        </p:nvPicPr>
        <p:blipFill>
          <a:blip r:embed="rId4"/>
          <a:stretch/>
        </p:blipFill>
        <p:spPr>
          <a:xfrm>
            <a:off x="11043000" y="6255000"/>
            <a:ext cx="919800" cy="36252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500"/>
                                        <p:tgtEl>
                                          <p:spTgt spid="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0" dur="500"/>
                                        <p:tgtEl>
                                          <p:spTgt spid="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3" dur="500"/>
                                        <p:tgtEl>
                                          <p:spTgt spid="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6" dur="500"/>
                                        <p:tgtEl>
                                          <p:spTgt spid="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1" dur="500"/>
                                        <p:tgtEl>
                                          <p:spTgt spid="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4" dur="500"/>
                                        <p:tgtEl>
                                          <p:spTgt spid="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7" dur="500"/>
                                        <p:tgtEl>
                                          <p:spTgt spid="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0" dur="500"/>
                                        <p:tgtEl>
                                          <p:spTgt spid="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3" dur="500"/>
                                        <p:tgtEl>
                                          <p:spTgt spid="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8" dur="500"/>
                                        <p:tgtEl>
                                          <p:spTgt spid="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41" dur="500"/>
                                        <p:tgtEl>
                                          <p:spTgt spid="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44" dur="500"/>
                                        <p:tgtEl>
                                          <p:spTgt spid="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47" dur="500"/>
                                        <p:tgtEl>
                                          <p:spTgt spid="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50" dur="500"/>
                                        <p:tgtEl>
                                          <p:spTgt spid="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55" dur="500"/>
                                        <p:tgtEl>
                                          <p:spTgt spid="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58" dur="500"/>
                                        <p:tgtEl>
                                          <p:spTgt spid="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61" dur="500"/>
                                        <p:tgtEl>
                                          <p:spTgt spid="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64" dur="500"/>
                                        <p:tgtEl>
                                          <p:spTgt spid="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69" dur="500"/>
                                        <p:tgtEl>
                                          <p:spTgt spid="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2" dur="500"/>
                                        <p:tgtEl>
                                          <p:spTgt spid="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5" dur="500"/>
                                        <p:tgtEl>
                                          <p:spTgt spid="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8" dur="500"/>
                                        <p:tgtEl>
                                          <p:spTgt spid="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81" dur="500"/>
                                        <p:tgtEl>
                                          <p:spTgt spid="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86" dur="500"/>
                                        <p:tgtEl>
                                          <p:spTgt spid="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89" dur="500"/>
                                        <p:tgtEl>
                                          <p:spTgt spid="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92" dur="500"/>
                                        <p:tgtEl>
                                          <p:spTgt spid="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95" dur="500"/>
                                        <p:tgtEl>
                                          <p:spTgt spid="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98" dur="500"/>
                                        <p:tgtEl>
                                          <p:spTgt spid="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03" dur="500"/>
                                        <p:tgtEl>
                                          <p:spTgt spid="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06" dur="500"/>
                                        <p:tgtEl>
                                          <p:spTgt spid="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09" dur="500"/>
                                        <p:tgtEl>
                                          <p:spTgt spid="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12" dur="500"/>
                                        <p:tgtEl>
                                          <p:spTgt spid="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17" dur="500"/>
                                        <p:tgtEl>
                                          <p:spTgt spid="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0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20" dur="500"/>
                                        <p:tgtEl>
                                          <p:spTgt spid="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0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23" dur="500"/>
                                        <p:tgtEl>
                                          <p:spTgt spid="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0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26" dur="500"/>
                                        <p:tgtEl>
                                          <p:spTgt spid="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0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29" dur="500"/>
                                        <p:tgtEl>
                                          <p:spTgt spid="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34" dur="500"/>
                                        <p:tgtEl>
                                          <p:spTgt spid="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10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37" dur="500"/>
                                        <p:tgtEl>
                                          <p:spTgt spid="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10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40" dur="500"/>
                                        <p:tgtEl>
                                          <p:spTgt spid="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10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43" dur="500"/>
                                        <p:tgtEl>
                                          <p:spTgt spid="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10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46" dur="500"/>
                                        <p:tgtEl>
                                          <p:spTgt spid="5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20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Barra verde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548640" y="249840"/>
            <a:ext cx="4997880" cy="43560"/>
          </a:xfrm>
          <a:prstGeom prst="rect">
            <a:avLst/>
          </a:prstGeom>
          <a:solidFill>
            <a:srgbClr val="8CC63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720" rIns="90000" bIns="720" anchor="t">
            <a:noAutofit/>
          </a:bodyPr>
          <a:lstStyle/>
          <a:p>
            <a:endParaRPr lang="pt-BR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512" name="Barra azul"/>
          <p:cNvSpPr/>
          <p:nvPr/>
        </p:nvSpPr>
        <p:spPr>
          <a:xfrm>
            <a:off x="5548680" y="249840"/>
            <a:ext cx="5149080" cy="43560"/>
          </a:xfrm>
          <a:prstGeom prst="rect">
            <a:avLst/>
          </a:prstGeom>
          <a:solidFill>
            <a:srgbClr val="27A9E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720" rIns="90000" bIns="720" anchor="t">
            <a:noAutofit/>
          </a:bodyPr>
          <a:lstStyle/>
          <a:p>
            <a:endParaRPr lang="pt-BR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513" name="Tracinho do rotulo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548640" y="592920"/>
            <a:ext cx="217800" cy="32040"/>
          </a:xfrm>
          <a:prstGeom prst="rect">
            <a:avLst/>
          </a:prstGeom>
          <a:solidFill>
            <a:srgbClr val="8CC63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10800" rIns="90000" bIns="-10800" anchor="t">
            <a:noAutofit/>
          </a:bodyPr>
          <a:lstStyle/>
          <a:p>
            <a:endParaRPr lang="pt-BR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514" name="Rotulo superior"/>
          <p:cNvSpPr/>
          <p:nvPr/>
        </p:nvSpPr>
        <p:spPr>
          <a:xfrm>
            <a:off x="868680" y="502920"/>
            <a:ext cx="6997680" cy="277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</a:pPr>
            <a:r>
              <a:rPr lang="pt-BR" sz="1200" b="1" u="none" strike="noStrike" spc="300">
                <a:solidFill>
                  <a:srgbClr val="27A9E1"/>
                </a:solidFill>
                <a:effectLst/>
                <a:uFillTx/>
                <a:latin typeface="Segoe UI"/>
                <a:ea typeface="DejaVu Sans"/>
              </a:rPr>
              <a:t>FECHAMENTO</a:t>
            </a:r>
            <a:endParaRPr lang="pt-BR" sz="1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15" name="Titulo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548640" y="841320"/>
            <a:ext cx="10404720" cy="997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15000"/>
              </a:lnSpc>
            </a:pPr>
            <a:r>
              <a:rPr lang="pt-BR" sz="3000" b="0" u="none" strike="noStrike">
                <a:solidFill>
                  <a:srgbClr val="FFFFFF"/>
                </a:solidFill>
                <a:effectLst/>
                <a:uFillTx/>
                <a:latin typeface="Segoe UI Light"/>
                <a:ea typeface="DejaVu Sans"/>
              </a:rPr>
              <a:t>O futuro da horticultura não será adivinhado. Será cultivado.</a:t>
            </a:r>
            <a:endParaRPr lang="pt-BR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16" name="Subtitulo"/>
          <p:cNvSpPr/>
          <p:nvPr/>
        </p:nvSpPr>
        <p:spPr>
          <a:xfrm>
            <a:off x="605880" y="1351440"/>
            <a:ext cx="9397800" cy="417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</a:pPr>
            <a:r>
              <a:rPr lang="pt-BR" sz="1800" b="0" u="none" strike="noStrike">
                <a:solidFill>
                  <a:srgbClr val="8CC63F"/>
                </a:solidFill>
                <a:effectLst/>
                <a:uFillTx/>
                <a:latin typeface="Segoe UI"/>
                <a:ea typeface="DejaVu Sans"/>
              </a:rPr>
              <a:t>E será cultivado por quem aprender mais rapidamente.</a:t>
            </a:r>
            <a:endParaRPr lang="pt-B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17" name="Cartao 1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548640" y="4816080"/>
            <a:ext cx="3477960" cy="1247760"/>
          </a:xfrm>
          <a:prstGeom prst="roundRect">
            <a:avLst>
              <a:gd name="adj" fmla="val 8000"/>
            </a:avLst>
          </a:prstGeom>
          <a:solidFill>
            <a:srgbClr val="1A4A5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pt-BR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518" name="Destaque 1"/>
          <p:cNvSpPr/>
          <p:nvPr/>
        </p:nvSpPr>
        <p:spPr>
          <a:xfrm>
            <a:off x="548640" y="4816080"/>
            <a:ext cx="55080" cy="1247760"/>
          </a:xfrm>
          <a:prstGeom prst="rect">
            <a:avLst/>
          </a:prstGeom>
          <a:solidFill>
            <a:srgbClr val="8CC63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27720" tIns="45000" rIns="27720" bIns="45000" anchor="t">
            <a:noAutofit/>
          </a:bodyPr>
          <a:lstStyle/>
          <a:p>
            <a:endParaRPr lang="pt-BR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519" name="Texto cartao 1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848520" y="5025960"/>
            <a:ext cx="2977920" cy="897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</a:pPr>
            <a:r>
              <a:rPr lang="pt-BR" sz="2400" b="1" u="none" strike="noStrike">
                <a:solidFill>
                  <a:srgbClr val="8CC63F"/>
                </a:solidFill>
                <a:effectLst/>
                <a:uFillTx/>
                <a:latin typeface="Segoe UI"/>
                <a:ea typeface="DejaVu Sans"/>
              </a:rPr>
              <a:t>40 mil</a:t>
            </a:r>
            <a:endParaRPr lang="pt-BR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601"/>
              </a:spcBef>
            </a:pPr>
            <a:r>
              <a:rPr lang="pt-BR" sz="1100" b="0" u="none" strike="noStrike">
                <a:solidFill>
                  <a:srgbClr val="C7D6D8"/>
                </a:solidFill>
                <a:effectLst/>
                <a:uFillTx/>
                <a:latin typeface="Segoe UI"/>
                <a:ea typeface="DejaVu Sans"/>
              </a:rPr>
              <a:t>visitantes por ano</a:t>
            </a:r>
            <a:endParaRPr lang="pt-BR" sz="1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20" name="Cartao 2"/>
          <p:cNvSpPr/>
          <p:nvPr/>
        </p:nvSpPr>
        <p:spPr>
          <a:xfrm>
            <a:off x="4348800" y="4816080"/>
            <a:ext cx="3477960" cy="1247760"/>
          </a:xfrm>
          <a:prstGeom prst="roundRect">
            <a:avLst>
              <a:gd name="adj" fmla="val 8000"/>
            </a:avLst>
          </a:prstGeom>
          <a:solidFill>
            <a:srgbClr val="1A4A5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pt-BR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521" name="Destaque 2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4348800" y="4816080"/>
            <a:ext cx="55080" cy="1247760"/>
          </a:xfrm>
          <a:prstGeom prst="rect">
            <a:avLst/>
          </a:prstGeom>
          <a:solidFill>
            <a:srgbClr val="8CC63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27720" tIns="45000" rIns="27720" bIns="45000" anchor="t">
            <a:noAutofit/>
          </a:bodyPr>
          <a:lstStyle/>
          <a:p>
            <a:endParaRPr lang="pt-BR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522" name="Texto cartao 2"/>
          <p:cNvSpPr/>
          <p:nvPr/>
        </p:nvSpPr>
        <p:spPr>
          <a:xfrm>
            <a:off x="4648680" y="5025960"/>
            <a:ext cx="2977920" cy="897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</a:pPr>
            <a:r>
              <a:rPr lang="pt-BR" sz="2400" b="1" u="none" strike="noStrike">
                <a:solidFill>
                  <a:srgbClr val="8CC63F"/>
                </a:solidFill>
                <a:effectLst/>
                <a:uFillTx/>
                <a:latin typeface="Segoe UI"/>
                <a:ea typeface="DejaVu Sans"/>
              </a:rPr>
              <a:t>39</a:t>
            </a:r>
            <a:endParaRPr lang="pt-BR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601"/>
              </a:spcBef>
            </a:pPr>
            <a:r>
              <a:rPr lang="pt-BR" sz="1100" b="0" u="none" strike="noStrike">
                <a:solidFill>
                  <a:srgbClr val="C7D6D8"/>
                </a:solidFill>
                <a:effectLst/>
                <a:uFillTx/>
                <a:latin typeface="Segoe UI"/>
                <a:ea typeface="DejaVu Sans"/>
              </a:rPr>
              <a:t>compartimentos de estufa</a:t>
            </a:r>
            <a:endParaRPr lang="pt-BR" sz="1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23" name="Cartao 3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8148600" y="4816080"/>
            <a:ext cx="3477960" cy="1247760"/>
          </a:xfrm>
          <a:prstGeom prst="roundRect">
            <a:avLst>
              <a:gd name="adj" fmla="val 8000"/>
            </a:avLst>
          </a:prstGeom>
          <a:solidFill>
            <a:srgbClr val="1A4A5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pt-BR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524" name="Destaque 3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8148600" y="4816080"/>
            <a:ext cx="55080" cy="1247760"/>
          </a:xfrm>
          <a:prstGeom prst="rect">
            <a:avLst/>
          </a:prstGeom>
          <a:solidFill>
            <a:srgbClr val="8CC63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27720" tIns="45000" rIns="27720" bIns="45000" anchor="t">
            <a:noAutofit/>
          </a:bodyPr>
          <a:lstStyle/>
          <a:p>
            <a:endParaRPr lang="pt-BR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525" name="Texto cartao 3"/>
          <p:cNvSpPr/>
          <p:nvPr/>
        </p:nvSpPr>
        <p:spPr>
          <a:xfrm>
            <a:off x="8448480" y="5025960"/>
            <a:ext cx="2977920" cy="897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</a:pPr>
            <a:r>
              <a:rPr lang="pt-BR" sz="2400" b="1" u="none" strike="noStrike">
                <a:solidFill>
                  <a:srgbClr val="8CC63F"/>
                </a:solidFill>
                <a:effectLst/>
                <a:uFillTx/>
                <a:latin typeface="Segoe UI"/>
                <a:ea typeface="DejaVu Sans"/>
              </a:rPr>
              <a:t>1.200</a:t>
            </a:r>
            <a:endParaRPr lang="pt-BR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601"/>
              </a:spcBef>
            </a:pPr>
            <a:r>
              <a:rPr lang="pt-BR" sz="1100" b="0" u="none" strike="noStrike">
                <a:solidFill>
                  <a:srgbClr val="C7D6D8"/>
                </a:solidFill>
                <a:effectLst/>
                <a:uFillTx/>
                <a:latin typeface="Segoe UI"/>
                <a:ea typeface="DejaVu Sans"/>
              </a:rPr>
              <a:t>estudantes por dia</a:t>
            </a:r>
            <a:endParaRPr lang="pt-BR" sz="1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26" name="Fonte"/>
          <p:cNvSpPr/>
          <p:nvPr/>
        </p:nvSpPr>
        <p:spPr>
          <a:xfrm>
            <a:off x="548640" y="6315840"/>
            <a:ext cx="5997960" cy="257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</a:pPr>
            <a:r>
              <a:rPr lang="pt-BR" sz="900" b="0" i="1" u="none" strike="noStrike">
                <a:solidFill>
                  <a:srgbClr val="9FB3B6"/>
                </a:solidFill>
                <a:effectLst/>
                <a:uFillTx/>
                <a:latin typeface="Segoe UI"/>
                <a:ea typeface="DejaVu Sans"/>
              </a:rPr>
              <a:t>Fonte: World Horti Center, Holanda</a:t>
            </a:r>
            <a:endParaRPr lang="pt-BR" sz="9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27" name="Numero da pagina"/>
          <p:cNvSpPr/>
          <p:nvPr/>
        </p:nvSpPr>
        <p:spPr>
          <a:xfrm>
            <a:off x="11049120" y="230040"/>
            <a:ext cx="697680" cy="277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0" rIns="0" bIns="0" anchor="ctr">
            <a:noAutofit/>
          </a:bodyPr>
          <a:lstStyle/>
          <a:p>
            <a:pPr algn="r" defTabSz="914400">
              <a:lnSpc>
                <a:spcPct val="100000"/>
              </a:lnSpc>
            </a:pPr>
            <a:r>
              <a:rPr lang="pt-BR" sz="1000" b="1" u="none" strike="noStrike">
                <a:solidFill>
                  <a:srgbClr val="C7D6D8"/>
                </a:solidFill>
                <a:effectLst/>
                <a:uFillTx/>
                <a:latin typeface="Segoe UI"/>
                <a:ea typeface="DejaVu Sans"/>
              </a:rPr>
              <a:t>22</a:t>
            </a:r>
            <a:endParaRPr lang="pt-BR" sz="1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528" name="Imagem 1"/>
          <p:cNvPicPr/>
          <p:nvPr/>
        </p:nvPicPr>
        <p:blipFill>
          <a:blip r:embed="rId3"/>
          <a:stretch/>
        </p:blipFill>
        <p:spPr>
          <a:xfrm>
            <a:off x="6540120" y="1874880"/>
            <a:ext cx="4056120" cy="2626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29" name="Imagem 3"/>
          <p:cNvPicPr/>
          <p:nvPr/>
        </p:nvPicPr>
        <p:blipFill>
          <a:blip r:embed="rId4"/>
          <a:stretch/>
        </p:blipFill>
        <p:spPr>
          <a:xfrm>
            <a:off x="2122560" y="2393640"/>
            <a:ext cx="2849760" cy="157140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20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Barra verde"/>
          <p:cNvSpPr/>
          <p:nvPr/>
        </p:nvSpPr>
        <p:spPr>
          <a:xfrm>
            <a:off x="548640" y="249840"/>
            <a:ext cx="4997880" cy="43560"/>
          </a:xfrm>
          <a:prstGeom prst="rect">
            <a:avLst/>
          </a:prstGeom>
          <a:solidFill>
            <a:srgbClr val="8CC63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21960" rIns="90000" bIns="21960" anchor="ctr">
            <a:normAutofit fontScale="25000" lnSpcReduction="20000"/>
          </a:bodyPr>
          <a:lstStyle/>
          <a:p>
            <a:endParaRPr lang="pt-BR" sz="1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531" name="Barra azul"/>
          <p:cNvSpPr/>
          <p:nvPr/>
        </p:nvSpPr>
        <p:spPr>
          <a:xfrm>
            <a:off x="5548680" y="249840"/>
            <a:ext cx="5149080" cy="43560"/>
          </a:xfrm>
          <a:prstGeom prst="rect">
            <a:avLst/>
          </a:prstGeom>
          <a:solidFill>
            <a:srgbClr val="27A9E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21960" rIns="90000" bIns="21960" anchor="ctr">
            <a:normAutofit fontScale="25000" lnSpcReduction="20000"/>
          </a:bodyPr>
          <a:lstStyle/>
          <a:p>
            <a:endParaRPr lang="pt-BR" sz="1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532" name="Subtitulo"/>
          <p:cNvSpPr/>
          <p:nvPr/>
        </p:nvSpPr>
        <p:spPr>
          <a:xfrm>
            <a:off x="548640" y="1230120"/>
            <a:ext cx="10399680" cy="459720"/>
          </a:xfrm>
          <a:prstGeom prst="rect">
            <a:avLst/>
          </a:prstGeom>
          <a:noFill/>
          <a:ln w="0"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/>
        </p:style>
        <p:txBody>
          <a:bodyPr lIns="0" tIns="72000" rIns="0" bIns="72000" anchor="t">
            <a:normAutofit/>
          </a:bodyPr>
          <a:lstStyle/>
          <a:p>
            <a:pPr defTabSz="914400">
              <a:lnSpc>
                <a:spcPct val="110000"/>
              </a:lnSpc>
            </a:pPr>
            <a:r>
              <a:rPr lang="pt-BR" sz="1600" b="0" u="none" strike="noStrike">
                <a:solidFill>
                  <a:srgbClr val="FFFFFF"/>
                </a:solidFill>
                <a:effectLst/>
                <a:uFillTx/>
                <a:latin typeface="Segoe UI"/>
                <a:ea typeface="DejaVu Sans"/>
              </a:rPr>
              <a:t>O ponto de encontro entre quem produz, quem pesquisa, quem cria tecnologia e quem transforma a horticultura.</a:t>
            </a:r>
            <a:endParaRPr lang="pt-BR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33" name="Titulo"/>
          <p:cNvSpPr/>
          <p:nvPr/>
        </p:nvSpPr>
        <p:spPr>
          <a:xfrm>
            <a:off x="548640" y="519840"/>
            <a:ext cx="11094480" cy="619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72000" rIns="0" bIns="72000" anchor="t">
            <a:normAutofit/>
          </a:bodyPr>
          <a:lstStyle/>
          <a:p>
            <a:pPr defTabSz="914400">
              <a:lnSpc>
                <a:spcPct val="110000"/>
              </a:lnSpc>
            </a:pPr>
            <a:r>
              <a:rPr lang="pt-BR" sz="2800" dirty="0">
                <a:solidFill>
                  <a:srgbClr val="FFFFFF"/>
                </a:solidFill>
                <a:latin typeface="Segoe UI Light"/>
                <a:ea typeface="DejaVu Sans"/>
              </a:rPr>
              <a:t>World</a:t>
            </a:r>
            <a:r>
              <a:rPr lang="pt-BR" sz="2800" b="0" u="none" strike="noStrike" dirty="0">
                <a:solidFill>
                  <a:srgbClr val="FFFFFF"/>
                </a:solidFill>
                <a:effectLst/>
                <a:uFillTx/>
                <a:latin typeface="Segoe UI Light"/>
                <a:ea typeface="DejaVu Sans"/>
              </a:rPr>
              <a:t> </a:t>
            </a:r>
            <a:r>
              <a:rPr lang="pt-BR" sz="2800" b="0" u="none" strike="noStrike" dirty="0" err="1">
                <a:solidFill>
                  <a:srgbClr val="FFFFFF"/>
                </a:solidFill>
                <a:effectLst/>
                <a:uFillTx/>
                <a:latin typeface="Segoe UI Light"/>
                <a:ea typeface="DejaVu Sans"/>
              </a:rPr>
              <a:t>HortiCenter</a:t>
            </a:r>
            <a:r>
              <a:rPr lang="pt-BR" sz="2800" b="0" u="none" strike="noStrike" dirty="0">
                <a:solidFill>
                  <a:srgbClr val="FFFFFF"/>
                </a:solidFill>
                <a:effectLst/>
                <a:uFillTx/>
                <a:latin typeface="Segoe UI Light"/>
                <a:ea typeface="DejaVu Sans"/>
              </a:rPr>
              <a:t> — Do desafio real ao novo negócio</a:t>
            </a:r>
            <a:endParaRPr lang="pt-BR" sz="28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34" name="Numero da pagina"/>
          <p:cNvSpPr/>
          <p:nvPr/>
        </p:nvSpPr>
        <p:spPr>
          <a:xfrm>
            <a:off x="11049120" y="230040"/>
            <a:ext cx="697680" cy="277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72000" rIns="90000" bIns="72000" anchor="ctr">
            <a:normAutofit fontScale="85000" lnSpcReduction="19999"/>
          </a:bodyPr>
          <a:lstStyle/>
          <a:p>
            <a:pPr algn="r" defTabSz="914400">
              <a:lnSpc>
                <a:spcPct val="110000"/>
              </a:lnSpc>
            </a:pPr>
            <a:r>
              <a:rPr lang="pt-BR" sz="1000" b="1" u="none" strike="noStrike">
                <a:solidFill>
                  <a:srgbClr val="C7D6D8"/>
                </a:solidFill>
                <a:effectLst/>
                <a:uFillTx/>
                <a:latin typeface="Segoe UI"/>
                <a:ea typeface="DejaVu Sans"/>
              </a:rPr>
              <a:t>26</a:t>
            </a:r>
            <a:endParaRPr lang="pt-BR" sz="1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35" name="Card DEMANDA"/>
          <p:cNvSpPr/>
          <p:nvPr/>
        </p:nvSpPr>
        <p:spPr>
          <a:xfrm>
            <a:off x="548640" y="1800000"/>
            <a:ext cx="3497760" cy="1149480"/>
          </a:xfrm>
          <a:prstGeom prst="roundRect">
            <a:avLst>
              <a:gd name="adj" fmla="val 16667"/>
            </a:avLst>
          </a:prstGeom>
          <a:solidFill>
            <a:srgbClr val="122E33"/>
          </a:solidFill>
          <a:ln w="12700">
            <a:solidFill>
              <a:srgbClr val="8CC63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72000" rIns="90000" bIns="72000" anchor="ctr">
            <a:normAutofit/>
          </a:bodyPr>
          <a:lstStyle/>
          <a:p>
            <a:pPr algn="ctr" defTabSz="914400">
              <a:lnSpc>
                <a:spcPct val="110000"/>
              </a:lnSpc>
            </a:pPr>
            <a:r>
              <a:rPr lang="pt-BR" sz="1400" b="1" u="none" strike="noStrike">
                <a:solidFill>
                  <a:srgbClr val="8CC63F"/>
                </a:solidFill>
                <a:effectLst/>
                <a:uFillTx/>
                <a:latin typeface="Segoe UI"/>
                <a:ea typeface="DejaVu Sans"/>
              </a:rPr>
              <a:t>DEMANDA</a:t>
            </a:r>
            <a:endParaRPr lang="pt-BR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10000"/>
              </a:lnSpc>
            </a:pPr>
            <a:r>
              <a:rPr lang="pt-BR" sz="1200" b="0" u="none" strike="noStrike">
                <a:solidFill>
                  <a:srgbClr val="E6EDEF"/>
                </a:solidFill>
                <a:effectLst/>
                <a:uFillTx/>
                <a:latin typeface="Segoe UI"/>
                <a:ea typeface="DejaVu Sans"/>
              </a:rPr>
              <a:t>Cooperativas · Produtores · Empresas</a:t>
            </a:r>
            <a:endParaRPr lang="pt-BR" sz="1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36" name="Card CONHECIMENTO"/>
          <p:cNvSpPr/>
          <p:nvPr/>
        </p:nvSpPr>
        <p:spPr>
          <a:xfrm>
            <a:off x="4347000" y="1800000"/>
            <a:ext cx="3497760" cy="1149480"/>
          </a:xfrm>
          <a:prstGeom prst="roundRect">
            <a:avLst>
              <a:gd name="adj" fmla="val 16667"/>
            </a:avLst>
          </a:prstGeom>
          <a:solidFill>
            <a:srgbClr val="122E33"/>
          </a:solidFill>
          <a:ln w="12700">
            <a:solidFill>
              <a:srgbClr val="27A9E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72000" rIns="90000" bIns="72000" anchor="ctr">
            <a:normAutofit/>
          </a:bodyPr>
          <a:lstStyle/>
          <a:p>
            <a:pPr algn="ctr" defTabSz="914400">
              <a:lnSpc>
                <a:spcPct val="110000"/>
              </a:lnSpc>
            </a:pPr>
            <a:r>
              <a:rPr lang="pt-BR" sz="1400" b="1" u="none" strike="noStrike">
                <a:solidFill>
                  <a:srgbClr val="27A9E1"/>
                </a:solidFill>
                <a:effectLst/>
                <a:uFillTx/>
                <a:latin typeface="Segoe UI"/>
                <a:ea typeface="DejaVu Sans"/>
              </a:rPr>
              <a:t>CONHECIMENTO</a:t>
            </a:r>
            <a:endParaRPr lang="pt-BR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10000"/>
              </a:lnSpc>
            </a:pPr>
            <a:r>
              <a:rPr lang="pt-BR" sz="1200" b="0" u="none" strike="noStrike">
                <a:solidFill>
                  <a:srgbClr val="E6EDEF"/>
                </a:solidFill>
                <a:effectLst/>
                <a:uFillTx/>
                <a:latin typeface="Segoe UI"/>
                <a:ea typeface="DejaVu Sans"/>
              </a:rPr>
              <a:t>Embrapa · Universidades · ICTs</a:t>
            </a:r>
            <a:endParaRPr lang="pt-BR" sz="1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37" name="Card CAPITAL"/>
          <p:cNvSpPr/>
          <p:nvPr/>
        </p:nvSpPr>
        <p:spPr>
          <a:xfrm>
            <a:off x="8145000" y="1800000"/>
            <a:ext cx="3497760" cy="1149480"/>
          </a:xfrm>
          <a:prstGeom prst="roundRect">
            <a:avLst>
              <a:gd name="adj" fmla="val 16667"/>
            </a:avLst>
          </a:prstGeom>
          <a:solidFill>
            <a:srgbClr val="122E33"/>
          </a:solidFill>
          <a:ln w="12700">
            <a:solidFill>
              <a:srgbClr val="8CC63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72000" rIns="90000" bIns="72000" anchor="ctr">
            <a:normAutofit/>
          </a:bodyPr>
          <a:lstStyle/>
          <a:p>
            <a:pPr algn="ctr" defTabSz="914400">
              <a:lnSpc>
                <a:spcPct val="110000"/>
              </a:lnSpc>
            </a:pPr>
            <a:r>
              <a:rPr lang="pt-BR" sz="1400" b="1" u="none" strike="noStrike">
                <a:solidFill>
                  <a:srgbClr val="8CC63F"/>
                </a:solidFill>
                <a:effectLst/>
                <a:uFillTx/>
                <a:latin typeface="Segoe UI"/>
                <a:ea typeface="DejaVu Sans"/>
              </a:rPr>
              <a:t>CAPITAL</a:t>
            </a:r>
            <a:endParaRPr lang="pt-BR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10000"/>
              </a:lnSpc>
            </a:pPr>
            <a:r>
              <a:rPr lang="pt-BR" sz="1200" b="0" u="none" strike="noStrike">
                <a:solidFill>
                  <a:srgbClr val="E6EDEF"/>
                </a:solidFill>
                <a:effectLst/>
                <a:uFillTx/>
                <a:latin typeface="Segoe UI"/>
                <a:ea typeface="DejaVu Sans"/>
              </a:rPr>
              <a:t>BNDES · FINEP · EMBRAPII</a:t>
            </a:r>
            <a:endParaRPr lang="pt-BR" sz="1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38" name="Faixa desafios"/>
          <p:cNvSpPr/>
          <p:nvPr/>
        </p:nvSpPr>
        <p:spPr>
          <a:xfrm>
            <a:off x="548640" y="3200040"/>
            <a:ext cx="11094480" cy="619560"/>
          </a:xfrm>
          <a:prstGeom prst="roundRect">
            <a:avLst>
              <a:gd name="adj" fmla="val 16667"/>
            </a:avLst>
          </a:prstGeom>
          <a:solidFill>
            <a:srgbClr val="16323A"/>
          </a:solidFill>
          <a:ln w="12700">
            <a:solidFill>
              <a:srgbClr val="8CC63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72000" rIns="90000" bIns="72000" anchor="ctr">
            <a:normAutofit/>
          </a:bodyPr>
          <a:lstStyle/>
          <a:p>
            <a:pPr algn="ctr" defTabSz="914400">
              <a:lnSpc>
                <a:spcPct val="110000"/>
              </a:lnSpc>
            </a:pPr>
            <a:r>
              <a:rPr lang="pt-BR" sz="1400" b="1" u="none" strike="noStrike">
                <a:solidFill>
                  <a:srgbClr val="FFFFFF"/>
                </a:solidFill>
                <a:effectLst/>
                <a:uFillTx/>
                <a:latin typeface="Segoe UI"/>
                <a:ea typeface="DejaVu Sans"/>
              </a:rPr>
              <a:t>DESAFIOS SETORIAIS  ·  Startups · Pesquisa · Empresas</a:t>
            </a:r>
            <a:endParaRPr lang="pt-BR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39" name="Etapa PILOTOS / LIVING LABS"/>
          <p:cNvSpPr/>
          <p:nvPr/>
        </p:nvSpPr>
        <p:spPr>
          <a:xfrm>
            <a:off x="548640" y="4150080"/>
            <a:ext cx="3497760" cy="799560"/>
          </a:xfrm>
          <a:prstGeom prst="chevron">
            <a:avLst>
              <a:gd name="adj" fmla="val 50000"/>
            </a:avLst>
          </a:prstGeom>
          <a:solidFill>
            <a:srgbClr val="122E33"/>
          </a:solidFill>
          <a:ln w="12700">
            <a:solidFill>
              <a:srgbClr val="27A9E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72000" rIns="90000" bIns="72000" anchor="ctr">
            <a:normAutofit/>
          </a:bodyPr>
          <a:lstStyle/>
          <a:p>
            <a:pPr algn="ctr" defTabSz="914400">
              <a:lnSpc>
                <a:spcPct val="110000"/>
              </a:lnSpc>
            </a:pPr>
            <a:r>
              <a:rPr lang="pt-BR" sz="1300" b="1" u="none" strike="noStrike">
                <a:solidFill>
                  <a:srgbClr val="FFFFFF"/>
                </a:solidFill>
                <a:effectLst/>
                <a:uFillTx/>
                <a:latin typeface="Segoe UI"/>
                <a:ea typeface="DejaVu Sans"/>
              </a:rPr>
              <a:t>PILOTOS / LIVING LABS</a:t>
            </a:r>
            <a:endParaRPr lang="pt-BR" sz="13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40" name="Etapa VALIDAÇÃO NO CAMPO"/>
          <p:cNvSpPr/>
          <p:nvPr/>
        </p:nvSpPr>
        <p:spPr>
          <a:xfrm>
            <a:off x="4347000" y="4150080"/>
            <a:ext cx="3497760" cy="799560"/>
          </a:xfrm>
          <a:prstGeom prst="chevron">
            <a:avLst>
              <a:gd name="adj" fmla="val 50000"/>
            </a:avLst>
          </a:prstGeom>
          <a:solidFill>
            <a:srgbClr val="122E33"/>
          </a:solidFill>
          <a:ln w="12700">
            <a:solidFill>
              <a:srgbClr val="8CC63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72000" rIns="90000" bIns="72000" anchor="ctr">
            <a:normAutofit/>
          </a:bodyPr>
          <a:lstStyle/>
          <a:p>
            <a:pPr algn="ctr" defTabSz="914400">
              <a:lnSpc>
                <a:spcPct val="110000"/>
              </a:lnSpc>
            </a:pPr>
            <a:r>
              <a:rPr lang="pt-BR" sz="1300" b="1" u="none" strike="noStrike">
                <a:solidFill>
                  <a:srgbClr val="FFFFFF"/>
                </a:solidFill>
                <a:effectLst/>
                <a:uFillTx/>
                <a:latin typeface="Segoe UI"/>
                <a:ea typeface="DejaVu Sans"/>
              </a:rPr>
              <a:t>VALIDAÇÃO NO CAMPO</a:t>
            </a:r>
            <a:endParaRPr lang="pt-BR" sz="13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41" name="Etapa ESCALA / NOVOS NEGÓCIOS"/>
          <p:cNvSpPr/>
          <p:nvPr/>
        </p:nvSpPr>
        <p:spPr>
          <a:xfrm>
            <a:off x="8145000" y="4150080"/>
            <a:ext cx="3497760" cy="799560"/>
          </a:xfrm>
          <a:prstGeom prst="chevron">
            <a:avLst>
              <a:gd name="adj" fmla="val 50000"/>
            </a:avLst>
          </a:prstGeom>
          <a:solidFill>
            <a:srgbClr val="122E33"/>
          </a:solidFill>
          <a:ln w="12700">
            <a:solidFill>
              <a:srgbClr val="27A9E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72000" rIns="90000" bIns="72000" anchor="ctr">
            <a:normAutofit/>
          </a:bodyPr>
          <a:lstStyle/>
          <a:p>
            <a:pPr algn="ctr" defTabSz="914400">
              <a:lnSpc>
                <a:spcPct val="110000"/>
              </a:lnSpc>
            </a:pPr>
            <a:r>
              <a:rPr lang="pt-BR" sz="1300" b="1" u="none" strike="noStrike">
                <a:solidFill>
                  <a:srgbClr val="FFFFFF"/>
                </a:solidFill>
                <a:effectLst/>
                <a:uFillTx/>
                <a:latin typeface="Segoe UI"/>
                <a:ea typeface="DejaVu Sans"/>
              </a:rPr>
              <a:t>ESCALA / NOVOS NEGÓCIOS</a:t>
            </a:r>
            <a:endParaRPr lang="pt-BR" sz="13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42" name="Legenda"/>
          <p:cNvSpPr/>
          <p:nvPr/>
        </p:nvSpPr>
        <p:spPr>
          <a:xfrm>
            <a:off x="548640" y="5249880"/>
            <a:ext cx="11094480" cy="699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72000" rIns="0" bIns="72000" anchor="ctr">
            <a:normAutofit/>
          </a:bodyPr>
          <a:lstStyle/>
          <a:p>
            <a:pPr algn="ctr" defTabSz="914400">
              <a:lnSpc>
                <a:spcPct val="110000"/>
              </a:lnSpc>
            </a:pPr>
            <a:r>
              <a:rPr lang="pt-BR" sz="1400" b="0" u="none" strike="noStrike">
                <a:solidFill>
                  <a:srgbClr val="C7D6D8"/>
                </a:solidFill>
                <a:effectLst/>
                <a:uFillTx/>
                <a:latin typeface="Segoe UI"/>
                <a:ea typeface="DejaVu Sans"/>
              </a:rPr>
              <a:t>Demanda, conhecimento e capital convergem em desafios reais — e saem como negócios validados no campo.</a:t>
            </a:r>
            <a:endParaRPr lang="pt-BR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543" name="Imagem 1"/>
          <p:cNvPicPr/>
          <p:nvPr/>
        </p:nvPicPr>
        <p:blipFill>
          <a:blip r:embed="rId2"/>
          <a:stretch/>
        </p:blipFill>
        <p:spPr>
          <a:xfrm>
            <a:off x="173160" y="6230160"/>
            <a:ext cx="749160" cy="412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44" name="Imagem 2"/>
          <p:cNvPicPr/>
          <p:nvPr/>
        </p:nvPicPr>
        <p:blipFill>
          <a:blip r:embed="rId3"/>
          <a:stretch/>
        </p:blipFill>
        <p:spPr>
          <a:xfrm>
            <a:off x="11043000" y="6255000"/>
            <a:ext cx="919800" cy="36252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20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Barra verde"/>
          <p:cNvSpPr/>
          <p:nvPr/>
        </p:nvSpPr>
        <p:spPr>
          <a:xfrm>
            <a:off x="548640" y="249840"/>
            <a:ext cx="4997880" cy="43560"/>
          </a:xfrm>
          <a:prstGeom prst="rect">
            <a:avLst/>
          </a:prstGeom>
          <a:solidFill>
            <a:srgbClr val="8CC63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21960" rIns="90000" bIns="21960" anchor="ctr">
            <a:normAutofit fontScale="25000" lnSpcReduction="20000"/>
          </a:bodyPr>
          <a:lstStyle/>
          <a:p>
            <a:endParaRPr lang="pt-BR" sz="1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546" name="Barra azul"/>
          <p:cNvSpPr/>
          <p:nvPr/>
        </p:nvSpPr>
        <p:spPr>
          <a:xfrm>
            <a:off x="5548680" y="249840"/>
            <a:ext cx="5149080" cy="43560"/>
          </a:xfrm>
          <a:prstGeom prst="rect">
            <a:avLst/>
          </a:prstGeom>
          <a:solidFill>
            <a:srgbClr val="27A9E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21960" rIns="90000" bIns="21960" anchor="ctr">
            <a:normAutofit fontScale="25000" lnSpcReduction="20000"/>
          </a:bodyPr>
          <a:lstStyle/>
          <a:p>
            <a:endParaRPr lang="pt-BR" sz="1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547" name="Traco do rotulo"/>
          <p:cNvSpPr/>
          <p:nvPr/>
        </p:nvSpPr>
        <p:spPr>
          <a:xfrm>
            <a:off x="548640" y="585000"/>
            <a:ext cx="317880" cy="28440"/>
          </a:xfrm>
          <a:prstGeom prst="rect">
            <a:avLst/>
          </a:prstGeom>
          <a:solidFill>
            <a:srgbClr val="8CC63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4400" rIns="90000" bIns="14400" anchor="ctr">
            <a:normAutofit fontScale="25000" lnSpcReduction="20000"/>
          </a:bodyPr>
          <a:lstStyle/>
          <a:p>
            <a:endParaRPr lang="pt-BR" sz="1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548" name="Rotulo superior"/>
          <p:cNvSpPr/>
          <p:nvPr/>
        </p:nvSpPr>
        <p:spPr>
          <a:xfrm>
            <a:off x="1000080" y="470160"/>
            <a:ext cx="7997760" cy="299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rIns="0" anchor="t">
            <a:normAutofit/>
          </a:bodyPr>
          <a:lstStyle/>
          <a:p>
            <a:pPr defTabSz="914400">
              <a:lnSpc>
                <a:spcPct val="110000"/>
              </a:lnSpc>
            </a:pPr>
            <a:r>
              <a:rPr lang="pt-BR" sz="1200" b="1" u="none" strike="noStrike" spc="300" dirty="0">
                <a:solidFill>
                  <a:srgbClr val="27A9E1"/>
                </a:solidFill>
                <a:effectLst/>
                <a:uFillTx/>
                <a:latin typeface="Segoe UI"/>
                <a:ea typeface="DejaVu Sans"/>
              </a:rPr>
              <a:t>UM CONVITE PARA CONSTRUIR</a:t>
            </a:r>
            <a:r>
              <a:rPr lang="en-US" sz="1200" b="1" u="none" strike="noStrike" spc="300" dirty="0">
                <a:solidFill>
                  <a:srgbClr val="27A9E1"/>
                </a:solidFill>
                <a:effectLst/>
                <a:uFillTx/>
                <a:latin typeface="Segoe UI"/>
                <a:ea typeface="DejaVu Sans"/>
              </a:rPr>
              <a:t>MOS</a:t>
            </a:r>
            <a:r>
              <a:rPr lang="pt-BR" sz="1200" b="1" u="none" strike="noStrike" spc="300" dirty="0">
                <a:solidFill>
                  <a:srgbClr val="27A9E1"/>
                </a:solidFill>
                <a:effectLst/>
                <a:uFillTx/>
                <a:latin typeface="Segoe UI"/>
                <a:ea typeface="DejaVu Sans"/>
              </a:rPr>
              <a:t> JUNTO</a:t>
            </a:r>
            <a:r>
              <a:rPr lang="en-US" sz="1200" b="1" u="none" strike="noStrike" spc="300" dirty="0">
                <a:solidFill>
                  <a:srgbClr val="27A9E1"/>
                </a:solidFill>
                <a:effectLst/>
                <a:uFillTx/>
                <a:latin typeface="Segoe UI"/>
                <a:ea typeface="DejaVu Sans"/>
              </a:rPr>
              <a:t>S</a:t>
            </a:r>
            <a:endParaRPr lang="pt-BR" sz="12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49" name="Titulo"/>
          <p:cNvSpPr/>
          <p:nvPr/>
        </p:nvSpPr>
        <p:spPr>
          <a:xfrm>
            <a:off x="1132321" y="887480"/>
            <a:ext cx="4479706" cy="749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rIns="0" anchor="t">
            <a:normAutofit lnSpcReduction="10000"/>
          </a:bodyPr>
          <a:lstStyle/>
          <a:p>
            <a:pPr defTabSz="914400">
              <a:lnSpc>
                <a:spcPct val="110000"/>
              </a:lnSpc>
            </a:pPr>
            <a:r>
              <a:rPr lang="pt-BR" sz="4000" dirty="0">
                <a:solidFill>
                  <a:srgbClr val="FFFFFF"/>
                </a:solidFill>
                <a:latin typeface="Segoe UI Light"/>
                <a:ea typeface="DejaVu Sans"/>
              </a:rPr>
              <a:t>World</a:t>
            </a:r>
            <a:r>
              <a:rPr lang="pt-BR" sz="4000" b="0" u="none" strike="noStrike" dirty="0">
                <a:solidFill>
                  <a:srgbClr val="FFFFFF"/>
                </a:solidFill>
                <a:effectLst/>
                <a:uFillTx/>
                <a:latin typeface="Segoe UI Light"/>
                <a:ea typeface="DejaVu Sans"/>
              </a:rPr>
              <a:t> </a:t>
            </a:r>
            <a:r>
              <a:rPr lang="pt-BR" sz="4000" b="0" u="none" strike="noStrike" dirty="0" err="1">
                <a:solidFill>
                  <a:srgbClr val="FFFFFF"/>
                </a:solidFill>
                <a:effectLst/>
                <a:uFillTx/>
                <a:latin typeface="Segoe UI Light"/>
                <a:ea typeface="DejaVu Sans"/>
              </a:rPr>
              <a:t>HortiCenter</a:t>
            </a:r>
            <a:endParaRPr lang="pt-BR" sz="40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50" name="Subtitulo"/>
          <p:cNvSpPr/>
          <p:nvPr/>
        </p:nvSpPr>
        <p:spPr>
          <a:xfrm>
            <a:off x="1132320" y="1560367"/>
            <a:ext cx="4213669" cy="559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rIns="0" anchor="t">
            <a:normAutofit fontScale="92500" lnSpcReduction="20000"/>
          </a:bodyPr>
          <a:lstStyle/>
          <a:p>
            <a:pPr defTabSz="914400">
              <a:lnSpc>
                <a:spcPct val="110000"/>
              </a:lnSpc>
            </a:pPr>
            <a:r>
              <a:rPr lang="pt-BR" sz="1800" b="0" u="none" strike="noStrike" dirty="0">
                <a:solidFill>
                  <a:srgbClr val="C7D6D8"/>
                </a:solidFill>
                <a:effectLst/>
                <a:uFillTx/>
                <a:latin typeface="Segoe UI"/>
                <a:ea typeface="DejaVu Sans"/>
              </a:rPr>
              <a:t>O Hub só fará sentido se nascer conectado </a:t>
            </a:r>
            <a:endParaRPr lang="pt-BR" sz="1800" b="0" u="none" strike="noStrike" dirty="0" smtClean="0">
              <a:solidFill>
                <a:srgbClr val="C7D6D8"/>
              </a:solidFill>
              <a:effectLst/>
              <a:uFillTx/>
              <a:latin typeface="Segoe UI"/>
              <a:ea typeface="DejaVu Sans"/>
            </a:endParaRPr>
          </a:p>
          <a:p>
            <a:pPr defTabSz="914400">
              <a:lnSpc>
                <a:spcPct val="110000"/>
              </a:lnSpc>
            </a:pPr>
            <a:r>
              <a:rPr lang="pt-BR" sz="1800" b="0" u="none" strike="noStrike" dirty="0" smtClean="0">
                <a:solidFill>
                  <a:srgbClr val="C7D6D8"/>
                </a:solidFill>
                <a:effectLst/>
                <a:uFillTx/>
                <a:latin typeface="Segoe UI"/>
                <a:ea typeface="DejaVu Sans"/>
              </a:rPr>
              <a:t>aos </a:t>
            </a:r>
            <a:r>
              <a:rPr lang="pt-BR" sz="1800" b="0" u="none" strike="noStrike" dirty="0">
                <a:solidFill>
                  <a:srgbClr val="C7D6D8"/>
                </a:solidFill>
                <a:effectLst/>
                <a:uFillTx/>
                <a:latin typeface="Segoe UI"/>
                <a:ea typeface="DejaVu Sans"/>
              </a:rPr>
              <a:t>problemas reais do setor</a:t>
            </a:r>
            <a:endParaRPr lang="pt-BR" sz="18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51" name="Numero da pagina"/>
          <p:cNvSpPr/>
          <p:nvPr/>
        </p:nvSpPr>
        <p:spPr>
          <a:xfrm>
            <a:off x="11049120" y="230040"/>
            <a:ext cx="697680" cy="277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rIns="90000" anchor="ctr">
            <a:normAutofit/>
          </a:bodyPr>
          <a:lstStyle/>
          <a:p>
            <a:pPr algn="r" defTabSz="914400">
              <a:lnSpc>
                <a:spcPct val="110000"/>
              </a:lnSpc>
            </a:pPr>
            <a:r>
              <a:rPr lang="pt-BR" sz="1000" b="1" u="none" strike="noStrike">
                <a:solidFill>
                  <a:srgbClr val="C7D6D8"/>
                </a:solidFill>
                <a:effectLst/>
                <a:uFillTx/>
                <a:latin typeface="Segoe UI"/>
                <a:ea typeface="DejaVu Sans"/>
              </a:rPr>
              <a:t>25</a:t>
            </a:r>
            <a:endParaRPr lang="pt-BR" sz="1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52" name="Acao 1"/>
          <p:cNvSpPr/>
          <p:nvPr/>
        </p:nvSpPr>
        <p:spPr>
          <a:xfrm>
            <a:off x="1272540" y="2599920"/>
            <a:ext cx="2074680" cy="999720"/>
          </a:xfrm>
          <a:prstGeom prst="roundRect">
            <a:avLst>
              <a:gd name="adj" fmla="val 16667"/>
            </a:avLst>
          </a:prstGeom>
          <a:solidFill>
            <a:srgbClr val="122E33"/>
          </a:solidFill>
          <a:ln w="12700">
            <a:solidFill>
              <a:srgbClr val="8CC63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rIns="90000" anchor="ctr">
            <a:normAutofit/>
          </a:bodyPr>
          <a:lstStyle/>
          <a:p>
            <a:pPr algn="ctr" defTabSz="914400">
              <a:lnSpc>
                <a:spcPct val="110000"/>
              </a:lnSpc>
            </a:pPr>
            <a:r>
              <a:rPr lang="pt-BR" sz="1300" b="1" u="none" strike="noStrike" dirty="0">
                <a:solidFill>
                  <a:srgbClr val="FFFFFF"/>
                </a:solidFill>
                <a:effectLst/>
                <a:uFillTx/>
                <a:latin typeface="Segoe UI"/>
                <a:ea typeface="DejaVu Sans"/>
              </a:rPr>
              <a:t>Participe</a:t>
            </a:r>
            <a:endParaRPr lang="pt-BR" sz="13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54" name="Acao 3"/>
          <p:cNvSpPr/>
          <p:nvPr/>
        </p:nvSpPr>
        <p:spPr>
          <a:xfrm>
            <a:off x="3537346" y="2598800"/>
            <a:ext cx="2074680" cy="999720"/>
          </a:xfrm>
          <a:prstGeom prst="roundRect">
            <a:avLst>
              <a:gd name="adj" fmla="val 16667"/>
            </a:avLst>
          </a:prstGeom>
          <a:solidFill>
            <a:srgbClr val="122E33"/>
          </a:solidFill>
          <a:ln w="12700">
            <a:solidFill>
              <a:srgbClr val="8CC63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rIns="90000" anchor="ctr">
            <a:normAutofit/>
          </a:bodyPr>
          <a:lstStyle/>
          <a:p>
            <a:pPr algn="ctr" defTabSz="914400">
              <a:lnSpc>
                <a:spcPct val="110000"/>
              </a:lnSpc>
            </a:pPr>
            <a:r>
              <a:rPr lang="pt-BR" sz="1300" b="1" u="none" strike="noStrike" dirty="0">
                <a:solidFill>
                  <a:srgbClr val="FFFFFF"/>
                </a:solidFill>
                <a:effectLst/>
                <a:uFillTx/>
                <a:latin typeface="Segoe UI"/>
                <a:ea typeface="DejaVu Sans"/>
              </a:rPr>
              <a:t>Compartilhe seus desafios</a:t>
            </a:r>
            <a:endParaRPr lang="pt-BR" sz="13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55" name="Acao 4"/>
          <p:cNvSpPr/>
          <p:nvPr/>
        </p:nvSpPr>
        <p:spPr>
          <a:xfrm>
            <a:off x="1272331" y="3764444"/>
            <a:ext cx="2074680" cy="999720"/>
          </a:xfrm>
          <a:prstGeom prst="roundRect">
            <a:avLst>
              <a:gd name="adj" fmla="val 16667"/>
            </a:avLst>
          </a:prstGeom>
          <a:solidFill>
            <a:srgbClr val="122E33"/>
          </a:solidFill>
          <a:ln w="12700">
            <a:solidFill>
              <a:srgbClr val="27A9E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rIns="90000" anchor="ctr">
            <a:normAutofit/>
          </a:bodyPr>
          <a:lstStyle/>
          <a:p>
            <a:pPr algn="ctr" defTabSz="914400">
              <a:lnSpc>
                <a:spcPct val="110000"/>
              </a:lnSpc>
            </a:pPr>
            <a:r>
              <a:rPr lang="pt-BR" sz="1300" b="1" u="none" strike="noStrike" dirty="0">
                <a:solidFill>
                  <a:srgbClr val="FFFFFF"/>
                </a:solidFill>
                <a:effectLst/>
                <a:uFillTx/>
                <a:latin typeface="Segoe UI"/>
                <a:ea typeface="DejaVu Sans"/>
              </a:rPr>
              <a:t>Indique prioridades</a:t>
            </a:r>
            <a:endParaRPr lang="pt-BR" sz="13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56" name="Acao 5"/>
          <p:cNvSpPr/>
          <p:nvPr/>
        </p:nvSpPr>
        <p:spPr>
          <a:xfrm>
            <a:off x="3524520" y="3778175"/>
            <a:ext cx="2074680" cy="999720"/>
          </a:xfrm>
          <a:prstGeom prst="roundRect">
            <a:avLst>
              <a:gd name="adj" fmla="val 16667"/>
            </a:avLst>
          </a:prstGeom>
          <a:solidFill>
            <a:srgbClr val="122E33"/>
          </a:solidFill>
          <a:ln w="12700">
            <a:solidFill>
              <a:srgbClr val="8CC63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rIns="90000" anchor="ctr">
            <a:normAutofit/>
          </a:bodyPr>
          <a:lstStyle/>
          <a:p>
            <a:pPr algn="ctr" defTabSz="914400">
              <a:lnSpc>
                <a:spcPct val="110000"/>
              </a:lnSpc>
            </a:pPr>
            <a:r>
              <a:rPr lang="pt-BR" sz="1300" b="1" u="none" strike="noStrike" dirty="0">
                <a:solidFill>
                  <a:srgbClr val="FFFFFF"/>
                </a:solidFill>
                <a:effectLst/>
                <a:uFillTx/>
                <a:latin typeface="Segoe UI"/>
                <a:ea typeface="DejaVu Sans"/>
              </a:rPr>
              <a:t>Ajude a construir esse espaço</a:t>
            </a:r>
            <a:endParaRPr lang="pt-BR" sz="13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58" name="Encerramento"/>
          <p:cNvSpPr/>
          <p:nvPr/>
        </p:nvSpPr>
        <p:spPr>
          <a:xfrm>
            <a:off x="1742336" y="5044161"/>
            <a:ext cx="3856864" cy="799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rIns="0" anchor="ctr">
            <a:normAutofit/>
          </a:bodyPr>
          <a:lstStyle/>
          <a:p>
            <a:pPr defTabSz="914400">
              <a:lnSpc>
                <a:spcPct val="110000"/>
              </a:lnSpc>
            </a:pPr>
            <a:r>
              <a:rPr lang="pt-BR" sz="4000" b="1" u="none" strike="noStrike" spc="601" dirty="0">
                <a:solidFill>
                  <a:srgbClr val="27A9E1"/>
                </a:solidFill>
                <a:effectLst/>
                <a:uFillTx/>
                <a:latin typeface="Segoe UI"/>
                <a:ea typeface="DejaVu Sans"/>
              </a:rPr>
              <a:t>OBRIGADA!</a:t>
            </a:r>
            <a:endParaRPr lang="pt-BR" sz="40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62" name="Legenda QR"/>
          <p:cNvSpPr/>
          <p:nvPr/>
        </p:nvSpPr>
        <p:spPr>
          <a:xfrm>
            <a:off x="7049325" y="5677576"/>
            <a:ext cx="3519720" cy="329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algn="ctr" defTabSz="914400">
              <a:lnSpc>
                <a:spcPct val="100000"/>
              </a:lnSpc>
            </a:pPr>
            <a:r>
              <a:rPr lang="pt-BR" sz="1100" b="1" dirty="0">
                <a:solidFill>
                  <a:srgbClr val="8CC63F"/>
                </a:solidFill>
                <a:latin typeface="Segoe UI"/>
                <a:ea typeface="DejaVu Sans"/>
              </a:rPr>
              <a:t>MANTENHA-</a:t>
            </a:r>
            <a:r>
              <a:rPr lang="en-US" sz="1100" b="1" dirty="0">
                <a:solidFill>
                  <a:srgbClr val="8CC63F"/>
                </a:solidFill>
                <a:latin typeface="Segoe UI"/>
                <a:ea typeface="DejaVu Sans"/>
              </a:rPr>
              <a:t>SE </a:t>
            </a:r>
            <a:r>
              <a:rPr lang="en-US" sz="1100" b="1" dirty="0" err="1">
                <a:solidFill>
                  <a:srgbClr val="8CC63F"/>
                </a:solidFill>
                <a:latin typeface="Segoe UI"/>
                <a:ea typeface="DejaVu Sans"/>
              </a:rPr>
              <a:t>INFORMADO</a:t>
            </a:r>
            <a:endParaRPr lang="pt-BR" sz="1100" b="1" u="none" strike="noStrike" dirty="0">
              <a:solidFill>
                <a:srgbClr val="8CC63F"/>
              </a:solidFill>
              <a:effectLst/>
              <a:uFillTx/>
              <a:latin typeface="Segoe UI"/>
              <a:ea typeface="DejaVu Sans"/>
            </a:endParaRPr>
          </a:p>
        </p:txBody>
      </p:sp>
      <p:pic>
        <p:nvPicPr>
          <p:cNvPr id="563" name="Imagem 11"/>
          <p:cNvPicPr/>
          <p:nvPr/>
        </p:nvPicPr>
        <p:blipFill>
          <a:blip r:embed="rId3"/>
          <a:stretch/>
        </p:blipFill>
        <p:spPr>
          <a:xfrm>
            <a:off x="173160" y="6230160"/>
            <a:ext cx="749160" cy="412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64" name="Imagem 12"/>
          <p:cNvPicPr/>
          <p:nvPr/>
        </p:nvPicPr>
        <p:blipFill>
          <a:blip r:embed="rId4"/>
          <a:stretch/>
        </p:blipFill>
        <p:spPr>
          <a:xfrm>
            <a:off x="11043000" y="6255000"/>
            <a:ext cx="919800" cy="3625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82960" y="1149200"/>
            <a:ext cx="4114800" cy="408622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20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548640" y="841320"/>
            <a:ext cx="11063160" cy="913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3200" b="1" u="none" strike="noStrike" dirty="0" err="1">
                <a:solidFill>
                  <a:srgbClr val="FFFFFF"/>
                </a:solidFill>
                <a:effectLst/>
                <a:uFillTx/>
                <a:latin typeface="+mn-lt"/>
                <a:ea typeface="Aptos Display"/>
              </a:rPr>
              <a:t>Miopia</a:t>
            </a:r>
            <a:r>
              <a:rPr lang="en-US" sz="3200" b="1" u="none" strike="noStrike" dirty="0">
                <a:solidFill>
                  <a:srgbClr val="FFFFFF"/>
                </a:solidFill>
                <a:effectLst/>
                <a:uFillTx/>
                <a:latin typeface="+mn-lt"/>
                <a:ea typeface="Aptos Display"/>
              </a:rPr>
              <a:t> </a:t>
            </a:r>
            <a:r>
              <a:rPr lang="en-US" sz="3200" b="1" u="none" strike="noStrike" dirty="0" err="1" smtClean="0">
                <a:solidFill>
                  <a:srgbClr val="FFFFFF"/>
                </a:solidFill>
                <a:effectLst/>
                <a:uFillTx/>
                <a:latin typeface="+mn-lt"/>
                <a:ea typeface="Aptos Display"/>
              </a:rPr>
              <a:t>Tecnológica</a:t>
            </a:r>
            <a:r>
              <a:rPr lang="en-US" sz="3200" b="1" u="none" strike="noStrike" dirty="0">
                <a:solidFill>
                  <a:srgbClr val="FFFFFF"/>
                </a:solidFill>
                <a:effectLst/>
                <a:uFillTx/>
                <a:latin typeface="+mn-lt"/>
                <a:ea typeface="Aptos Display"/>
              </a:rPr>
              <a:t>: a </a:t>
            </a:r>
            <a:r>
              <a:rPr lang="en-US" sz="3200" b="1" u="none" strike="noStrike" dirty="0" err="1" smtClean="0">
                <a:solidFill>
                  <a:srgbClr val="FFFFFF"/>
                </a:solidFill>
                <a:effectLst/>
                <a:uFillTx/>
                <a:latin typeface="+mn-lt"/>
                <a:ea typeface="Aptos Display"/>
              </a:rPr>
              <a:t>Síndrome</a:t>
            </a:r>
            <a:r>
              <a:rPr lang="en-US" sz="3200" b="1" u="none" strike="noStrike" dirty="0" smtClean="0">
                <a:solidFill>
                  <a:srgbClr val="FFFFFF"/>
                </a:solidFill>
                <a:effectLst/>
                <a:uFillTx/>
                <a:latin typeface="+mn-lt"/>
                <a:ea typeface="Aptos Display"/>
              </a:rPr>
              <a:t> </a:t>
            </a:r>
            <a:r>
              <a:rPr lang="en-US" sz="3200" b="1" u="none" strike="noStrike" dirty="0">
                <a:solidFill>
                  <a:srgbClr val="FFFFFF"/>
                </a:solidFill>
                <a:effectLst/>
                <a:uFillTx/>
                <a:latin typeface="+mn-lt"/>
                <a:ea typeface="Aptos Display"/>
              </a:rPr>
              <a:t>dos Jetsons</a:t>
            </a:r>
            <a:endParaRPr lang="pt-BR" sz="3200" b="0" u="none" strike="noStrike" dirty="0">
              <a:solidFill>
                <a:schemeClr val="dk1"/>
              </a:solidFill>
              <a:effectLst/>
              <a:uFillTx/>
              <a:latin typeface="+mn-lt"/>
            </a:endParaRPr>
          </a:p>
        </p:txBody>
      </p:sp>
      <p:pic>
        <p:nvPicPr>
          <p:cNvPr id="60" name="Imagem 59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73160" y="1674000"/>
            <a:ext cx="6095520" cy="3428640"/>
          </a:xfrm>
          <a:prstGeom prst="rect">
            <a:avLst/>
          </a:prstGeom>
          <a:ln w="0">
            <a:noFill/>
          </a:ln>
        </p:spPr>
      </p:pic>
      <p:sp>
        <p:nvSpPr>
          <p:cNvPr id="61" name="Barra verde"/>
          <p:cNvSpPr/>
          <p:nvPr/>
        </p:nvSpPr>
        <p:spPr>
          <a:xfrm>
            <a:off x="548640" y="249840"/>
            <a:ext cx="4997880" cy="43560"/>
          </a:xfrm>
          <a:prstGeom prst="rect">
            <a:avLst/>
          </a:prstGeom>
          <a:solidFill>
            <a:srgbClr val="8CC63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endParaRPr lang="pt-BR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2" name="Barra azul"/>
          <p:cNvSpPr/>
          <p:nvPr/>
        </p:nvSpPr>
        <p:spPr>
          <a:xfrm>
            <a:off x="5548680" y="249840"/>
            <a:ext cx="5149080" cy="43560"/>
          </a:xfrm>
          <a:prstGeom prst="rect">
            <a:avLst/>
          </a:prstGeom>
          <a:solidFill>
            <a:srgbClr val="27A9E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endParaRPr lang="pt-BR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3" name="Numero da pagina"/>
          <p:cNvSpPr/>
          <p:nvPr/>
        </p:nvSpPr>
        <p:spPr>
          <a:xfrm>
            <a:off x="11049120" y="230040"/>
            <a:ext cx="697680" cy="277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0" rIns="0" bIns="0" anchor="ctr">
            <a:noAutofit/>
          </a:bodyPr>
          <a:lstStyle/>
          <a:p>
            <a:pPr algn="r" defTabSz="914400">
              <a:lnSpc>
                <a:spcPct val="100000"/>
              </a:lnSpc>
            </a:pPr>
            <a:r>
              <a:rPr lang="pt-BR" sz="1000" b="1" u="none" strike="noStrike">
                <a:solidFill>
                  <a:srgbClr val="C7D6D8"/>
                </a:solidFill>
                <a:effectLst/>
                <a:uFillTx/>
                <a:latin typeface="Segoe UI"/>
              </a:rPr>
              <a:t>3</a:t>
            </a:r>
            <a:endParaRPr lang="pt-BR" sz="1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64" name="Logo Esquerda"/>
          <p:cNvPicPr/>
          <p:nvPr/>
        </p:nvPicPr>
        <p:blipFill>
          <a:blip r:embed="rId8"/>
          <a:stretch/>
        </p:blipFill>
        <p:spPr>
          <a:xfrm>
            <a:off x="173160" y="6230160"/>
            <a:ext cx="749160" cy="412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5" name="Logo Direita"/>
          <p:cNvPicPr/>
          <p:nvPr/>
        </p:nvPicPr>
        <p:blipFill>
          <a:blip r:embed="rId9"/>
          <a:stretch/>
        </p:blipFill>
        <p:spPr>
          <a:xfrm>
            <a:off x="11043000" y="6255000"/>
            <a:ext cx="919800" cy="3625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6" name="Imagem 65">
            <a:hlinkClick r:id="" action="ppaction://media"/>
          </p:cNvPr>
          <p:cNvPicPr/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166840" y="2132280"/>
            <a:ext cx="6948720" cy="39081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06" fill="hold"/>
                                        <p:tgtEl>
                                          <p:spTgt spid="6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mediacall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0" dur="1" fill="hold"/>
                                        <p:tgtEl>
                                          <p:spTgt spid="6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1">
                  <p:stCondLst>
                    <p:cond delay="indefinite"/>
                  </p:stCondLst>
                </p:cTn>
                <p:tgtEl>
                  <p:spTgt spid="66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20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Text 1"/>
          <p:cNvSpPr/>
          <p:nvPr/>
        </p:nvSpPr>
        <p:spPr>
          <a:xfrm>
            <a:off x="914400" y="567000"/>
            <a:ext cx="10357920" cy="1479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10000"/>
              </a:lnSpc>
              <a:tabLst>
                <a:tab pos="0" algn="l"/>
              </a:tabLst>
            </a:pPr>
            <a:r>
              <a:rPr lang="en-US" sz="4400" b="1" u="none" strike="noStrike" dirty="0" err="1">
                <a:solidFill>
                  <a:srgbClr val="FFFFFF"/>
                </a:solidFill>
                <a:effectLst/>
                <a:uFillTx/>
                <a:latin typeface="Calibri" panose="020F0502020204030204" pitchFamily="34" charset="0"/>
                <a:ea typeface="Segoe UI Light"/>
                <a:cs typeface="Calibri" panose="020F0502020204030204" pitchFamily="34" charset="0"/>
              </a:rPr>
              <a:t>Por</a:t>
            </a:r>
            <a:r>
              <a:rPr lang="en-US" sz="4400" b="1" u="none" strike="noStrike" dirty="0">
                <a:solidFill>
                  <a:srgbClr val="FFFFFF"/>
                </a:solidFill>
                <a:effectLst/>
                <a:uFillTx/>
                <a:latin typeface="Calibri" panose="020F0502020204030204" pitchFamily="34" charset="0"/>
                <a:ea typeface="Segoe UI Light"/>
                <a:cs typeface="Calibri" panose="020F0502020204030204" pitchFamily="34" charset="0"/>
              </a:rPr>
              <a:t> </a:t>
            </a:r>
            <a:r>
              <a:rPr lang="en-US" sz="4400" b="1" u="none" strike="noStrike" dirty="0" err="1">
                <a:solidFill>
                  <a:srgbClr val="FFFFFF"/>
                </a:solidFill>
                <a:effectLst/>
                <a:uFillTx/>
                <a:latin typeface="Calibri" panose="020F0502020204030204" pitchFamily="34" charset="0"/>
                <a:ea typeface="Segoe UI Light"/>
                <a:cs typeface="Calibri" panose="020F0502020204030204" pitchFamily="34" charset="0"/>
              </a:rPr>
              <a:t>quê</a:t>
            </a:r>
            <a:r>
              <a:rPr lang="en-US" sz="4400" b="1" u="none" strike="noStrike" dirty="0">
                <a:solidFill>
                  <a:srgbClr val="FFFFFF"/>
                </a:solidFill>
                <a:effectLst/>
                <a:uFillTx/>
                <a:latin typeface="Calibri" panose="020F0502020204030204" pitchFamily="34" charset="0"/>
                <a:ea typeface="Segoe UI Light"/>
                <a:cs typeface="Calibri" panose="020F0502020204030204" pitchFamily="34" charset="0"/>
              </a:rPr>
              <a:t> </a:t>
            </a:r>
            <a:r>
              <a:rPr lang="en-US" sz="4400" b="1" u="none" strike="noStrike" dirty="0" err="1">
                <a:solidFill>
                  <a:srgbClr val="FFFFFF"/>
                </a:solidFill>
                <a:effectLst/>
                <a:uFillTx/>
                <a:latin typeface="Calibri" panose="020F0502020204030204" pitchFamily="34" charset="0"/>
                <a:ea typeface="Segoe UI Light"/>
                <a:cs typeface="Calibri" panose="020F0502020204030204" pitchFamily="34" charset="0"/>
              </a:rPr>
              <a:t>estas</a:t>
            </a:r>
            <a:r>
              <a:rPr lang="en-US" sz="4400" b="1" u="none" strike="noStrike" dirty="0">
                <a:solidFill>
                  <a:srgbClr val="FFFFFF"/>
                </a:solidFill>
                <a:effectLst/>
                <a:uFillTx/>
                <a:latin typeface="Calibri" panose="020F0502020204030204" pitchFamily="34" charset="0"/>
                <a:ea typeface="Segoe UI Light"/>
                <a:cs typeface="Calibri" panose="020F0502020204030204" pitchFamily="34" charset="0"/>
              </a:rPr>
              <a:t> </a:t>
            </a:r>
            <a:r>
              <a:rPr lang="en-US" sz="4400" b="1" u="none" strike="noStrike" dirty="0" err="1">
                <a:solidFill>
                  <a:srgbClr val="FFFFFF"/>
                </a:solidFill>
                <a:effectLst/>
                <a:uFillTx/>
                <a:latin typeface="Calibri" panose="020F0502020204030204" pitchFamily="34" charset="0"/>
                <a:ea typeface="Segoe UI Light"/>
                <a:cs typeface="Calibri" panose="020F0502020204030204" pitchFamily="34" charset="0"/>
              </a:rPr>
              <a:t>empresas</a:t>
            </a:r>
            <a:r>
              <a:rPr lang="en-US" sz="4400" b="1" u="none" strike="noStrike" dirty="0">
                <a:solidFill>
                  <a:srgbClr val="FFFFFF"/>
                </a:solidFill>
                <a:effectLst/>
                <a:uFillTx/>
                <a:latin typeface="Calibri" panose="020F0502020204030204" pitchFamily="34" charset="0"/>
                <a:ea typeface="Segoe UI Light"/>
                <a:cs typeface="Calibri" panose="020F0502020204030204" pitchFamily="34" charset="0"/>
              </a:rPr>
              <a:t> </a:t>
            </a:r>
            <a:r>
              <a:rPr lang="en-US" sz="4400" b="1" u="none" strike="noStrike" dirty="0" err="1">
                <a:solidFill>
                  <a:srgbClr val="FFFFFF"/>
                </a:solidFill>
                <a:effectLst/>
                <a:uFillTx/>
                <a:latin typeface="Calibri" panose="020F0502020204030204" pitchFamily="34" charset="0"/>
                <a:ea typeface="Segoe UI Light"/>
                <a:cs typeface="Calibri" panose="020F0502020204030204" pitchFamily="34" charset="0"/>
              </a:rPr>
              <a:t>morreram</a:t>
            </a:r>
            <a:r>
              <a:rPr lang="en-US" sz="4400" b="1" u="none" strike="noStrike" dirty="0">
                <a:solidFill>
                  <a:srgbClr val="FFFFFF"/>
                </a:solidFill>
                <a:effectLst/>
                <a:uFillTx/>
                <a:latin typeface="Calibri" panose="020F0502020204030204" pitchFamily="34" charset="0"/>
                <a:ea typeface="Segoe UI Light"/>
                <a:cs typeface="Calibri" panose="020F0502020204030204" pitchFamily="34" charset="0"/>
              </a:rPr>
              <a:t>?</a:t>
            </a:r>
            <a:endParaRPr lang="pt-BR" sz="4400" b="0" u="none" strike="noStrike" dirty="0">
              <a:solidFill>
                <a:srgbClr val="FFFFFF"/>
              </a:solidFill>
              <a:effectLst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8" name="Text 10"/>
          <p:cNvSpPr/>
          <p:nvPr/>
        </p:nvSpPr>
        <p:spPr>
          <a:xfrm>
            <a:off x="1576800" y="3861360"/>
            <a:ext cx="9222480" cy="637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2000" b="0" u="none" strike="noStrike">
                <a:solidFill>
                  <a:schemeClr val="lt1"/>
                </a:solidFill>
                <a:effectLst/>
                <a:uFillTx/>
                <a:latin typeface="Segoe UI"/>
                <a:ea typeface="Segoe UI"/>
              </a:rPr>
              <a:t>Todas eram líderes. Todas tinham excelentes executivos. O que aconteceu?</a:t>
            </a:r>
            <a:endParaRPr lang="pt-BR" sz="2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9" name="case band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1103040" y="5040000"/>
            <a:ext cx="10056240" cy="1095120"/>
          </a:xfrm>
          <a:prstGeom prst="roundRect">
            <a:avLst>
              <a:gd name="adj" fmla="val 6667"/>
            </a:avLst>
          </a:prstGeom>
          <a:solidFill>
            <a:srgbClr val="1A4A52"/>
          </a:solidFill>
          <a:ln w="12600">
            <a:solidFill>
              <a:srgbClr val="27A9E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pt-BR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70" name="case marker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1060560" y="5203080"/>
            <a:ext cx="61920" cy="839160"/>
          </a:xfrm>
          <a:prstGeom prst="rect">
            <a:avLst/>
          </a:prstGeom>
          <a:solidFill>
            <a:srgbClr val="27A9E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0960" tIns="45000" rIns="30960" bIns="45000" anchor="t">
            <a:noAutofit/>
          </a:bodyPr>
          <a:lstStyle/>
          <a:p>
            <a:endParaRPr lang="pt-BR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71" name="Text 16"/>
          <p:cNvSpPr/>
          <p:nvPr/>
        </p:nvSpPr>
        <p:spPr>
          <a:xfrm>
            <a:off x="3239280" y="5203080"/>
            <a:ext cx="7587360" cy="839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endParaRPr lang="pt-B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72" name="Picture 37"/>
          <p:cNvPicPr/>
          <p:nvPr/>
        </p:nvPicPr>
        <p:blipFill>
          <a:blip r:embed="rId5"/>
          <a:stretch/>
        </p:blipFill>
        <p:spPr>
          <a:xfrm>
            <a:off x="2030400" y="2143800"/>
            <a:ext cx="1290960" cy="11685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3" name="Picture 38"/>
          <p:cNvPicPr/>
          <p:nvPr/>
        </p:nvPicPr>
        <p:blipFill>
          <a:blip r:embed="rId6"/>
          <a:stretch/>
        </p:blipFill>
        <p:spPr>
          <a:xfrm>
            <a:off x="3687480" y="2157840"/>
            <a:ext cx="2825640" cy="11761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4" name="Imagem 73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028640" y="2157840"/>
            <a:ext cx="2016000" cy="1234800"/>
          </a:xfrm>
          <a:prstGeom prst="rect">
            <a:avLst/>
          </a:prstGeom>
          <a:ln w="0">
            <a:noFill/>
          </a:ln>
        </p:spPr>
      </p:pic>
      <p:pic>
        <p:nvPicPr>
          <p:cNvPr id="75" name="Picture 44" descr="Miniatura da versão das 23h58min de 23 de dezembro de 2012"/>
          <p:cNvPicPr/>
          <p:nvPr/>
        </p:nvPicPr>
        <p:blipFill>
          <a:blip r:embed="rId8"/>
          <a:stretch/>
        </p:blipFill>
        <p:spPr>
          <a:xfrm>
            <a:off x="9379440" y="2176200"/>
            <a:ext cx="1194480" cy="1194480"/>
          </a:xfrm>
          <a:prstGeom prst="rect">
            <a:avLst/>
          </a:prstGeom>
          <a:noFill/>
          <a:ln w="22320">
            <a:solidFill>
              <a:srgbClr val="FFFFFF"/>
            </a:solidFill>
            <a:round/>
          </a:ln>
        </p:spPr>
      </p:pic>
      <p:sp>
        <p:nvSpPr>
          <p:cNvPr id="76" name="Barra verde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548640" y="249840"/>
            <a:ext cx="4997880" cy="43560"/>
          </a:xfrm>
          <a:prstGeom prst="rect">
            <a:avLst/>
          </a:prstGeom>
          <a:solidFill>
            <a:srgbClr val="8CC63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720" rIns="90000" bIns="720" anchor="t">
            <a:noAutofit/>
          </a:bodyPr>
          <a:lstStyle/>
          <a:p>
            <a:endParaRPr lang="pt-BR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77" name="Barra azul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5548680" y="249840"/>
            <a:ext cx="5149080" cy="43560"/>
          </a:xfrm>
          <a:prstGeom prst="rect">
            <a:avLst/>
          </a:prstGeom>
          <a:solidFill>
            <a:srgbClr val="27A9E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720" rIns="90000" bIns="720" anchor="t">
            <a:noAutofit/>
          </a:bodyPr>
          <a:lstStyle/>
          <a:p>
            <a:endParaRPr lang="pt-BR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78" name="Numero da pagina"/>
          <p:cNvSpPr/>
          <p:nvPr/>
        </p:nvSpPr>
        <p:spPr>
          <a:xfrm>
            <a:off x="11049120" y="230040"/>
            <a:ext cx="697680" cy="277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0" rIns="0" bIns="0" anchor="ctr">
            <a:noAutofit/>
          </a:bodyPr>
          <a:lstStyle/>
          <a:p>
            <a:pPr algn="r" defTabSz="914400">
              <a:lnSpc>
                <a:spcPct val="100000"/>
              </a:lnSpc>
            </a:pPr>
            <a:r>
              <a:rPr lang="pt-BR" sz="1000" b="1" u="none" strike="noStrike">
                <a:solidFill>
                  <a:srgbClr val="C7D6D8"/>
                </a:solidFill>
                <a:effectLst/>
                <a:uFillTx/>
                <a:latin typeface="Segoe UI"/>
                <a:ea typeface="DejaVu Sans"/>
              </a:rPr>
              <a:t>4</a:t>
            </a:r>
            <a:endParaRPr lang="pt-BR" sz="1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79" name="Imagem 19"/>
          <p:cNvPicPr/>
          <p:nvPr/>
        </p:nvPicPr>
        <p:blipFill>
          <a:blip r:embed="rId9"/>
          <a:stretch/>
        </p:blipFill>
        <p:spPr>
          <a:xfrm>
            <a:off x="173160" y="6230160"/>
            <a:ext cx="749160" cy="412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0" name="Imagem 20"/>
          <p:cNvPicPr/>
          <p:nvPr/>
        </p:nvPicPr>
        <p:blipFill>
          <a:blip r:embed="rId10"/>
          <a:stretch/>
        </p:blipFill>
        <p:spPr>
          <a:xfrm>
            <a:off x="11043000" y="6255000"/>
            <a:ext cx="919800" cy="3625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1" name="Retângulos 112"/>
          <p:cNvSpPr/>
          <p:nvPr/>
        </p:nvSpPr>
        <p:spPr>
          <a:xfrm>
            <a:off x="1535760" y="5400000"/>
            <a:ext cx="9552960" cy="459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en-US" sz="2400" b="1" u="none" strike="noStrike">
                <a:solidFill>
                  <a:schemeClr val="lt1"/>
                </a:solidFill>
                <a:effectLst/>
                <a:uFillTx/>
                <a:latin typeface="Segoe UI Light"/>
                <a:ea typeface="Segoe UI Light"/>
              </a:rPr>
              <a:t>Empresas desaparecem lentamente. Depois desaparecem de uma vez</a:t>
            </a:r>
            <a:endParaRPr lang="pt-BR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6" dur="23600" fill="hold"/>
                                        <p:tgtEl>
                                          <p:spTgt spid="7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>
              <p:cTn id="7" restart="whenNotActive" fill="hold" nodeType="interactiveSeq">
                <p:stCondLst>
                  <p:cond evt="onClick" delay="0">
                    <p:tgtEl>
                      <p:spTgt spid="74"/>
                    </p:tgtEl>
                  </p:cond>
                </p:stCondLst>
                <p:childTnLst>
                  <p:par>
                    <p:cTn id="8" fill="hold">
                      <p:stCondLst>
                        <p:cond evt="onClick" delay="0">
                          <p:tgtEl>
                            <p:spTgt spid="74"/>
                          </p:tgtEl>
                        </p:cond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mediacall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7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Image 0" descr="Máquina de escrever antiga dando lugar a um notebook executando inteligência artificial"/>
          <p:cNvPicPr/>
          <p:nvPr/>
        </p:nvPicPr>
        <p:blipFill>
          <a:blip r:embed="rId3"/>
          <a:srcRect t="6093" b="6093"/>
          <a:stretch/>
        </p:blipFill>
        <p:spPr>
          <a:xfrm>
            <a:off x="0" y="0"/>
            <a:ext cx="12190680" cy="68569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3" name="scrim 1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0" y="0"/>
            <a:ext cx="12190680" cy="6856920"/>
          </a:xfrm>
          <a:prstGeom prst="rect">
            <a:avLst/>
          </a:prstGeom>
          <a:solidFill>
            <a:srgbClr val="0B1F3A">
              <a:alpha val="68000"/>
            </a:srgb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pt-BR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4" name="center scrim 1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0" y="1554480"/>
            <a:ext cx="12190680" cy="3656520"/>
          </a:xfrm>
          <a:prstGeom prst="rect">
            <a:avLst/>
          </a:prstGeom>
          <a:solidFill>
            <a:srgbClr val="0B1F3A">
              <a:alpha val="85000"/>
            </a:srgb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pt-BR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1097280" y="2606040"/>
            <a:ext cx="9965880" cy="2102040"/>
          </a:xfrm>
          <a:prstGeom prst="rect">
            <a:avLst/>
          </a:prstGeom>
          <a:noFill/>
          <a:ln w="0">
            <a:solidFill>
              <a:schemeClr val="bg1"/>
            </a:solidFill>
          </a:ln>
        </p:spPr>
        <p:txBody>
          <a:bodyPr lIns="0" tIns="0" rIns="0" bIns="0" anchor="ctr">
            <a:noAutofit/>
          </a:bodyPr>
          <a:lstStyle/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3200" b="1" u="none" strike="noStrike" dirty="0">
                <a:solidFill>
                  <a:srgbClr val="FFFFFF"/>
                </a:solidFill>
                <a:effectLst/>
                <a:uFillTx/>
                <a:latin typeface="+mn-lt"/>
                <a:ea typeface="Aptos Display"/>
              </a:rPr>
              <a:t>As </a:t>
            </a:r>
            <a:r>
              <a:rPr lang="en-US" sz="3200" b="1" u="none" strike="noStrike" dirty="0" err="1">
                <a:solidFill>
                  <a:srgbClr val="FFFFFF"/>
                </a:solidFill>
                <a:effectLst/>
                <a:uFillTx/>
                <a:latin typeface="+mn-lt"/>
                <a:ea typeface="Aptos Display"/>
              </a:rPr>
              <a:t>empresas</a:t>
            </a:r>
            <a:r>
              <a:rPr lang="en-US" sz="3200" b="1" u="none" strike="noStrike" dirty="0">
                <a:solidFill>
                  <a:srgbClr val="FFFFFF"/>
                </a:solidFill>
                <a:effectLst/>
                <a:uFillTx/>
                <a:latin typeface="+mn-lt"/>
                <a:ea typeface="Aptos Display"/>
              </a:rPr>
              <a:t> </a:t>
            </a:r>
            <a:r>
              <a:rPr lang="en-US" sz="3200" b="1" u="none" strike="noStrike" dirty="0" err="1">
                <a:solidFill>
                  <a:srgbClr val="FFFFFF"/>
                </a:solidFill>
                <a:effectLst/>
                <a:uFillTx/>
                <a:latin typeface="+mn-lt"/>
                <a:ea typeface="Aptos Display"/>
              </a:rPr>
              <a:t>não</a:t>
            </a:r>
            <a:r>
              <a:rPr lang="en-US" sz="3200" b="1" u="none" strike="noStrike" dirty="0">
                <a:solidFill>
                  <a:srgbClr val="FFFFFF"/>
                </a:solidFill>
                <a:effectLst/>
                <a:uFillTx/>
                <a:latin typeface="+mn-lt"/>
                <a:ea typeface="Aptos Display"/>
              </a:rPr>
              <a:t> </a:t>
            </a:r>
            <a:r>
              <a:rPr lang="en-US" sz="3200" b="1" u="none" strike="noStrike" dirty="0" err="1">
                <a:solidFill>
                  <a:srgbClr val="FFFFFF"/>
                </a:solidFill>
                <a:effectLst/>
                <a:uFillTx/>
                <a:latin typeface="+mn-lt"/>
                <a:ea typeface="Aptos Display"/>
              </a:rPr>
              <a:t>fracassam</a:t>
            </a:r>
            <a:r>
              <a:rPr lang="en-US" sz="3200" b="1" u="none" strike="noStrike" dirty="0">
                <a:solidFill>
                  <a:srgbClr val="FFFFFF"/>
                </a:solidFill>
                <a:effectLst/>
                <a:uFillTx/>
                <a:latin typeface="+mn-lt"/>
                <a:ea typeface="Aptos Display"/>
              </a:rPr>
              <a:t> </a:t>
            </a:r>
            <a:r>
              <a:rPr lang="en-US" sz="3200" b="1" u="none" strike="noStrike" dirty="0" err="1">
                <a:solidFill>
                  <a:srgbClr val="FFFFFF"/>
                </a:solidFill>
                <a:effectLst/>
                <a:uFillTx/>
                <a:latin typeface="+mn-lt"/>
                <a:ea typeface="Aptos Display"/>
              </a:rPr>
              <a:t>porque</a:t>
            </a:r>
            <a:r>
              <a:rPr lang="en-US" sz="3200" b="1" u="none" strike="noStrike" dirty="0">
                <a:solidFill>
                  <a:srgbClr val="FFFFFF"/>
                </a:solidFill>
                <a:effectLst/>
                <a:uFillTx/>
                <a:latin typeface="+mn-lt"/>
                <a:ea typeface="Aptos Display"/>
              </a:rPr>
              <a:t> a </a:t>
            </a:r>
            <a:r>
              <a:rPr lang="en-US" sz="3200" b="1" u="none" strike="noStrike" dirty="0" err="1">
                <a:solidFill>
                  <a:srgbClr val="FFFFFF"/>
                </a:solidFill>
                <a:effectLst/>
                <a:uFillTx/>
                <a:latin typeface="+mn-lt"/>
                <a:ea typeface="Aptos Display"/>
              </a:rPr>
              <a:t>tecnologia</a:t>
            </a:r>
            <a:r>
              <a:rPr lang="en-US" sz="3200" b="1" u="none" strike="noStrike" dirty="0">
                <a:solidFill>
                  <a:srgbClr val="FFFFFF"/>
                </a:solidFill>
                <a:effectLst/>
                <a:uFillTx/>
                <a:latin typeface="+mn-lt"/>
                <a:ea typeface="Aptos Display"/>
              </a:rPr>
              <a:t> </a:t>
            </a:r>
            <a:r>
              <a:rPr lang="en-US" sz="3200" b="1" u="none" strike="noStrike" dirty="0" err="1">
                <a:solidFill>
                  <a:srgbClr val="FFFFFF"/>
                </a:solidFill>
                <a:effectLst/>
                <a:uFillTx/>
                <a:latin typeface="+mn-lt"/>
                <a:ea typeface="Aptos Display"/>
              </a:rPr>
              <a:t>muda</a:t>
            </a:r>
            <a:r>
              <a:rPr lang="en-US" sz="3200" b="1" u="none" strike="noStrike" dirty="0">
                <a:solidFill>
                  <a:srgbClr val="FFFFFF"/>
                </a:solidFill>
                <a:effectLst/>
                <a:uFillTx/>
                <a:latin typeface="+mn-lt"/>
                <a:ea typeface="Aptos Display"/>
              </a:rPr>
              <a:t>.</a:t>
            </a:r>
            <a:endParaRPr lang="pt-BR" sz="3200" b="0" u="none" strike="noStrike" dirty="0">
              <a:solidFill>
                <a:schemeClr val="dk1"/>
              </a:solidFill>
              <a:effectLst/>
              <a:uFillTx/>
              <a:latin typeface="+mn-lt"/>
            </a:endParaRPr>
          </a:p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3200" b="1" u="none" strike="noStrike" dirty="0" err="1">
                <a:solidFill>
                  <a:srgbClr val="FFFFFF"/>
                </a:solidFill>
                <a:effectLst/>
                <a:uFillTx/>
                <a:latin typeface="+mn-lt"/>
                <a:ea typeface="Aptos Display"/>
              </a:rPr>
              <a:t>Elas</a:t>
            </a:r>
            <a:r>
              <a:rPr lang="en-US" sz="3200" b="1" u="none" strike="noStrike" dirty="0">
                <a:solidFill>
                  <a:srgbClr val="FFFFFF"/>
                </a:solidFill>
                <a:effectLst/>
                <a:uFillTx/>
                <a:latin typeface="+mn-lt"/>
                <a:ea typeface="Aptos Display"/>
              </a:rPr>
              <a:t> </a:t>
            </a:r>
            <a:r>
              <a:rPr lang="en-US" sz="3200" b="1" u="none" strike="noStrike" dirty="0" err="1">
                <a:solidFill>
                  <a:srgbClr val="FFFFFF"/>
                </a:solidFill>
                <a:effectLst/>
                <a:uFillTx/>
                <a:latin typeface="+mn-lt"/>
                <a:ea typeface="Aptos Display"/>
              </a:rPr>
              <a:t>fracassam</a:t>
            </a:r>
            <a:r>
              <a:rPr lang="en-US" sz="3200" b="1" u="none" strike="noStrike" dirty="0">
                <a:solidFill>
                  <a:srgbClr val="FFFFFF"/>
                </a:solidFill>
                <a:effectLst/>
                <a:uFillTx/>
                <a:latin typeface="+mn-lt"/>
                <a:ea typeface="Aptos Display"/>
              </a:rPr>
              <a:t> </a:t>
            </a:r>
            <a:r>
              <a:rPr lang="en-US" sz="3200" b="1" u="none" strike="noStrike" dirty="0" err="1">
                <a:solidFill>
                  <a:srgbClr val="FFFFFF"/>
                </a:solidFill>
                <a:effectLst/>
                <a:uFillTx/>
                <a:latin typeface="+mn-lt"/>
                <a:ea typeface="Aptos Display"/>
              </a:rPr>
              <a:t>porque</a:t>
            </a:r>
            <a:r>
              <a:rPr lang="en-US" sz="3200" b="1" u="none" strike="noStrike" dirty="0">
                <a:solidFill>
                  <a:srgbClr val="FFFFFF"/>
                </a:solidFill>
                <a:effectLst/>
                <a:uFillTx/>
                <a:latin typeface="+mn-lt"/>
                <a:ea typeface="Aptos Display"/>
              </a:rPr>
              <a:t> </a:t>
            </a:r>
            <a:r>
              <a:rPr lang="en-US" sz="3200" b="1" u="none" strike="noStrike" dirty="0" err="1">
                <a:solidFill>
                  <a:srgbClr val="FFFFFF"/>
                </a:solidFill>
                <a:effectLst/>
                <a:uFillTx/>
                <a:latin typeface="+mn-lt"/>
                <a:ea typeface="Aptos Display"/>
              </a:rPr>
              <a:t>continuam</a:t>
            </a:r>
            <a:r>
              <a:rPr lang="en-US" sz="3200" b="1" u="none" strike="noStrike" dirty="0">
                <a:solidFill>
                  <a:srgbClr val="FFFFFF"/>
                </a:solidFill>
                <a:effectLst/>
                <a:uFillTx/>
                <a:latin typeface="+mn-lt"/>
                <a:ea typeface="Aptos Display"/>
              </a:rPr>
              <a:t> </a:t>
            </a:r>
            <a:r>
              <a:rPr lang="en-US" sz="3200" b="1" u="none" strike="noStrike" dirty="0" err="1">
                <a:solidFill>
                  <a:srgbClr val="FFFFFF"/>
                </a:solidFill>
                <a:effectLst/>
                <a:uFillTx/>
                <a:latin typeface="+mn-lt"/>
                <a:ea typeface="Aptos Display"/>
              </a:rPr>
              <a:t>tomando</a:t>
            </a:r>
            <a:r>
              <a:rPr lang="en-US" sz="3200" b="1" u="none" strike="noStrike" dirty="0">
                <a:solidFill>
                  <a:srgbClr val="FFFFFF"/>
                </a:solidFill>
                <a:effectLst/>
                <a:uFillTx/>
                <a:latin typeface="+mn-lt"/>
                <a:ea typeface="Aptos Display"/>
              </a:rPr>
              <a:t> </a:t>
            </a:r>
            <a:r>
              <a:rPr lang="en-US" sz="3200" b="1" u="none" strike="noStrike" dirty="0" err="1">
                <a:solidFill>
                  <a:srgbClr val="FFFFFF"/>
                </a:solidFill>
                <a:effectLst/>
                <a:uFillTx/>
                <a:latin typeface="+mn-lt"/>
                <a:ea typeface="Aptos Display"/>
              </a:rPr>
              <a:t>decisões</a:t>
            </a:r>
            <a:endParaRPr lang="pt-BR" sz="3200" b="0" u="none" strike="noStrike" dirty="0">
              <a:solidFill>
                <a:schemeClr val="dk1"/>
              </a:solidFill>
              <a:effectLst/>
              <a:uFillTx/>
              <a:latin typeface="+mn-lt"/>
            </a:endParaRPr>
          </a:p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3200" b="1" u="none" strike="noStrike" dirty="0" err="1">
                <a:solidFill>
                  <a:srgbClr val="F59E0B"/>
                </a:solidFill>
                <a:effectLst/>
                <a:uFillTx/>
                <a:latin typeface="+mn-lt"/>
                <a:ea typeface="Aptos Display"/>
              </a:rPr>
              <a:t>usando</a:t>
            </a:r>
            <a:r>
              <a:rPr lang="en-US" sz="3200" b="1" u="none" strike="noStrike" dirty="0">
                <a:solidFill>
                  <a:srgbClr val="F59E0B"/>
                </a:solidFill>
                <a:effectLst/>
                <a:uFillTx/>
                <a:latin typeface="+mn-lt"/>
                <a:ea typeface="Aptos Display"/>
              </a:rPr>
              <a:t> </a:t>
            </a:r>
            <a:r>
              <a:rPr lang="en-US" sz="3200" b="1" u="none" strike="noStrike" dirty="0" err="1">
                <a:solidFill>
                  <a:srgbClr val="F59E0B"/>
                </a:solidFill>
                <a:effectLst/>
                <a:uFillTx/>
                <a:latin typeface="+mn-lt"/>
                <a:ea typeface="Aptos Display"/>
              </a:rPr>
              <a:t>modelos</a:t>
            </a:r>
            <a:r>
              <a:rPr lang="en-US" sz="3200" b="1" u="none" strike="noStrike" dirty="0">
                <a:solidFill>
                  <a:srgbClr val="F59E0B"/>
                </a:solidFill>
                <a:effectLst/>
                <a:uFillTx/>
                <a:latin typeface="+mn-lt"/>
                <a:ea typeface="Aptos Display"/>
              </a:rPr>
              <a:t> </a:t>
            </a:r>
            <a:r>
              <a:rPr lang="en-US" sz="3200" b="1" u="none" strike="noStrike" dirty="0" err="1">
                <a:solidFill>
                  <a:srgbClr val="F59E0B"/>
                </a:solidFill>
                <a:effectLst/>
                <a:uFillTx/>
                <a:latin typeface="+mn-lt"/>
                <a:ea typeface="Aptos Display"/>
              </a:rPr>
              <a:t>mentais</a:t>
            </a:r>
            <a:r>
              <a:rPr lang="en-US" sz="3200" b="1" u="none" strike="noStrike" dirty="0">
                <a:solidFill>
                  <a:srgbClr val="F59E0B"/>
                </a:solidFill>
                <a:effectLst/>
                <a:uFillTx/>
                <a:latin typeface="+mn-lt"/>
                <a:ea typeface="Aptos Display"/>
              </a:rPr>
              <a:t> </a:t>
            </a:r>
            <a:r>
              <a:rPr lang="en-US" sz="3200" b="1" u="none" strike="noStrike" dirty="0" err="1">
                <a:solidFill>
                  <a:srgbClr val="F59E0B"/>
                </a:solidFill>
                <a:effectLst/>
                <a:uFillTx/>
                <a:latin typeface="+mn-lt"/>
                <a:ea typeface="Aptos Display"/>
              </a:rPr>
              <a:t>antigos</a:t>
            </a:r>
            <a:r>
              <a:rPr lang="en-US" sz="3200" b="1" u="none" strike="noStrike" dirty="0">
                <a:solidFill>
                  <a:srgbClr val="F59E0B"/>
                </a:solidFill>
                <a:effectLst/>
                <a:uFillTx/>
                <a:latin typeface="+mn-lt"/>
                <a:ea typeface="Aptos Display"/>
              </a:rPr>
              <a:t>.</a:t>
            </a:r>
            <a:endParaRPr lang="pt-BR" sz="3200" b="0" u="none" strike="noStrike" dirty="0">
              <a:solidFill>
                <a:schemeClr val="dk1"/>
              </a:solidFill>
              <a:effectLst/>
              <a:uFillTx/>
              <a:latin typeface="+mn-l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20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connector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 flipV="1">
            <a:off x="4023360" y="2468880"/>
            <a:ext cx="360" cy="1097280"/>
          </a:xfrm>
          <a:prstGeom prst="line">
            <a:avLst/>
          </a:prstGeom>
          <a:ln w="15840">
            <a:solidFill>
              <a:srgbClr val="2A4448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5000" rIns="0" bIns="45000" anchor="t">
            <a:noAutofit/>
          </a:bodyPr>
          <a:lstStyle/>
          <a:p>
            <a:endParaRPr lang="pt-BR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87" name="connector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4023360" y="3566160"/>
            <a:ext cx="2743200" cy="360"/>
          </a:xfrm>
          <a:prstGeom prst="line">
            <a:avLst/>
          </a:prstGeom>
          <a:ln w="15840">
            <a:solidFill>
              <a:srgbClr val="FFFF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>
            <a:noAutofit/>
          </a:bodyPr>
          <a:lstStyle/>
          <a:p>
            <a:endParaRPr lang="pt-BR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88" name="connector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4023360" y="3566160"/>
            <a:ext cx="360" cy="1097280"/>
          </a:xfrm>
          <a:prstGeom prst="line">
            <a:avLst/>
          </a:prstGeom>
          <a:ln w="15840">
            <a:solidFill>
              <a:srgbClr val="2A4448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5000" rIns="0" bIns="45000" anchor="t">
            <a:noAutofit/>
          </a:bodyPr>
          <a:lstStyle/>
          <a:p>
            <a:endParaRPr lang="pt-BR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89" name="connector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 flipH="1">
            <a:off x="1280160" y="3566160"/>
            <a:ext cx="2743200" cy="360"/>
          </a:xfrm>
          <a:prstGeom prst="line">
            <a:avLst/>
          </a:prstGeom>
          <a:ln w="15840">
            <a:solidFill>
              <a:srgbClr val="FFFF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>
            <a:noAutofit/>
          </a:bodyPr>
          <a:lstStyle/>
          <a:p>
            <a:endParaRPr lang="pt-BR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90" name="hub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3291840" y="2834640"/>
            <a:ext cx="1460880" cy="1460880"/>
          </a:xfrm>
          <a:prstGeom prst="ellipse">
            <a:avLst/>
          </a:prstGeom>
          <a:solidFill>
            <a:srgbClr val="1A4A5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pt-BR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91" name="Text 5"/>
          <p:cNvSpPr/>
          <p:nvPr/>
        </p:nvSpPr>
        <p:spPr>
          <a:xfrm>
            <a:off x="3328560" y="2834640"/>
            <a:ext cx="1387800" cy="1460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000" b="1" u="none" strike="noStrike">
                <a:solidFill>
                  <a:srgbClr val="FFFFFF"/>
                </a:solidFill>
                <a:effectLst/>
                <a:uFillTx/>
                <a:latin typeface="Segoe UI Light"/>
                <a:ea typeface="Segoe UI Light"/>
              </a:rPr>
              <a:t>Proteger o passado</a:t>
            </a:r>
            <a:endParaRPr lang="pt-BR" sz="2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2" name="chip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3040560" y="2212920"/>
            <a:ext cx="1963800" cy="509760"/>
          </a:xfrm>
          <a:prstGeom prst="roundRect">
            <a:avLst>
              <a:gd name="adj" fmla="val 17857"/>
            </a:avLst>
          </a:prstGeom>
          <a:solidFill>
            <a:srgbClr val="13292E"/>
          </a:solidFill>
          <a:ln w="19080">
            <a:solidFill>
              <a:srgbClr val="27A9E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pt-BR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93" name="Text 7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3076920" y="2212920"/>
            <a:ext cx="1890720" cy="509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95000"/>
              </a:lnSpc>
              <a:tabLst>
                <a:tab pos="0" algn="l"/>
              </a:tabLst>
            </a:pPr>
            <a:r>
              <a:rPr lang="en-US" sz="1600" b="1" u="none" strike="noStrike">
                <a:solidFill>
                  <a:srgbClr val="FFFFFF"/>
                </a:solidFill>
                <a:effectLst/>
                <a:uFillTx/>
                <a:latin typeface="Segoe UI"/>
                <a:ea typeface="Segoe UI"/>
              </a:rPr>
              <a:t>Burocracia</a:t>
            </a:r>
            <a:endParaRPr lang="pt-BR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4" name="chip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5783760" y="3310200"/>
            <a:ext cx="1963800" cy="509760"/>
          </a:xfrm>
          <a:prstGeom prst="roundRect">
            <a:avLst>
              <a:gd name="adj" fmla="val 17857"/>
            </a:avLst>
          </a:prstGeom>
          <a:solidFill>
            <a:srgbClr val="13292E"/>
          </a:solidFill>
          <a:ln w="19080">
            <a:solidFill>
              <a:srgbClr val="27A9E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pt-BR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95" name="Text 9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5820120" y="3310200"/>
            <a:ext cx="1890720" cy="509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95000"/>
              </a:lnSpc>
              <a:tabLst>
                <a:tab pos="0" algn="l"/>
              </a:tabLst>
            </a:pPr>
            <a:r>
              <a:rPr lang="en-US" sz="1600" b="1" u="none" strike="noStrike">
                <a:solidFill>
                  <a:srgbClr val="FFFFFF"/>
                </a:solidFill>
                <a:effectLst/>
                <a:uFillTx/>
                <a:latin typeface="Segoe UI"/>
                <a:ea typeface="Segoe UI"/>
              </a:rPr>
              <a:t>Lentidão</a:t>
            </a:r>
            <a:endParaRPr lang="pt-BR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6" name="chip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3040560" y="4407480"/>
            <a:ext cx="1963800" cy="509760"/>
          </a:xfrm>
          <a:prstGeom prst="roundRect">
            <a:avLst>
              <a:gd name="adj" fmla="val 17857"/>
            </a:avLst>
          </a:prstGeom>
          <a:solidFill>
            <a:srgbClr val="13292E"/>
          </a:solidFill>
          <a:ln w="19080">
            <a:solidFill>
              <a:srgbClr val="27A9E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pt-BR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97" name="Text 11"/>
          <p:cNvSpPr/>
          <p:nvPr/>
        </p:nvSpPr>
        <p:spPr>
          <a:xfrm>
            <a:off x="3076920" y="4407480"/>
            <a:ext cx="1890720" cy="509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95000"/>
              </a:lnSpc>
              <a:tabLst>
                <a:tab pos="0" algn="l"/>
              </a:tabLst>
            </a:pPr>
            <a:r>
              <a:rPr lang="en-US" sz="1600" b="1" u="none" strike="noStrike">
                <a:solidFill>
                  <a:srgbClr val="FFFFFF"/>
                </a:solidFill>
                <a:effectLst/>
                <a:uFillTx/>
                <a:latin typeface="Segoe UI"/>
                <a:ea typeface="Segoe UI"/>
              </a:rPr>
              <a:t>Excesso de controle</a:t>
            </a:r>
            <a:endParaRPr lang="pt-BR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8" name="chip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297360" y="3310200"/>
            <a:ext cx="1963800" cy="509760"/>
          </a:xfrm>
          <a:prstGeom prst="roundRect">
            <a:avLst>
              <a:gd name="adj" fmla="val 17857"/>
            </a:avLst>
          </a:prstGeom>
          <a:solidFill>
            <a:srgbClr val="13292E"/>
          </a:solidFill>
          <a:ln w="19080">
            <a:solidFill>
              <a:srgbClr val="27A9E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pt-BR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99" name="Text 13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333720" y="3310200"/>
            <a:ext cx="1890720" cy="509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95000"/>
              </a:lnSpc>
              <a:tabLst>
                <a:tab pos="0" algn="l"/>
              </a:tabLst>
            </a:pPr>
            <a:r>
              <a:rPr lang="en-US" sz="1600" b="1" u="none" strike="noStrike">
                <a:solidFill>
                  <a:srgbClr val="FFFFFF"/>
                </a:solidFill>
                <a:effectLst/>
                <a:uFillTx/>
                <a:latin typeface="Segoe UI"/>
                <a:ea typeface="Segoe UI"/>
              </a:rPr>
              <a:t>Falta de experimentação</a:t>
            </a:r>
            <a:endParaRPr lang="pt-BR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0" name="case card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8001000" y="1968120"/>
            <a:ext cx="4039560" cy="1550160"/>
          </a:xfrm>
          <a:prstGeom prst="roundRect">
            <a:avLst>
              <a:gd name="adj" fmla="val 6154"/>
            </a:avLst>
          </a:prstGeom>
          <a:solidFill>
            <a:srgbClr val="13292E"/>
          </a:solidFill>
          <a:ln w="12600">
            <a:solidFill>
              <a:srgbClr val="2A4448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pt-BR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101" name="case marker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8019360" y="2217240"/>
            <a:ext cx="43560" cy="1053720"/>
          </a:xfrm>
          <a:prstGeom prst="rect">
            <a:avLst/>
          </a:prstGeom>
          <a:solidFill>
            <a:srgbClr val="8CC63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21960" tIns="45000" rIns="21960" bIns="45000" anchor="t">
            <a:noAutofit/>
          </a:bodyPr>
          <a:lstStyle/>
          <a:p>
            <a:endParaRPr lang="pt-BR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102" name="Text 16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8238600" y="2203920"/>
            <a:ext cx="3243960" cy="217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00" b="1" u="none" strike="noStrike" spc="201">
                <a:solidFill>
                  <a:srgbClr val="8CC63F"/>
                </a:solidFill>
                <a:effectLst/>
                <a:uFillTx/>
                <a:latin typeface="Segoe UI"/>
                <a:ea typeface="Segoe UI"/>
              </a:rPr>
              <a:t>CASO INTERNACIONAL</a:t>
            </a:r>
            <a:endParaRPr lang="pt-BR" sz="1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3" name="Text 17"/>
          <p:cNvSpPr/>
          <p:nvPr/>
        </p:nvSpPr>
        <p:spPr>
          <a:xfrm>
            <a:off x="8238600" y="2405160"/>
            <a:ext cx="3225600" cy="363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800" b="1" u="none" strike="noStrike">
                <a:solidFill>
                  <a:srgbClr val="FFFFFF"/>
                </a:solidFill>
                <a:effectLst/>
                <a:uFillTx/>
                <a:latin typeface="Segoe UI Light"/>
                <a:ea typeface="Segoe UI Light"/>
              </a:rPr>
              <a:t>Xerox</a:t>
            </a:r>
            <a:endParaRPr lang="pt-B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4" name="Text 18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8238600" y="2725200"/>
            <a:ext cx="3600720" cy="455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5000"/>
              </a:lnSpc>
              <a:tabLst>
                <a:tab pos="0" algn="l"/>
              </a:tabLst>
            </a:pPr>
            <a:r>
              <a:rPr lang="en-US" sz="1400" b="0" u="none" strike="noStrike">
                <a:solidFill>
                  <a:srgbClr val="FFFFFF"/>
                </a:solidFill>
                <a:effectLst/>
                <a:uFillTx/>
                <a:latin typeface="Segoe UI"/>
                <a:ea typeface="Segoe UI"/>
              </a:rPr>
              <a:t>Inventou a copiadora  e varias inovações</a:t>
            </a:r>
            <a:endParaRPr lang="pt-BR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5000"/>
              </a:lnSpc>
              <a:tabLst>
                <a:tab pos="0" algn="l"/>
              </a:tabLst>
            </a:pPr>
            <a:r>
              <a:rPr lang="en-US" sz="1400" b="0" u="none" strike="noStrike">
                <a:solidFill>
                  <a:srgbClr val="FFFFFF"/>
                </a:solidFill>
                <a:effectLst/>
                <a:uFillTx/>
                <a:latin typeface="Segoe UI"/>
                <a:ea typeface="Segoe UI"/>
              </a:rPr>
              <a:t>Definiu-se como uma empresa de copiadoras.</a:t>
            </a:r>
            <a:endParaRPr lang="pt-BR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5" name="case card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8001000" y="3909240"/>
            <a:ext cx="3609720" cy="1186560"/>
          </a:xfrm>
          <a:prstGeom prst="roundRect">
            <a:avLst>
              <a:gd name="adj" fmla="val 6154"/>
            </a:avLst>
          </a:prstGeom>
          <a:solidFill>
            <a:srgbClr val="13292E"/>
          </a:solidFill>
          <a:ln w="12600">
            <a:solidFill>
              <a:srgbClr val="2A4448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pt-BR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106" name="case marker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8001000" y="3996000"/>
            <a:ext cx="61920" cy="930600"/>
          </a:xfrm>
          <a:prstGeom prst="rect">
            <a:avLst/>
          </a:prstGeom>
          <a:solidFill>
            <a:srgbClr val="27A9E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0960" tIns="45000" rIns="30960" bIns="45000" anchor="t">
            <a:noAutofit/>
          </a:bodyPr>
          <a:lstStyle/>
          <a:p>
            <a:endParaRPr lang="pt-BR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107" name="Text 21"/>
          <p:cNvSpPr/>
          <p:nvPr/>
        </p:nvSpPr>
        <p:spPr>
          <a:xfrm>
            <a:off x="8220600" y="3911400"/>
            <a:ext cx="3243960" cy="217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00" b="1" u="none" strike="noStrike" spc="201">
                <a:solidFill>
                  <a:srgbClr val="27A9E1"/>
                </a:solidFill>
                <a:effectLst/>
                <a:uFillTx/>
                <a:latin typeface="Segoe UI"/>
                <a:ea typeface="Segoe UI"/>
              </a:rPr>
              <a:t>CASO BRASIL</a:t>
            </a:r>
            <a:endParaRPr lang="pt-BR" sz="1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8" name="Text 22"/>
          <p:cNvSpPr/>
          <p:nvPr/>
        </p:nvSpPr>
        <p:spPr>
          <a:xfrm>
            <a:off x="8192880" y="4124880"/>
            <a:ext cx="3225600" cy="363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800" b="1" u="none" strike="noStrike">
                <a:solidFill>
                  <a:srgbClr val="FFFFFF"/>
                </a:solidFill>
                <a:effectLst/>
                <a:uFillTx/>
                <a:latin typeface="Segoe UI Light"/>
                <a:ea typeface="Segoe UI Light"/>
              </a:rPr>
              <a:t>Varejo tradicional</a:t>
            </a:r>
            <a:endParaRPr lang="pt-B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9" name="Text 23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8238600" y="4507920"/>
            <a:ext cx="3170880" cy="363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5000"/>
              </a:lnSpc>
              <a:tabLst>
                <a:tab pos="0" algn="l"/>
              </a:tabLst>
            </a:pPr>
            <a:r>
              <a:rPr lang="en-US" sz="1400" b="0" u="none" strike="noStrike">
                <a:solidFill>
                  <a:srgbClr val="FFFFFF"/>
                </a:solidFill>
                <a:effectLst/>
                <a:uFillTx/>
                <a:latin typeface="Segoe UI"/>
                <a:ea typeface="Segoe UI"/>
              </a:rPr>
              <a:t>Varejistas que demoraram a</a:t>
            </a:r>
            <a:endParaRPr lang="pt-BR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5000"/>
              </a:lnSpc>
              <a:tabLst>
                <a:tab pos="0" algn="l"/>
              </a:tabLst>
            </a:pPr>
            <a:r>
              <a:rPr lang="en-US" sz="1400" b="0" u="none" strike="noStrike">
                <a:solidFill>
                  <a:srgbClr val="FFFFFF"/>
                </a:solidFill>
                <a:effectLst/>
                <a:uFillTx/>
                <a:latin typeface="Segoe UI"/>
                <a:ea typeface="Segoe UI"/>
              </a:rPr>
              <a:t>desenvolver marketplaces.</a:t>
            </a:r>
            <a:endParaRPr lang="pt-BR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0" name="key message band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548640" y="5486400"/>
            <a:ext cx="11089440" cy="747720"/>
          </a:xfrm>
          <a:prstGeom prst="rect">
            <a:avLst/>
          </a:prstGeom>
          <a:solidFill>
            <a:srgbClr val="13292E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pt-BR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111" name="key message marker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548640" y="5486400"/>
            <a:ext cx="80280" cy="747720"/>
          </a:xfrm>
          <a:prstGeom prst="rect">
            <a:avLst/>
          </a:prstGeom>
          <a:solidFill>
            <a:srgbClr val="8CC63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0320" tIns="45000" rIns="40320" bIns="45000" anchor="t">
            <a:noAutofit/>
          </a:bodyPr>
          <a:lstStyle/>
          <a:p>
            <a:endParaRPr lang="pt-BR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112" name="Text 26"/>
          <p:cNvSpPr/>
          <p:nvPr/>
        </p:nvSpPr>
        <p:spPr>
          <a:xfrm>
            <a:off x="841320" y="5586840"/>
            <a:ext cx="3655440" cy="217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00" b="1" u="none" strike="noStrike" spc="201">
                <a:solidFill>
                  <a:srgbClr val="8CC63F"/>
                </a:solidFill>
                <a:effectLst/>
                <a:uFillTx/>
                <a:latin typeface="Segoe UI"/>
                <a:ea typeface="Segoe UI"/>
              </a:rPr>
              <a:t>MENSAGEM-CHAVE</a:t>
            </a:r>
            <a:endParaRPr lang="pt-BR" sz="1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3" name="Text 27"/>
          <p:cNvSpPr/>
          <p:nvPr/>
        </p:nvSpPr>
        <p:spPr>
          <a:xfrm>
            <a:off x="3076920" y="5660280"/>
            <a:ext cx="9421560" cy="345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400" b="1" u="none" strike="noStrike">
                <a:solidFill>
                  <a:srgbClr val="FFFFFF"/>
                </a:solidFill>
                <a:effectLst/>
                <a:uFillTx/>
                <a:latin typeface="Segoe UI"/>
                <a:ea typeface="Segoe UI"/>
              </a:rPr>
              <a:t>O sucesso do passado pode impedir o sucesso do futuro.</a:t>
            </a:r>
            <a:endParaRPr lang="pt-BR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4" name="Text 28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548640" y="502920"/>
            <a:ext cx="10056240" cy="272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1" u="none" strike="noStrike" spc="300">
                <a:solidFill>
                  <a:srgbClr val="27A9E1"/>
                </a:solidFill>
                <a:effectLst/>
                <a:uFillTx/>
                <a:latin typeface="Segoe UI"/>
                <a:ea typeface="Segoe UI"/>
              </a:rPr>
              <a:t>A ARMADILHA DO INCUMBENTE</a:t>
            </a:r>
            <a:endParaRPr lang="pt-BR" sz="1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5" name="PlaceHolder 1"/>
          <p:cNvSpPr>
            <a:spLocks noGrp="1"/>
          </p:cNvSpPr>
          <p:nvPr>
            <p:ph type="title"/>
          </p:nvPr>
        </p:nvSpPr>
        <p:spPr>
          <a:xfrm>
            <a:off x="548640" y="841320"/>
            <a:ext cx="11062080" cy="912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/>
          </a:bodyPr>
          <a:lstStyle/>
          <a:p>
            <a:pPr indent="0" algn="l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en-US" b="1" u="none" strike="noStrike" dirty="0">
                <a:solidFill>
                  <a:srgbClr val="FFFFFF"/>
                </a:solidFill>
                <a:effectLst/>
                <a:uFillTx/>
                <a:latin typeface="Calibri" panose="020F0502020204030204" pitchFamily="34" charset="0"/>
                <a:ea typeface="Segoe UI Light"/>
                <a:cs typeface="Calibri" panose="020F0502020204030204" pitchFamily="34" charset="0"/>
              </a:rPr>
              <a:t>O </a:t>
            </a:r>
            <a:r>
              <a:rPr lang="en-US" b="1" u="none" strike="noStrike" dirty="0" err="1">
                <a:solidFill>
                  <a:srgbClr val="FFFFFF"/>
                </a:solidFill>
                <a:effectLst/>
                <a:uFillTx/>
                <a:latin typeface="Calibri" panose="020F0502020204030204" pitchFamily="34" charset="0"/>
                <a:ea typeface="Segoe UI Light"/>
                <a:cs typeface="Calibri" panose="020F0502020204030204" pitchFamily="34" charset="0"/>
              </a:rPr>
              <a:t>erro</a:t>
            </a:r>
            <a:r>
              <a:rPr lang="en-US" b="1" u="none" strike="noStrike" dirty="0">
                <a:solidFill>
                  <a:srgbClr val="FFFFFF"/>
                </a:solidFill>
                <a:effectLst/>
                <a:uFillTx/>
                <a:latin typeface="Calibri" panose="020F0502020204030204" pitchFamily="34" charset="0"/>
                <a:ea typeface="Segoe UI Light"/>
                <a:cs typeface="Calibri" panose="020F0502020204030204" pitchFamily="34" charset="0"/>
              </a:rPr>
              <a:t> </a:t>
            </a:r>
            <a:r>
              <a:rPr lang="en-US" b="1" u="none" strike="noStrike" dirty="0" err="1">
                <a:solidFill>
                  <a:srgbClr val="FFFFFF"/>
                </a:solidFill>
                <a:effectLst/>
                <a:uFillTx/>
                <a:latin typeface="Calibri" panose="020F0502020204030204" pitchFamily="34" charset="0"/>
                <a:ea typeface="Segoe UI Light"/>
                <a:cs typeface="Calibri" panose="020F0502020204030204" pitchFamily="34" charset="0"/>
              </a:rPr>
              <a:t>mais</a:t>
            </a:r>
            <a:r>
              <a:rPr lang="en-US" b="1" u="none" strike="noStrike" dirty="0">
                <a:solidFill>
                  <a:srgbClr val="FFFFFF"/>
                </a:solidFill>
                <a:effectLst/>
                <a:uFillTx/>
                <a:latin typeface="Calibri" panose="020F0502020204030204" pitchFamily="34" charset="0"/>
                <a:ea typeface="Segoe UI Light"/>
                <a:cs typeface="Calibri" panose="020F0502020204030204" pitchFamily="34" charset="0"/>
              </a:rPr>
              <a:t> </a:t>
            </a:r>
            <a:r>
              <a:rPr lang="en-US" b="1" u="none" strike="noStrike" dirty="0" err="1">
                <a:solidFill>
                  <a:srgbClr val="FFFFFF"/>
                </a:solidFill>
                <a:effectLst/>
                <a:uFillTx/>
                <a:latin typeface="Calibri" panose="020F0502020204030204" pitchFamily="34" charset="0"/>
                <a:ea typeface="Segoe UI Light"/>
                <a:cs typeface="Calibri" panose="020F0502020204030204" pitchFamily="34" charset="0"/>
              </a:rPr>
              <a:t>caro</a:t>
            </a:r>
            <a:r>
              <a:rPr lang="en-US" b="1" u="none" strike="noStrike" dirty="0">
                <a:solidFill>
                  <a:srgbClr val="FFFFFF"/>
                </a:solidFill>
                <a:effectLst/>
                <a:uFillTx/>
                <a:latin typeface="Calibri" panose="020F0502020204030204" pitchFamily="34" charset="0"/>
                <a:ea typeface="Segoe UI Light"/>
                <a:cs typeface="Calibri" panose="020F0502020204030204" pitchFamily="34" charset="0"/>
              </a:rPr>
              <a:t> da </a:t>
            </a:r>
            <a:r>
              <a:rPr lang="en-US" b="1" u="none" strike="noStrike" dirty="0" err="1">
                <a:solidFill>
                  <a:srgbClr val="FFFFFF"/>
                </a:solidFill>
                <a:effectLst/>
                <a:uFillTx/>
                <a:latin typeface="Calibri" panose="020F0502020204030204" pitchFamily="34" charset="0"/>
                <a:ea typeface="Segoe UI Light"/>
                <a:cs typeface="Calibri" panose="020F0502020204030204" pitchFamily="34" charset="0"/>
              </a:rPr>
              <a:t>gestão</a:t>
            </a:r>
            <a:endParaRPr lang="pt-BR" b="0" u="none" strike="noStrike" dirty="0">
              <a:solidFill>
                <a:schemeClr val="dk1"/>
              </a:solidFill>
              <a:effectLst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6" name="Text 30"/>
          <p:cNvSpPr/>
          <p:nvPr/>
        </p:nvSpPr>
        <p:spPr>
          <a:xfrm>
            <a:off x="548640" y="1572840"/>
            <a:ext cx="11062080" cy="455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400" b="0" u="none" strike="noStrike">
                <a:solidFill>
                  <a:srgbClr val="C7D6D8"/>
                </a:solidFill>
                <a:effectLst/>
                <a:uFillTx/>
                <a:latin typeface="Segoe UI"/>
                <a:ea typeface="Segoe UI"/>
              </a:rPr>
              <a:t>Proteger o passado custa o futuro.</a:t>
            </a:r>
            <a:endParaRPr lang="pt-BR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7" name="Barra verde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548640" y="249840"/>
            <a:ext cx="4997880" cy="43560"/>
          </a:xfrm>
          <a:prstGeom prst="rect">
            <a:avLst/>
          </a:prstGeom>
          <a:solidFill>
            <a:srgbClr val="8CC63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720" rIns="90000" bIns="720" anchor="t">
            <a:noAutofit/>
          </a:bodyPr>
          <a:lstStyle/>
          <a:p>
            <a:endParaRPr lang="pt-BR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118" name="Barra azul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5548680" y="249840"/>
            <a:ext cx="5149080" cy="43560"/>
          </a:xfrm>
          <a:prstGeom prst="rect">
            <a:avLst/>
          </a:prstGeom>
          <a:solidFill>
            <a:srgbClr val="27A9E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720" rIns="90000" bIns="720" anchor="t">
            <a:noAutofit/>
          </a:bodyPr>
          <a:lstStyle/>
          <a:p>
            <a:endParaRPr lang="pt-BR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119" name="Numero da pagina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11049120" y="230040"/>
            <a:ext cx="697680" cy="277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0" rIns="0" bIns="0" anchor="ctr">
            <a:noAutofit/>
          </a:bodyPr>
          <a:lstStyle/>
          <a:p>
            <a:pPr algn="r" defTabSz="914400">
              <a:lnSpc>
                <a:spcPct val="100000"/>
              </a:lnSpc>
            </a:pPr>
            <a:r>
              <a:rPr lang="pt-BR" sz="1000" b="1" u="none" strike="noStrike">
                <a:solidFill>
                  <a:srgbClr val="C7D6D8"/>
                </a:solidFill>
                <a:effectLst/>
                <a:uFillTx/>
                <a:latin typeface="Segoe UI"/>
                <a:ea typeface="DejaVu Sans"/>
              </a:rPr>
              <a:t>6</a:t>
            </a:r>
            <a:endParaRPr lang="pt-BR" sz="1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120" name="Imagem 38"/>
          <p:cNvPicPr/>
          <p:nvPr/>
        </p:nvPicPr>
        <p:blipFill>
          <a:blip r:embed="rId3"/>
          <a:stretch/>
        </p:blipFill>
        <p:spPr>
          <a:xfrm>
            <a:off x="173160" y="6230160"/>
            <a:ext cx="749160" cy="412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1" name="Imagem 39"/>
          <p:cNvPicPr/>
          <p:nvPr/>
        </p:nvPicPr>
        <p:blipFill>
          <a:blip r:embed="rId4"/>
          <a:stretch/>
        </p:blipFill>
        <p:spPr>
          <a:xfrm>
            <a:off x="11043000" y="6255000"/>
            <a:ext cx="919800" cy="36252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20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Text 34"/>
          <p:cNvSpPr/>
          <p:nvPr/>
        </p:nvSpPr>
        <p:spPr>
          <a:xfrm>
            <a:off x="6312240" y="1554480"/>
            <a:ext cx="5393880" cy="1326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15000"/>
              </a:lnSpc>
              <a:tabLst>
                <a:tab pos="0" algn="l"/>
              </a:tabLst>
            </a:pPr>
            <a:r>
              <a:rPr lang="en-US" sz="2000" b="0" u="none" strike="noStrik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As vitórias-régias dobram de área a cada dia e cobrem o lago inteiro em 30 dias. Em que dia o lago está pela metade?</a:t>
            </a:r>
            <a:endParaRPr lang="pt-BR" sz="2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3" name="Text 35"/>
          <p:cNvSpPr/>
          <p:nvPr/>
        </p:nvSpPr>
        <p:spPr>
          <a:xfrm>
            <a:off x="6312240" y="2831400"/>
            <a:ext cx="5393880" cy="1429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200" b="1" u="none" strike="noStrike">
                <a:solidFill>
                  <a:srgbClr val="F59E0B"/>
                </a:solidFill>
                <a:effectLst/>
                <a:uFillTx/>
                <a:latin typeface="Aptos Display"/>
                <a:ea typeface="Aptos Display"/>
              </a:rPr>
              <a:t>Dia 29</a:t>
            </a:r>
            <a:endParaRPr lang="pt-BR" sz="7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4" name="Text 39"/>
          <p:cNvSpPr/>
          <p:nvPr/>
        </p:nvSpPr>
        <p:spPr>
          <a:xfrm>
            <a:off x="6312240" y="4261680"/>
            <a:ext cx="5393880" cy="713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10000"/>
              </a:lnSpc>
              <a:tabLst>
                <a:tab pos="0" algn="l"/>
              </a:tabLst>
            </a:pPr>
            <a:r>
              <a:rPr lang="en-US" sz="1400" b="0" u="none" strike="noStrike">
                <a:solidFill>
                  <a:srgbClr val="C7D6D8"/>
                </a:solidFill>
                <a:effectLst/>
                <a:uFillTx/>
                <a:latin typeface="Aptos"/>
                <a:ea typeface="Aptos"/>
              </a:rPr>
              <a:t>50% do lago — apenas um dia antes de estar completamente coberto.</a:t>
            </a:r>
            <a:endParaRPr lang="pt-BR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5" name="key message band 1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548640" y="5486400"/>
            <a:ext cx="11090520" cy="748800"/>
          </a:xfrm>
          <a:prstGeom prst="rect">
            <a:avLst/>
          </a:prstGeom>
          <a:solidFill>
            <a:srgbClr val="163238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pt-BR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126" name="key message marker 1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548640" y="5486400"/>
            <a:ext cx="81360" cy="748800"/>
          </a:xfrm>
          <a:prstGeom prst="rect">
            <a:avLst/>
          </a:prstGeom>
          <a:solidFill>
            <a:srgbClr val="F59E0B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0680" tIns="45000" rIns="40680" bIns="4500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pt-BR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127" name="Text 41"/>
          <p:cNvSpPr/>
          <p:nvPr/>
        </p:nvSpPr>
        <p:spPr>
          <a:xfrm>
            <a:off x="841320" y="5586840"/>
            <a:ext cx="3656520" cy="218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00" b="1" u="none" strike="noStrike" spc="201">
                <a:solidFill>
                  <a:srgbClr val="F59E0B"/>
                </a:solidFill>
                <a:effectLst/>
                <a:uFillTx/>
                <a:latin typeface="Aptos"/>
                <a:ea typeface="Aptos"/>
              </a:rPr>
              <a:t>MENSAGEM-CHAVE</a:t>
            </a:r>
            <a:endParaRPr lang="pt-BR" sz="1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8" name="Text 42"/>
          <p:cNvSpPr/>
          <p:nvPr/>
        </p:nvSpPr>
        <p:spPr>
          <a:xfrm>
            <a:off x="841320" y="5788080"/>
            <a:ext cx="1054188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700" b="1" u="none" strike="noStrik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Mudanças exponenciais parecem pequenas. Até que deixam de parecer.</a:t>
            </a:r>
            <a:endParaRPr lang="pt-BR" sz="17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9" name="PlaceHolder 1"/>
          <p:cNvSpPr>
            <a:spLocks noGrp="1"/>
          </p:cNvSpPr>
          <p:nvPr>
            <p:ph type="title"/>
          </p:nvPr>
        </p:nvSpPr>
        <p:spPr>
          <a:xfrm>
            <a:off x="547740" y="631260"/>
            <a:ext cx="11063160" cy="913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b="1" u="none" strike="noStrike" dirty="0">
                <a:solidFill>
                  <a:srgbClr val="FFFFFF"/>
                </a:solidFill>
                <a:effectLst/>
                <a:uFillTx/>
                <a:latin typeface="Calibri" panose="020F0502020204030204" pitchFamily="34" charset="0"/>
                <a:ea typeface="Aptos Display"/>
                <a:cs typeface="Calibri" panose="020F0502020204030204" pitchFamily="34" charset="0"/>
              </a:rPr>
              <a:t>O </a:t>
            </a:r>
            <a:r>
              <a:rPr lang="en-US" b="1" u="none" strike="noStrike" dirty="0" err="1">
                <a:solidFill>
                  <a:srgbClr val="FFFFFF"/>
                </a:solidFill>
                <a:effectLst/>
                <a:uFillTx/>
                <a:latin typeface="Calibri" panose="020F0502020204030204" pitchFamily="34" charset="0"/>
                <a:ea typeface="Aptos Display"/>
                <a:cs typeface="Calibri" panose="020F0502020204030204" pitchFamily="34" charset="0"/>
              </a:rPr>
              <a:t>lago</a:t>
            </a:r>
            <a:r>
              <a:rPr lang="en-US" b="1" u="none" strike="noStrike" dirty="0">
                <a:solidFill>
                  <a:srgbClr val="FFFFFF"/>
                </a:solidFill>
                <a:effectLst/>
                <a:uFillTx/>
                <a:latin typeface="Calibri" panose="020F0502020204030204" pitchFamily="34" charset="0"/>
                <a:ea typeface="Aptos Display"/>
                <a:cs typeface="Calibri" panose="020F0502020204030204" pitchFamily="34" charset="0"/>
              </a:rPr>
              <a:t> das </a:t>
            </a:r>
            <a:r>
              <a:rPr lang="en-US" b="1" u="none" strike="noStrike" dirty="0" err="1">
                <a:solidFill>
                  <a:srgbClr val="FFFFFF"/>
                </a:solidFill>
                <a:effectLst/>
                <a:uFillTx/>
                <a:latin typeface="Calibri" panose="020F0502020204030204" pitchFamily="34" charset="0"/>
                <a:ea typeface="Aptos Display"/>
                <a:cs typeface="Calibri" panose="020F0502020204030204" pitchFamily="34" charset="0"/>
              </a:rPr>
              <a:t>vitórias-régias</a:t>
            </a:r>
            <a:endParaRPr lang="pt-BR" b="0" u="none" strike="noStrike" dirty="0">
              <a:solidFill>
                <a:schemeClr val="dk1"/>
              </a:solidFill>
              <a:effectLst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0" name="Barra verde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548640" y="249840"/>
            <a:ext cx="4997880" cy="43560"/>
          </a:xfrm>
          <a:prstGeom prst="rect">
            <a:avLst/>
          </a:prstGeom>
          <a:solidFill>
            <a:srgbClr val="8CC63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pt-BR" sz="1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131" name="Barra azul"/>
          <p:cNvSpPr/>
          <p:nvPr/>
        </p:nvSpPr>
        <p:spPr>
          <a:xfrm>
            <a:off x="5548680" y="249840"/>
            <a:ext cx="5149080" cy="43560"/>
          </a:xfrm>
          <a:prstGeom prst="rect">
            <a:avLst/>
          </a:prstGeom>
          <a:solidFill>
            <a:srgbClr val="27A9E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endParaRPr lang="pt-BR" sz="1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132" name="Numero da pagina"/>
          <p:cNvSpPr/>
          <p:nvPr/>
        </p:nvSpPr>
        <p:spPr>
          <a:xfrm>
            <a:off x="11049120" y="230040"/>
            <a:ext cx="697680" cy="277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0" rIns="0" bIns="0" anchor="ctr">
            <a:noAutofit/>
          </a:bodyPr>
          <a:lstStyle/>
          <a:p>
            <a:pPr algn="r" defTabSz="914400">
              <a:lnSpc>
                <a:spcPct val="100000"/>
              </a:lnSpc>
            </a:pPr>
            <a:r>
              <a:rPr lang="pt-BR" sz="1000" b="1" u="none" strike="noStrike">
                <a:solidFill>
                  <a:srgbClr val="C7D6D8"/>
                </a:solidFill>
                <a:effectLst/>
                <a:uFillTx/>
                <a:latin typeface="Segoe UI"/>
                <a:ea typeface="DejaVu Sans"/>
              </a:rPr>
              <a:t>7</a:t>
            </a:r>
            <a:endParaRPr lang="pt-BR" sz="1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133" name="Logo Esquerda"/>
          <p:cNvPicPr/>
          <p:nvPr/>
        </p:nvPicPr>
        <p:blipFill>
          <a:blip r:embed="rId5"/>
          <a:stretch/>
        </p:blipFill>
        <p:spPr>
          <a:xfrm>
            <a:off x="173160" y="6230160"/>
            <a:ext cx="749160" cy="412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34" name="Logo Direita"/>
          <p:cNvPicPr/>
          <p:nvPr/>
        </p:nvPicPr>
        <p:blipFill>
          <a:blip r:embed="rId6"/>
          <a:stretch/>
        </p:blipFill>
        <p:spPr>
          <a:xfrm>
            <a:off x="11043000" y="6255000"/>
            <a:ext cx="919800" cy="3625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" name="trim.483D2B3D-FD75-49B4-BEDA-BCCA6676DBA9.MOV">
            <a:hlinkClick r:id="" action="ppaction://media"/>
            <a:extLst>
              <a:ext uri="{FF2B5EF4-FFF2-40B4-BE49-F238E27FC236}">
                <a16:creationId xmlns:a16="http://schemas.microsoft.com/office/drawing/2014/main" id="{1F988EA4-58AE-8641-50BA-7EA12EFA7D6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46012" y="1554480"/>
            <a:ext cx="5634208" cy="3429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3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7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8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1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2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5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6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9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0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3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4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10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39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4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20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6" name="Chart 1"/>
          <p:cNvGraphicFramePr/>
          <p:nvPr>
            <p:extLst>
              <p:ext uri="{D42A27DB-BD31-4B8C-83A1-F6EECF244321}">
                <p14:modId xmlns:p14="http://schemas.microsoft.com/office/powerpoint/2010/main" val="1750229006"/>
              </p:ext>
            </p:extLst>
          </p:nvPr>
        </p:nvGraphicFramePr>
        <p:xfrm>
          <a:off x="343080" y="2157731"/>
          <a:ext cx="6674040" cy="29215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37" name="Image 4" descr="Cloud"/>
          <p:cNvPicPr/>
          <p:nvPr/>
        </p:nvPicPr>
        <p:blipFill>
          <a:blip r:embed="rId4"/>
          <a:stretch/>
        </p:blipFill>
        <p:spPr>
          <a:xfrm>
            <a:off x="8252640" y="2194560"/>
            <a:ext cx="913320" cy="913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8" name="Text 46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7635240" y="3127320"/>
            <a:ext cx="2147760" cy="318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1" u="none" strike="noStrik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Cloud</a:t>
            </a:r>
            <a:endParaRPr lang="pt-BR" sz="1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139" name="Image 5" descr="IA"/>
          <p:cNvPicPr/>
          <p:nvPr/>
        </p:nvPicPr>
        <p:blipFill>
          <a:blip r:embed="rId5"/>
          <a:stretch/>
        </p:blipFill>
        <p:spPr>
          <a:xfrm>
            <a:off x="10401480" y="2194560"/>
            <a:ext cx="913320" cy="913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0" name="Text 47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9784080" y="3127320"/>
            <a:ext cx="2147760" cy="318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1" u="none" strike="noStrik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IA</a:t>
            </a:r>
            <a:endParaRPr lang="pt-BR" sz="1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141" name="Image 6" descr="Smartphone"/>
          <p:cNvPicPr/>
          <p:nvPr/>
        </p:nvPicPr>
        <p:blipFill>
          <a:blip r:embed="rId6"/>
          <a:stretch/>
        </p:blipFill>
        <p:spPr>
          <a:xfrm>
            <a:off x="8252640" y="3657600"/>
            <a:ext cx="913320" cy="913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2" name="Text 48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7635240" y="4590360"/>
            <a:ext cx="2147760" cy="318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1" u="none" strike="noStrik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Smartphone</a:t>
            </a:r>
            <a:endParaRPr lang="pt-BR" sz="1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143" name="Image 7" descr="Robótica"/>
          <p:cNvPicPr/>
          <p:nvPr/>
        </p:nvPicPr>
        <p:blipFill>
          <a:blip r:embed="rId7"/>
          <a:stretch/>
        </p:blipFill>
        <p:spPr>
          <a:xfrm>
            <a:off x="10401480" y="3657600"/>
            <a:ext cx="913320" cy="913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4" name="Text 49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9784080" y="4590360"/>
            <a:ext cx="2147760" cy="318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1" u="none" strike="noStrik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Robótica</a:t>
            </a:r>
            <a:endParaRPr lang="pt-BR" sz="1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5" name="key message band 2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548640" y="5486400"/>
            <a:ext cx="11090520" cy="748800"/>
          </a:xfrm>
          <a:prstGeom prst="rect">
            <a:avLst/>
          </a:prstGeom>
          <a:solidFill>
            <a:srgbClr val="163238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pt-BR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146" name="key message marker 2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548640" y="5486400"/>
            <a:ext cx="81360" cy="748800"/>
          </a:xfrm>
          <a:prstGeom prst="rect">
            <a:avLst/>
          </a:prstGeom>
          <a:solidFill>
            <a:srgbClr val="F59E0B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0680" tIns="45000" rIns="40680" bIns="45000" anchor="t">
            <a:noAutofit/>
          </a:bodyPr>
          <a:lstStyle/>
          <a:p>
            <a:endParaRPr lang="pt-BR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147" name="Text 50"/>
          <p:cNvSpPr/>
          <p:nvPr/>
        </p:nvSpPr>
        <p:spPr>
          <a:xfrm>
            <a:off x="841320" y="5586840"/>
            <a:ext cx="3656520" cy="218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00" b="1" u="none" strike="noStrike" spc="201">
                <a:solidFill>
                  <a:srgbClr val="F59E0B"/>
                </a:solidFill>
                <a:effectLst/>
                <a:uFillTx/>
                <a:latin typeface="Aptos"/>
                <a:ea typeface="Aptos"/>
              </a:rPr>
              <a:t>MENSAGEM-CHAVE</a:t>
            </a:r>
            <a:endParaRPr lang="pt-BR" sz="1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8" name="Text 51"/>
          <p:cNvSpPr/>
          <p:nvPr/>
        </p:nvSpPr>
        <p:spPr>
          <a:xfrm>
            <a:off x="841320" y="5788080"/>
            <a:ext cx="1054188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b="1" u="none" strike="noStrike" dirty="0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Toda </a:t>
            </a:r>
            <a:r>
              <a:rPr lang="en-US" b="1" u="none" strike="noStrike" dirty="0" err="1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tecnologia</a:t>
            </a:r>
            <a:r>
              <a:rPr lang="en-US" b="1" u="none" strike="noStrike" dirty="0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 </a:t>
            </a:r>
            <a:r>
              <a:rPr lang="en-US" b="1" u="none" strike="noStrike" dirty="0" err="1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exponencial</a:t>
            </a:r>
            <a:r>
              <a:rPr lang="en-US" b="1" u="none" strike="noStrike" dirty="0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 </a:t>
            </a:r>
            <a:r>
              <a:rPr lang="en-US" b="1" u="none" strike="noStrike" dirty="0" err="1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nasce</a:t>
            </a:r>
            <a:r>
              <a:rPr lang="en-US" b="1" u="none" strike="noStrike" dirty="0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 da </a:t>
            </a:r>
            <a:r>
              <a:rPr lang="en-US" b="1" u="none" strike="noStrike" dirty="0" err="1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redução</a:t>
            </a:r>
            <a:r>
              <a:rPr lang="en-US" b="1" u="none" strike="noStrike" dirty="0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 </a:t>
            </a:r>
            <a:r>
              <a:rPr lang="en-US" b="1" u="none" strike="noStrike" dirty="0" err="1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drástica</a:t>
            </a:r>
            <a:r>
              <a:rPr lang="en-US" b="1" u="none" strike="noStrike" dirty="0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 de </a:t>
            </a:r>
            <a:r>
              <a:rPr lang="en-US" b="1" u="none" strike="noStrike" dirty="0" err="1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custos</a:t>
            </a:r>
            <a:r>
              <a:rPr lang="en-US" b="1" u="none" strike="noStrike" dirty="0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.</a:t>
            </a:r>
            <a:endParaRPr lang="pt-BR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9" name="PlaceHolder 1"/>
          <p:cNvSpPr>
            <a:spLocks noGrp="1"/>
          </p:cNvSpPr>
          <p:nvPr>
            <p:ph type="title"/>
          </p:nvPr>
        </p:nvSpPr>
        <p:spPr>
          <a:xfrm>
            <a:off x="548640" y="841320"/>
            <a:ext cx="11063160" cy="913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4800" b="1" u="none" strike="noStrike" dirty="0">
                <a:solidFill>
                  <a:srgbClr val="FFFFFF"/>
                </a:solidFill>
                <a:effectLst/>
                <a:uFillTx/>
                <a:latin typeface="Calibri" panose="020F0502020204030204" pitchFamily="34" charset="0"/>
                <a:ea typeface="Aptos Display"/>
                <a:cs typeface="Calibri" panose="020F0502020204030204" pitchFamily="34" charset="0"/>
              </a:rPr>
              <a:t>Lei de Moore</a:t>
            </a:r>
            <a:endParaRPr lang="pt-BR" sz="4800" b="0" u="none" strike="noStrike" dirty="0">
              <a:solidFill>
                <a:schemeClr val="dk1"/>
              </a:solidFill>
              <a:effectLst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0" name="Text 55"/>
          <p:cNvSpPr/>
          <p:nvPr/>
        </p:nvSpPr>
        <p:spPr>
          <a:xfrm>
            <a:off x="548640" y="1572840"/>
            <a:ext cx="11063160" cy="456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400" b="0" u="none" strike="noStrike" dirty="0">
                <a:solidFill>
                  <a:srgbClr val="C7D6D8"/>
                </a:solidFill>
                <a:effectLst/>
                <a:uFillTx/>
                <a:latin typeface="Aptos"/>
                <a:ea typeface="Aptos"/>
              </a:rPr>
              <a:t>C</a:t>
            </a:r>
            <a:r>
              <a:rPr lang="pt-BR" sz="2400" b="0" u="none" strike="noStrike" dirty="0" err="1">
                <a:solidFill>
                  <a:srgbClr val="C7D6D8"/>
                </a:solidFill>
                <a:effectLst/>
                <a:uFillTx/>
                <a:latin typeface="Aptos"/>
                <a:ea typeface="Aptos"/>
              </a:rPr>
              <a:t>usto</a:t>
            </a:r>
            <a:r>
              <a:rPr lang="pt-BR" sz="2400" b="0" u="none" strike="noStrike" dirty="0">
                <a:solidFill>
                  <a:srgbClr val="C7D6D8"/>
                </a:solidFill>
                <a:effectLst/>
                <a:uFillTx/>
                <a:latin typeface="Aptos"/>
                <a:ea typeface="Aptos"/>
              </a:rPr>
              <a:t> </a:t>
            </a:r>
            <a:r>
              <a:rPr lang="en-US" sz="2400" b="0" u="none" strike="noStrike" dirty="0" err="1">
                <a:solidFill>
                  <a:srgbClr val="C7D6D8"/>
                </a:solidFill>
                <a:effectLst/>
                <a:uFillTx/>
                <a:latin typeface="Aptos"/>
                <a:ea typeface="Aptos"/>
              </a:rPr>
              <a:t>despenca</a:t>
            </a:r>
            <a:r>
              <a:rPr lang="pt-BR" sz="2400" b="0" u="none" strike="noStrike" dirty="0">
                <a:solidFill>
                  <a:srgbClr val="C7D6D8"/>
                </a:solidFill>
                <a:effectLst/>
                <a:uFillTx/>
                <a:latin typeface="Aptos"/>
                <a:ea typeface="Aptos"/>
              </a:rPr>
              <a:t>.Demanda explode.</a:t>
            </a:r>
            <a:endParaRPr lang="pt-BR" sz="24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1" name="Barra verde"/>
          <p:cNvSpPr/>
          <p:nvPr/>
        </p:nvSpPr>
        <p:spPr>
          <a:xfrm>
            <a:off x="548640" y="249840"/>
            <a:ext cx="4997880" cy="43560"/>
          </a:xfrm>
          <a:prstGeom prst="rect">
            <a:avLst/>
          </a:prstGeom>
          <a:solidFill>
            <a:srgbClr val="8CC63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endParaRPr lang="pt-BR" sz="1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152" name="Barra azul"/>
          <p:cNvSpPr/>
          <p:nvPr/>
        </p:nvSpPr>
        <p:spPr>
          <a:xfrm>
            <a:off x="5548680" y="249840"/>
            <a:ext cx="5149080" cy="43560"/>
          </a:xfrm>
          <a:prstGeom prst="rect">
            <a:avLst/>
          </a:prstGeom>
          <a:solidFill>
            <a:srgbClr val="27A9E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endParaRPr lang="pt-BR" sz="1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153" name="Numero da pagina"/>
          <p:cNvSpPr/>
          <p:nvPr/>
        </p:nvSpPr>
        <p:spPr>
          <a:xfrm>
            <a:off x="11049120" y="230040"/>
            <a:ext cx="697680" cy="277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0" rIns="0" bIns="0" anchor="ctr">
            <a:noAutofit/>
          </a:bodyPr>
          <a:lstStyle/>
          <a:p>
            <a:pPr algn="r" defTabSz="914400">
              <a:lnSpc>
                <a:spcPct val="100000"/>
              </a:lnSpc>
            </a:pPr>
            <a:r>
              <a:rPr lang="pt-BR" sz="1000" b="1" u="none" strike="noStrike">
                <a:solidFill>
                  <a:srgbClr val="C7D6D8"/>
                </a:solidFill>
                <a:effectLst/>
                <a:uFillTx/>
                <a:latin typeface="Segoe UI"/>
                <a:ea typeface="DejaVu Sans"/>
              </a:rPr>
              <a:t>8</a:t>
            </a:r>
            <a:endParaRPr lang="pt-BR" sz="1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154" name="Logo Esquerda"/>
          <p:cNvPicPr/>
          <p:nvPr/>
        </p:nvPicPr>
        <p:blipFill>
          <a:blip r:embed="rId8"/>
          <a:stretch/>
        </p:blipFill>
        <p:spPr>
          <a:xfrm>
            <a:off x="173160" y="6230160"/>
            <a:ext cx="749160" cy="412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55" name="Logo Direita"/>
          <p:cNvPicPr/>
          <p:nvPr/>
        </p:nvPicPr>
        <p:blipFill>
          <a:blip r:embed="rId9"/>
          <a:stretch/>
        </p:blipFill>
        <p:spPr>
          <a:xfrm>
            <a:off x="11043000" y="6255000"/>
            <a:ext cx="919800" cy="36252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20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Title 2"/>
          <p:cNvSpPr/>
          <p:nvPr/>
        </p:nvSpPr>
        <p:spPr>
          <a:xfrm>
            <a:off x="548640" y="841320"/>
            <a:ext cx="11063160" cy="913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pt-BR" sz="4400" b="1" u="none" strike="noStrike" dirty="0">
                <a:solidFill>
                  <a:srgbClr val="FFFFFF"/>
                </a:solidFill>
                <a:effectLst/>
                <a:uFillTx/>
                <a:latin typeface="Calibri" panose="020F0502020204030204" pitchFamily="34" charset="0"/>
                <a:ea typeface="Aptos Display"/>
                <a:cs typeface="Calibri" panose="020F0502020204030204" pitchFamily="34" charset="0"/>
              </a:rPr>
              <a:t>A queda no custo dos robôs humanoides</a:t>
            </a:r>
            <a:endParaRPr lang="pt-BR" sz="4400" b="0" u="none" strike="noStrike" dirty="0">
              <a:solidFill>
                <a:srgbClr val="FFFFFF"/>
              </a:solidFill>
              <a:effectLst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7" name="Eyebrow 1"/>
          <p:cNvSpPr/>
          <p:nvPr/>
        </p:nvSpPr>
        <p:spPr>
          <a:xfrm>
            <a:off x="548640" y="2915280"/>
            <a:ext cx="11063160" cy="254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pt-BR" sz="1100" b="1" u="none" strike="noStrike" spc="201">
                <a:solidFill>
                  <a:srgbClr val="27A9E1"/>
                </a:solidFill>
                <a:effectLst/>
                <a:uFillTx/>
                <a:latin typeface="Aptos"/>
                <a:ea typeface="Aptos"/>
              </a:rPr>
              <a:t>EVOLUÇÃO ESPERADA DE PREÇOS</a:t>
            </a:r>
            <a:endParaRPr lang="pt-BR" sz="1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graphicFrame>
        <p:nvGraphicFramePr>
          <p:cNvPr id="158" name="PriceTable 1"/>
          <p:cNvGraphicFramePr/>
          <p:nvPr/>
        </p:nvGraphicFramePr>
        <p:xfrm>
          <a:off x="548640" y="3355920"/>
          <a:ext cx="7077240" cy="3042000"/>
        </p:xfrm>
        <a:graphic>
          <a:graphicData uri="http://schemas.openxmlformats.org/drawingml/2006/table">
            <a:tbl>
              <a:tblPr/>
              <a:tblGrid>
                <a:gridCol w="7563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019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18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0840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pt-BR" sz="1300" b="1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Aptos"/>
                          <a:ea typeface="DejaVu Sans"/>
                        </a:rPr>
                        <a:t>Período</a:t>
                      </a:r>
                      <a:endParaRPr lang="pt-BR" sz="13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137160" marR="137160" anchor="ctr">
                    <a:lnL w="12240">
                      <a:solidFill>
                        <a:srgbClr val="2A5C63"/>
                      </a:solidFill>
                      <a:prstDash val="solid"/>
                    </a:lnL>
                    <a:lnR w="12240">
                      <a:solidFill>
                        <a:srgbClr val="2A5C63"/>
                      </a:solidFill>
                      <a:prstDash val="solid"/>
                    </a:lnR>
                    <a:lnT w="12240">
                      <a:solidFill>
                        <a:srgbClr val="2A5C63"/>
                      </a:solidFill>
                      <a:prstDash val="solid"/>
                    </a:lnT>
                    <a:lnB w="12240">
                      <a:solidFill>
                        <a:srgbClr val="2A5C63"/>
                      </a:solidFill>
                      <a:prstDash val="solid"/>
                    </a:lnB>
                    <a:solidFill>
                      <a:srgbClr val="1A4A52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pt-BR" sz="1300" b="1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Aptos"/>
                          <a:ea typeface="DejaVu Sans"/>
                        </a:rPr>
                        <a:t>Preço típico esperado</a:t>
                      </a:r>
                      <a:endParaRPr lang="pt-BR" sz="13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137160" marR="137160" anchor="ctr">
                    <a:lnL w="12240">
                      <a:solidFill>
                        <a:srgbClr val="2A5C63"/>
                      </a:solidFill>
                      <a:prstDash val="solid"/>
                    </a:lnL>
                    <a:lnR w="12240">
                      <a:solidFill>
                        <a:srgbClr val="2A5C63"/>
                      </a:solidFill>
                      <a:prstDash val="solid"/>
                    </a:lnR>
                    <a:lnT w="12240">
                      <a:solidFill>
                        <a:srgbClr val="2A5C63"/>
                      </a:solidFill>
                      <a:prstDash val="solid"/>
                    </a:lnT>
                    <a:lnB w="12240">
                      <a:solidFill>
                        <a:srgbClr val="2A5C63"/>
                      </a:solidFill>
                      <a:prstDash val="solid"/>
                    </a:lnB>
                    <a:solidFill>
                      <a:srgbClr val="1A4A52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pt-BR" sz="1300" b="1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Aptos"/>
                          <a:ea typeface="DejaVu Sans"/>
                        </a:rPr>
                        <a:t>Mercado predominante</a:t>
                      </a:r>
                      <a:endParaRPr lang="pt-BR" sz="13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137160" marR="137160" anchor="ctr">
                    <a:lnL w="12240">
                      <a:solidFill>
                        <a:srgbClr val="2A5C63"/>
                      </a:solidFill>
                      <a:prstDash val="solid"/>
                    </a:lnL>
                    <a:lnR w="12240">
                      <a:solidFill>
                        <a:srgbClr val="2A5C63"/>
                      </a:solidFill>
                      <a:prstDash val="solid"/>
                    </a:lnR>
                    <a:lnT w="12240">
                      <a:solidFill>
                        <a:srgbClr val="2A5C63"/>
                      </a:solidFill>
                      <a:prstDash val="solid"/>
                    </a:lnT>
                    <a:lnB w="12240">
                      <a:solidFill>
                        <a:srgbClr val="2A5C63"/>
                      </a:solidFill>
                      <a:prstDash val="solid"/>
                    </a:lnB>
                    <a:solidFill>
                      <a:srgbClr val="1A4A5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840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pt-BR" sz="1300" b="1" u="none" strike="noStrike">
                          <a:solidFill>
                            <a:srgbClr val="27A9E1"/>
                          </a:solidFill>
                          <a:effectLst/>
                          <a:uFillTx/>
                          <a:latin typeface="Aptos"/>
                          <a:ea typeface="DejaVu Sans"/>
                        </a:rPr>
                        <a:t>2028</a:t>
                      </a:r>
                      <a:endParaRPr lang="pt-BR" sz="13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137160" marR="137160" anchor="ctr">
                    <a:lnL w="12240">
                      <a:solidFill>
                        <a:srgbClr val="2A5C63"/>
                      </a:solidFill>
                      <a:prstDash val="solid"/>
                    </a:lnL>
                    <a:lnR w="12240">
                      <a:solidFill>
                        <a:srgbClr val="2A5C63"/>
                      </a:solidFill>
                      <a:prstDash val="solid"/>
                    </a:lnR>
                    <a:lnT w="12240">
                      <a:solidFill>
                        <a:srgbClr val="2A5C63"/>
                      </a:solidFill>
                      <a:prstDash val="solid"/>
                    </a:lnT>
                    <a:lnB w="12240">
                      <a:solidFill>
                        <a:srgbClr val="2A5C63"/>
                      </a:solidFill>
                      <a:prstDash val="solid"/>
                    </a:lnB>
                    <a:solidFill>
                      <a:srgbClr val="16323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pt-BR" sz="13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Aptos"/>
                          <a:ea typeface="DejaVu Sans"/>
                        </a:rPr>
                        <a:t>US$ 20 mil – US$ 40 mil</a:t>
                      </a:r>
                      <a:endParaRPr lang="pt-BR" sz="13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137160" marR="137160" anchor="ctr">
                    <a:lnL w="12240">
                      <a:solidFill>
                        <a:srgbClr val="2A5C63"/>
                      </a:solidFill>
                      <a:prstDash val="solid"/>
                    </a:lnL>
                    <a:lnR w="12240">
                      <a:solidFill>
                        <a:srgbClr val="2A5C63"/>
                      </a:solidFill>
                      <a:prstDash val="solid"/>
                    </a:lnR>
                    <a:lnT w="12240">
                      <a:solidFill>
                        <a:srgbClr val="2A5C63"/>
                      </a:solidFill>
                      <a:prstDash val="solid"/>
                    </a:lnT>
                    <a:lnB w="12240">
                      <a:solidFill>
                        <a:srgbClr val="2A5C63"/>
                      </a:solidFill>
                      <a:prstDash val="solid"/>
                    </a:lnB>
                    <a:solidFill>
                      <a:srgbClr val="16323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pt-BR" sz="1300" b="0" u="none" strike="noStrike">
                          <a:solidFill>
                            <a:srgbClr val="C7D6D8"/>
                          </a:solidFill>
                          <a:effectLst/>
                          <a:uFillTx/>
                          <a:latin typeface="Aptos"/>
                          <a:ea typeface="DejaVu Sans"/>
                        </a:rPr>
                        <a:t>Grandes empresas</a:t>
                      </a:r>
                      <a:endParaRPr lang="pt-BR" sz="13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137160" marR="137160" anchor="ctr">
                    <a:lnL w="12240">
                      <a:solidFill>
                        <a:srgbClr val="2A5C63"/>
                      </a:solidFill>
                      <a:prstDash val="solid"/>
                    </a:lnL>
                    <a:lnR w="12240">
                      <a:solidFill>
                        <a:srgbClr val="2A5C63"/>
                      </a:solidFill>
                      <a:prstDash val="solid"/>
                    </a:lnR>
                    <a:lnT w="12240">
                      <a:solidFill>
                        <a:srgbClr val="2A5C63"/>
                      </a:solidFill>
                      <a:prstDash val="solid"/>
                    </a:lnT>
                    <a:lnB w="12240">
                      <a:solidFill>
                        <a:srgbClr val="2A5C63"/>
                      </a:solidFill>
                      <a:prstDash val="solid"/>
                    </a:lnB>
                    <a:solidFill>
                      <a:srgbClr val="1632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840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pt-BR" sz="1300" b="1" u="none" strike="noStrike">
                          <a:solidFill>
                            <a:srgbClr val="27A9E1"/>
                          </a:solidFill>
                          <a:effectLst/>
                          <a:uFillTx/>
                          <a:latin typeface="Aptos"/>
                          <a:ea typeface="DejaVu Sans"/>
                        </a:rPr>
                        <a:t>2030</a:t>
                      </a:r>
                      <a:endParaRPr lang="pt-BR" sz="13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137160" marR="137160" anchor="ctr">
                    <a:lnL w="12240">
                      <a:solidFill>
                        <a:srgbClr val="2A5C63"/>
                      </a:solidFill>
                      <a:prstDash val="solid"/>
                    </a:lnL>
                    <a:lnR w="12240">
                      <a:solidFill>
                        <a:srgbClr val="2A5C63"/>
                      </a:solidFill>
                      <a:prstDash val="solid"/>
                    </a:lnR>
                    <a:lnT w="12240">
                      <a:solidFill>
                        <a:srgbClr val="2A5C63"/>
                      </a:solidFill>
                      <a:prstDash val="solid"/>
                    </a:lnT>
                    <a:lnB w="12240">
                      <a:solidFill>
                        <a:srgbClr val="2A5C63"/>
                      </a:solidFill>
                      <a:prstDash val="solid"/>
                    </a:lnB>
                    <a:solidFill>
                      <a:srgbClr val="16323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pt-BR" sz="13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Aptos"/>
                          <a:ea typeface="DejaVu Sans"/>
                        </a:rPr>
                        <a:t>US$ 15 mil – US$ 30 mil</a:t>
                      </a:r>
                      <a:endParaRPr lang="pt-BR" sz="13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137160" marR="137160" anchor="ctr">
                    <a:lnL w="12240">
                      <a:solidFill>
                        <a:srgbClr val="2A5C63"/>
                      </a:solidFill>
                      <a:prstDash val="solid"/>
                    </a:lnL>
                    <a:lnR w="12240">
                      <a:solidFill>
                        <a:srgbClr val="2A5C63"/>
                      </a:solidFill>
                      <a:prstDash val="solid"/>
                    </a:lnR>
                    <a:lnT w="12240">
                      <a:solidFill>
                        <a:srgbClr val="2A5C63"/>
                      </a:solidFill>
                      <a:prstDash val="solid"/>
                    </a:lnT>
                    <a:lnB w="12240">
                      <a:solidFill>
                        <a:srgbClr val="2A5C63"/>
                      </a:solidFill>
                      <a:prstDash val="solid"/>
                    </a:lnB>
                    <a:solidFill>
                      <a:srgbClr val="16323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pt-BR" sz="1300" b="0" u="none" strike="noStrike">
                          <a:solidFill>
                            <a:srgbClr val="C7D6D8"/>
                          </a:solidFill>
                          <a:effectLst/>
                          <a:uFillTx/>
                          <a:latin typeface="Aptos"/>
                          <a:ea typeface="DejaVu Sans"/>
                        </a:rPr>
                        <a:t>Indústria em escala</a:t>
                      </a:r>
                      <a:endParaRPr lang="pt-BR" sz="13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137160" marR="137160" anchor="ctr">
                    <a:lnL w="12240">
                      <a:solidFill>
                        <a:srgbClr val="2A5C63"/>
                      </a:solidFill>
                      <a:prstDash val="solid"/>
                    </a:lnL>
                    <a:lnR w="12240">
                      <a:solidFill>
                        <a:srgbClr val="2A5C63"/>
                      </a:solidFill>
                      <a:prstDash val="solid"/>
                    </a:lnR>
                    <a:lnT w="12240">
                      <a:solidFill>
                        <a:srgbClr val="2A5C63"/>
                      </a:solidFill>
                      <a:prstDash val="solid"/>
                    </a:lnT>
                    <a:lnB w="12240">
                      <a:solidFill>
                        <a:srgbClr val="2A5C63"/>
                      </a:solidFill>
                      <a:prstDash val="solid"/>
                    </a:lnB>
                    <a:solidFill>
                      <a:srgbClr val="1632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840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pt-BR" sz="1300" b="1" u="none" strike="noStrike">
                          <a:solidFill>
                            <a:srgbClr val="27A9E1"/>
                          </a:solidFill>
                          <a:effectLst/>
                          <a:uFillTx/>
                          <a:latin typeface="Aptos"/>
                          <a:ea typeface="DejaVu Sans"/>
                        </a:rPr>
                        <a:t>2035</a:t>
                      </a:r>
                      <a:endParaRPr lang="pt-BR" sz="13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137160" marR="137160" anchor="ctr">
                    <a:lnL w="12240">
                      <a:solidFill>
                        <a:srgbClr val="2A5C63"/>
                      </a:solidFill>
                      <a:prstDash val="solid"/>
                    </a:lnL>
                    <a:lnR w="12240">
                      <a:solidFill>
                        <a:srgbClr val="2A5C63"/>
                      </a:solidFill>
                      <a:prstDash val="solid"/>
                    </a:lnR>
                    <a:lnT w="12240">
                      <a:solidFill>
                        <a:srgbClr val="2A5C63"/>
                      </a:solidFill>
                      <a:prstDash val="solid"/>
                    </a:lnT>
                    <a:lnB w="12240">
                      <a:solidFill>
                        <a:srgbClr val="2A5C63"/>
                      </a:solidFill>
                      <a:prstDash val="solid"/>
                    </a:lnB>
                    <a:solidFill>
                      <a:srgbClr val="16323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pt-BR" sz="13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Aptos"/>
                          <a:ea typeface="DejaVu Sans"/>
                        </a:rPr>
                        <a:t>US$ 8 mil – US$ 20 mil</a:t>
                      </a:r>
                      <a:endParaRPr lang="pt-BR" sz="13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137160" marR="137160" anchor="ctr">
                    <a:lnL w="12240">
                      <a:solidFill>
                        <a:srgbClr val="2A5C63"/>
                      </a:solidFill>
                      <a:prstDash val="solid"/>
                    </a:lnL>
                    <a:lnR w="12240">
                      <a:solidFill>
                        <a:srgbClr val="2A5C63"/>
                      </a:solidFill>
                      <a:prstDash val="solid"/>
                    </a:lnR>
                    <a:lnT w="12240">
                      <a:solidFill>
                        <a:srgbClr val="2A5C63"/>
                      </a:solidFill>
                      <a:prstDash val="solid"/>
                    </a:lnT>
                    <a:lnB w="12240">
                      <a:solidFill>
                        <a:srgbClr val="2A5C63"/>
                      </a:solidFill>
                      <a:prstDash val="solid"/>
                    </a:lnB>
                    <a:solidFill>
                      <a:srgbClr val="16323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pt-BR" sz="1300" b="0" u="none" strike="noStrike">
                          <a:solidFill>
                            <a:srgbClr val="C7D6D8"/>
                          </a:solidFill>
                          <a:effectLst/>
                          <a:uFillTx/>
                          <a:latin typeface="Aptos"/>
                          <a:ea typeface="DejaVu Sans"/>
                        </a:rPr>
                        <a:t>Empresas e consumidores iniciais</a:t>
                      </a:r>
                      <a:endParaRPr lang="pt-BR" sz="13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137160" marR="137160" anchor="ctr">
                    <a:lnL w="12240">
                      <a:solidFill>
                        <a:srgbClr val="2A5C63"/>
                      </a:solidFill>
                      <a:prstDash val="solid"/>
                    </a:lnL>
                    <a:lnR w="12240">
                      <a:solidFill>
                        <a:srgbClr val="2A5C63"/>
                      </a:solidFill>
                      <a:prstDash val="solid"/>
                    </a:lnR>
                    <a:lnT w="12240">
                      <a:solidFill>
                        <a:srgbClr val="2A5C63"/>
                      </a:solidFill>
                      <a:prstDash val="solid"/>
                    </a:lnT>
                    <a:lnB w="12240">
                      <a:solidFill>
                        <a:srgbClr val="2A5C63"/>
                      </a:solidFill>
                      <a:prstDash val="solid"/>
                    </a:lnB>
                    <a:solidFill>
                      <a:srgbClr val="1632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840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pt-BR" sz="1300" b="1" u="none" strike="noStrike">
                          <a:solidFill>
                            <a:srgbClr val="27A9E1"/>
                          </a:solidFill>
                          <a:effectLst/>
                          <a:uFillTx/>
                          <a:latin typeface="Aptos"/>
                          <a:ea typeface="DejaVu Sans"/>
                        </a:rPr>
                        <a:t>2045</a:t>
                      </a:r>
                      <a:endParaRPr lang="pt-BR" sz="13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137160" marR="137160" anchor="ctr">
                    <a:lnL w="12240">
                      <a:solidFill>
                        <a:srgbClr val="2A5C63"/>
                      </a:solidFill>
                      <a:prstDash val="solid"/>
                    </a:lnL>
                    <a:lnR w="12240">
                      <a:solidFill>
                        <a:srgbClr val="2A5C63"/>
                      </a:solidFill>
                      <a:prstDash val="solid"/>
                    </a:lnR>
                    <a:lnT w="12240">
                      <a:solidFill>
                        <a:srgbClr val="2A5C63"/>
                      </a:solidFill>
                      <a:prstDash val="solid"/>
                    </a:lnT>
                    <a:lnB w="12240">
                      <a:solidFill>
                        <a:srgbClr val="2A5C63"/>
                      </a:solidFill>
                      <a:prstDash val="solid"/>
                    </a:lnB>
                    <a:solidFill>
                      <a:srgbClr val="16323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pt-BR" sz="13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Aptos"/>
                          <a:ea typeface="DejaVu Sans"/>
                        </a:rPr>
                        <a:t>U$ 2,5  mil a U$ 5 mil </a:t>
                      </a:r>
                      <a:endParaRPr lang="pt-BR" sz="13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137160" marR="137160" anchor="ctr">
                    <a:lnL w="12240">
                      <a:solidFill>
                        <a:srgbClr val="2A5C63"/>
                      </a:solidFill>
                      <a:prstDash val="solid"/>
                    </a:lnL>
                    <a:lnR w="12240">
                      <a:solidFill>
                        <a:srgbClr val="2A5C63"/>
                      </a:solidFill>
                      <a:prstDash val="solid"/>
                    </a:lnR>
                    <a:lnT w="12240">
                      <a:solidFill>
                        <a:srgbClr val="2A5C63"/>
                      </a:solidFill>
                      <a:prstDash val="solid"/>
                    </a:lnT>
                    <a:lnB w="12240">
                      <a:solidFill>
                        <a:srgbClr val="2A5C63"/>
                      </a:solidFill>
                      <a:prstDash val="solid"/>
                    </a:lnB>
                    <a:solidFill>
                      <a:srgbClr val="16323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pt-BR" sz="1300" b="0" u="none" strike="noStrike">
                          <a:solidFill>
                            <a:srgbClr val="C7D6D8"/>
                          </a:solidFill>
                          <a:effectLst/>
                          <a:uFillTx/>
                          <a:latin typeface="Aptos"/>
                          <a:ea typeface="DejaVu Sans"/>
                        </a:rPr>
                        <a:t>Consumo de massa. 800 milhões a 1,5 bilhões de robôs.</a:t>
                      </a:r>
                      <a:endParaRPr lang="pt-BR" sz="13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137160" marR="137160" anchor="ctr">
                    <a:lnL w="12240">
                      <a:solidFill>
                        <a:srgbClr val="2A5C63"/>
                      </a:solidFill>
                      <a:prstDash val="solid"/>
                    </a:lnL>
                    <a:lnR w="12240">
                      <a:solidFill>
                        <a:srgbClr val="2A5C63"/>
                      </a:solidFill>
                      <a:prstDash val="solid"/>
                    </a:lnR>
                    <a:lnT w="12240">
                      <a:solidFill>
                        <a:srgbClr val="2A5C63"/>
                      </a:solidFill>
                      <a:prstDash val="solid"/>
                    </a:lnT>
                    <a:lnB w="12240">
                      <a:solidFill>
                        <a:srgbClr val="2A5C63"/>
                      </a:solidFill>
                      <a:prstDash val="solid"/>
                    </a:lnB>
                    <a:solidFill>
                      <a:srgbClr val="1632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59" name="Intro 1"/>
          <p:cNvSpPr/>
          <p:nvPr/>
        </p:nvSpPr>
        <p:spPr>
          <a:xfrm>
            <a:off x="548640" y="1617840"/>
            <a:ext cx="11063160" cy="1096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20000"/>
              </a:lnSpc>
              <a:tabLst>
                <a:tab pos="0" algn="l"/>
              </a:tabLst>
            </a:pPr>
            <a:r>
              <a:rPr lang="pt-BR" sz="1800" b="0" u="none" strike="noStrike" dirty="0">
                <a:solidFill>
                  <a:srgbClr val="C7D6D8"/>
                </a:solidFill>
                <a:effectLst/>
                <a:uFillTx/>
                <a:latin typeface="Aptos"/>
                <a:ea typeface="Aptos"/>
              </a:rPr>
              <a:t>As previsões mais recentes apontam para uma queda muito rápida no custo dos robôs humanoides, em um ritmo semelhante ao que ocorreu com computadores pessoais, smartphones e baterias de veículos elétricos. </a:t>
            </a:r>
            <a:endParaRPr lang="pt-BR" sz="18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160" name="Imagem 159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9752" r="9752"/>
          <a:stretch>
            <a:fillRect/>
          </a:stretch>
        </p:blipFill>
        <p:spPr>
          <a:xfrm>
            <a:off x="7789320" y="3429000"/>
            <a:ext cx="4249080" cy="2968920"/>
          </a:xfrm>
          <a:prstGeom prst="rect">
            <a:avLst/>
          </a:prstGeom>
          <a:ln w="0">
            <a:noFill/>
          </a:ln>
        </p:spPr>
      </p:pic>
      <p:sp>
        <p:nvSpPr>
          <p:cNvPr id="161" name="Barra verde"/>
          <p:cNvSpPr/>
          <p:nvPr/>
        </p:nvSpPr>
        <p:spPr>
          <a:xfrm>
            <a:off x="548640" y="249840"/>
            <a:ext cx="4997880" cy="43560"/>
          </a:xfrm>
          <a:prstGeom prst="rect">
            <a:avLst/>
          </a:prstGeom>
          <a:solidFill>
            <a:srgbClr val="8CC63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endParaRPr lang="pt-BR" sz="1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162" name="Barra azul"/>
          <p:cNvSpPr/>
          <p:nvPr/>
        </p:nvSpPr>
        <p:spPr>
          <a:xfrm>
            <a:off x="5548680" y="249840"/>
            <a:ext cx="5149080" cy="43560"/>
          </a:xfrm>
          <a:prstGeom prst="rect">
            <a:avLst/>
          </a:prstGeom>
          <a:solidFill>
            <a:srgbClr val="27A9E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endParaRPr lang="pt-BR" sz="1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163" name="Numero da pagina"/>
          <p:cNvSpPr/>
          <p:nvPr/>
        </p:nvSpPr>
        <p:spPr>
          <a:xfrm>
            <a:off x="11049120" y="230040"/>
            <a:ext cx="697680" cy="277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0" rIns="0" bIns="0" anchor="ctr">
            <a:noAutofit/>
          </a:bodyPr>
          <a:lstStyle/>
          <a:p>
            <a:pPr algn="r" defTabSz="914400">
              <a:lnSpc>
                <a:spcPct val="100000"/>
              </a:lnSpc>
            </a:pPr>
            <a:r>
              <a:rPr lang="pt-BR" sz="1000" b="1" u="none" strike="noStrike">
                <a:solidFill>
                  <a:srgbClr val="C7D6D8"/>
                </a:solidFill>
                <a:effectLst/>
                <a:uFillTx/>
                <a:latin typeface="Segoe UI"/>
                <a:ea typeface="DejaVu Sans"/>
              </a:rPr>
              <a:t>9</a:t>
            </a:r>
            <a:endParaRPr lang="pt-BR" sz="1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164" name="Logo Esquerda"/>
          <p:cNvPicPr/>
          <p:nvPr/>
        </p:nvPicPr>
        <p:blipFill>
          <a:blip r:embed="rId6"/>
          <a:stretch/>
        </p:blipFill>
        <p:spPr>
          <a:xfrm>
            <a:off x="173160" y="6230160"/>
            <a:ext cx="749160" cy="412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65" name="Logo Direita"/>
          <p:cNvPicPr/>
          <p:nvPr/>
        </p:nvPicPr>
        <p:blipFill>
          <a:blip r:embed="rId7"/>
          <a:stretch/>
        </p:blipFill>
        <p:spPr>
          <a:xfrm>
            <a:off x="11043000" y="6255000"/>
            <a:ext cx="919800" cy="36252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78" fill="hold"/>
                                        <p:tgtEl>
                                          <p:spTgt spid="16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>
                  <p:stCondLst>
                    <p:cond delay="indefinite"/>
                  </p:stCondLst>
                </p:cTn>
                <p:tgtEl>
                  <p:spTgt spid="160"/>
                </p:tgtEl>
              </p:cMediaNode>
            </p:video>
            <p:seq>
              <p:cTn id="8" restart="whenNotActive" fill="hold" nodeType="interactiveSeq">
                <p:stCondLst>
                  <p:cond evt="onClick" delay="0">
                    <p:tgtEl>
                      <p:spTgt spid="160"/>
                    </p:tgtEl>
                  </p:cond>
                </p:stCondLst>
                <p:childTnLst>
                  <p:par>
                    <p:cTn id="9" fill="hold">
                      <p:stCondLst>
                        <p:cond evt="onClick" delay="0">
                          <p:tgtEl>
                            <p:spTgt spid="160"/>
                          </p:tgtEl>
                        </p:cond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mediacall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6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</a:majorFont>
      <a:minorFont>
        <a:latin typeface="Aptos" panose="0211000402020202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2540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1869</TotalTime>
  <Words>6067</Words>
  <Application>Microsoft Office PowerPoint</Application>
  <PresentationFormat>Widescreen</PresentationFormat>
  <Paragraphs>752</Paragraphs>
  <Slides>24</Slides>
  <Notes>23</Notes>
  <HiddenSlides>0</HiddenSlides>
  <MMClips>5</MMClips>
  <ScaleCrop>false</ScaleCrop>
  <HeadingPairs>
    <vt:vector size="6" baseType="variant">
      <vt:variant>
        <vt:lpstr>Fontes usadas</vt:lpstr>
      </vt:variant>
      <vt:variant>
        <vt:i4>11</vt:i4>
      </vt:variant>
      <vt:variant>
        <vt:lpstr>Tema</vt:lpstr>
      </vt:variant>
      <vt:variant>
        <vt:i4>5</vt:i4>
      </vt:variant>
      <vt:variant>
        <vt:lpstr>Títulos de slides</vt:lpstr>
      </vt:variant>
      <vt:variant>
        <vt:i4>24</vt:i4>
      </vt:variant>
    </vt:vector>
  </HeadingPairs>
  <TitlesOfParts>
    <vt:vector size="40" baseType="lpstr">
      <vt:lpstr>Microsoft YaHei</vt:lpstr>
      <vt:lpstr>Aptos</vt:lpstr>
      <vt:lpstr>Aptos Display</vt:lpstr>
      <vt:lpstr>Arial</vt:lpstr>
      <vt:lpstr>Calibri</vt:lpstr>
      <vt:lpstr>DejaVu Sans</vt:lpstr>
      <vt:lpstr>Segoe UI</vt:lpstr>
      <vt:lpstr>Segoe UI Light</vt:lpstr>
      <vt:lpstr>Symbol</vt:lpstr>
      <vt:lpstr>Times New Roman</vt:lpstr>
      <vt:lpstr>Wingdings</vt:lpstr>
      <vt:lpstr>Office Theme</vt:lpstr>
      <vt:lpstr>Office Theme</vt:lpstr>
      <vt:lpstr>Office Theme</vt:lpstr>
      <vt:lpstr>Office Theme</vt:lpstr>
      <vt:lpstr>Office Theme</vt:lpstr>
      <vt:lpstr>Apresentação do PowerPoint</vt:lpstr>
      <vt:lpstr>O que mudou no mundo  nos últimos trinta anos?</vt:lpstr>
      <vt:lpstr>Miopia Tecnológica: a Síndrome dos Jetsons</vt:lpstr>
      <vt:lpstr>Apresentação do PowerPoint</vt:lpstr>
      <vt:lpstr>As empresas não fracassam porque a tecnologia muda. Elas fracassam porque continuam tomando decisões usando modelos mentais antigos.</vt:lpstr>
      <vt:lpstr>O erro mais caro da gestão</vt:lpstr>
      <vt:lpstr>O lago das vitórias-régias</vt:lpstr>
      <vt:lpstr>Lei de Moore</vt:lpstr>
      <vt:lpstr>Apresentação do PowerPoint</vt:lpstr>
      <vt:lpstr>O dilema da inovação</vt:lpstr>
      <vt:lpstr>Inovação sustentadora × disruptiva</vt:lpstr>
      <vt:lpstr>Apresentação do PowerPoint</vt:lpstr>
      <vt:lpstr>Segurança psicológica: o combustível da inovação</vt:lpstr>
      <vt:lpstr>Como nasce uma disrupção?</vt:lpstr>
      <vt:lpstr>A mudança deixou de ser um projeto</vt:lpstr>
      <vt:lpstr>O portfólio da inovação</vt:lpstr>
      <vt:lpstr>Apresentação do PowerPoint</vt:lpstr>
      <vt:lpstr>Apresentação do PowerPoint</vt:lpstr>
      <vt:lpstr>O novo ativo estratégico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subject/>
  <dc:creator>Jairo Avritchir</dc:creator>
  <dc:description/>
  <cp:lastModifiedBy>usuario</cp:lastModifiedBy>
  <cp:revision>26</cp:revision>
  <dcterms:created xsi:type="dcterms:W3CDTF">2026-08-16T17:39:34Z</dcterms:created>
  <dcterms:modified xsi:type="dcterms:W3CDTF">2026-08-20T12:36:19Z</dcterms:modified>
  <dc:language>pt-BR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MClips">
    <vt:r8>1</vt:r8>
  </property>
  <property fmtid="{D5CDD505-2E9C-101B-9397-08002B2CF9AE}" pid="3" name="PresentationFormat">
    <vt:lpwstr>Widescreen</vt:lpwstr>
  </property>
  <property fmtid="{D5CDD505-2E9C-101B-9397-08002B2CF9AE}" pid="4" name="Slides">
    <vt:i4>24</vt:i4>
  </property>
  <property fmtid="{D5CDD505-2E9C-101B-9397-08002B2CF9AE}" pid="5" name="Notes">
    <vt:i4>22</vt:i4>
  </property>
</Properties>
</file>