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6" r:id="rId4"/>
    <p:sldId id="257" r:id="rId5"/>
    <p:sldId id="267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03AEEB-F75D-4A3E-A954-00E4074B24DE}" v="22" dt="2026-10-28T19:05:53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mar Donizete Carrano" userId="b9a31a25-1eae-4c67-bbb4-a82e15b5e072" providerId="ADAL" clId="{0BD40ED4-7408-410A-B39B-E59E1A0FE92E}"/>
    <pc:docChg chg="addSld delSld modSld sldOrd">
      <pc:chgData name="Josemar Donizete Carrano" userId="b9a31a25-1eae-4c67-bbb4-a82e15b5e072" providerId="ADAL" clId="{0BD40ED4-7408-410A-B39B-E59E1A0FE92E}" dt="2026-10-28T19:16:02.866" v="266" actId="20577"/>
      <pc:docMkLst>
        <pc:docMk/>
      </pc:docMkLst>
      <pc:sldChg chg="addSp modSp ord">
        <pc:chgData name="Josemar Donizete Carrano" userId="b9a31a25-1eae-4c67-bbb4-a82e15b5e072" providerId="ADAL" clId="{0BD40ED4-7408-410A-B39B-E59E1A0FE92E}" dt="2026-10-28T19:05:53.224" v="28" actId="767"/>
        <pc:sldMkLst>
          <pc:docMk/>
          <pc:sldMk cId="3188563873" sldId="257"/>
        </pc:sldMkLst>
        <pc:spChg chg="add mod">
          <ac:chgData name="Josemar Donizete Carrano" userId="b9a31a25-1eae-4c67-bbb4-a82e15b5e072" providerId="ADAL" clId="{0BD40ED4-7408-410A-B39B-E59E1A0FE92E}" dt="2026-10-28T19:05:53.224" v="28" actId="767"/>
          <ac:spMkLst>
            <pc:docMk/>
            <pc:sldMk cId="3188563873" sldId="257"/>
            <ac:spMk id="6" creationId="{19AE7269-A51A-2569-5139-AE83105FB90E}"/>
          </ac:spMkLst>
        </pc:spChg>
      </pc:sldChg>
      <pc:sldChg chg="add">
        <pc:chgData name="Josemar Donizete Carrano" userId="b9a31a25-1eae-4c67-bbb4-a82e15b5e072" providerId="ADAL" clId="{0BD40ED4-7408-410A-B39B-E59E1A0FE92E}" dt="2026-10-28T16:59:16.515" v="0"/>
        <pc:sldMkLst>
          <pc:docMk/>
          <pc:sldMk cId="672376552" sldId="260"/>
        </pc:sldMkLst>
      </pc:sldChg>
      <pc:sldChg chg="modSp add mod">
        <pc:chgData name="Josemar Donizete Carrano" userId="b9a31a25-1eae-4c67-bbb4-a82e15b5e072" providerId="ADAL" clId="{0BD40ED4-7408-410A-B39B-E59E1A0FE92E}" dt="2026-10-28T19:16:02.866" v="266" actId="20577"/>
        <pc:sldMkLst>
          <pc:docMk/>
          <pc:sldMk cId="3479069823" sldId="261"/>
        </pc:sldMkLst>
        <pc:spChg chg="mod">
          <ac:chgData name="Josemar Donizete Carrano" userId="b9a31a25-1eae-4c67-bbb4-a82e15b5e072" providerId="ADAL" clId="{0BD40ED4-7408-410A-B39B-E59E1A0FE92E}" dt="2026-10-28T19:16:02.866" v="266" actId="20577"/>
          <ac:spMkLst>
            <pc:docMk/>
            <pc:sldMk cId="3479069823" sldId="261"/>
            <ac:spMk id="10" creationId="{213EE926-9826-A4E1-B9B0-E0F4DEB1CCFE}"/>
          </ac:spMkLst>
        </pc:spChg>
      </pc:sldChg>
      <pc:sldChg chg="add ord">
        <pc:chgData name="Josemar Donizete Carrano" userId="b9a31a25-1eae-4c67-bbb4-a82e15b5e072" providerId="ADAL" clId="{0BD40ED4-7408-410A-B39B-E59E1A0FE92E}" dt="2026-10-28T17:07:57.320" v="4"/>
        <pc:sldMkLst>
          <pc:docMk/>
          <pc:sldMk cId="333653370" sldId="262"/>
        </pc:sldMkLst>
      </pc:sldChg>
      <pc:sldChg chg="add ord">
        <pc:chgData name="Josemar Donizete Carrano" userId="b9a31a25-1eae-4c67-bbb4-a82e15b5e072" providerId="ADAL" clId="{0BD40ED4-7408-410A-B39B-E59E1A0FE92E}" dt="2026-10-28T17:29:06.524" v="12"/>
        <pc:sldMkLst>
          <pc:docMk/>
          <pc:sldMk cId="3716752382" sldId="263"/>
        </pc:sldMkLst>
      </pc:sldChg>
      <pc:sldChg chg="add del">
        <pc:chgData name="Josemar Donizete Carrano" userId="b9a31a25-1eae-4c67-bbb4-a82e15b5e072" providerId="ADAL" clId="{0BD40ED4-7408-410A-B39B-E59E1A0FE92E}" dt="2026-10-28T17:08:09.386" v="9"/>
        <pc:sldMkLst>
          <pc:docMk/>
          <pc:sldMk cId="1754437746" sldId="264"/>
        </pc:sldMkLst>
      </pc:sldChg>
      <pc:sldChg chg="add del">
        <pc:chgData name="Josemar Donizete Carrano" userId="b9a31a25-1eae-4c67-bbb4-a82e15b5e072" providerId="ADAL" clId="{0BD40ED4-7408-410A-B39B-E59E1A0FE92E}" dt="2026-10-28T19:15:39.518" v="259" actId="47"/>
        <pc:sldMkLst>
          <pc:docMk/>
          <pc:sldMk cId="1908206067" sldId="264"/>
        </pc:sldMkLst>
      </pc:sldChg>
      <pc:sldChg chg="add del">
        <pc:chgData name="Josemar Donizete Carrano" userId="b9a31a25-1eae-4c67-bbb4-a82e15b5e072" providerId="ADAL" clId="{0BD40ED4-7408-410A-B39B-E59E1A0FE92E}" dt="2026-10-28T19:15:39.518" v="259" actId="47"/>
        <pc:sldMkLst>
          <pc:docMk/>
          <pc:sldMk cId="2717636402" sldId="265"/>
        </pc:sldMkLst>
      </pc:sldChg>
      <pc:sldChg chg="add del">
        <pc:chgData name="Josemar Donizete Carrano" userId="b9a31a25-1eae-4c67-bbb4-a82e15b5e072" providerId="ADAL" clId="{0BD40ED4-7408-410A-B39B-E59E1A0FE92E}" dt="2026-10-28T17:08:09.182" v="8"/>
        <pc:sldMkLst>
          <pc:docMk/>
          <pc:sldMk cId="3441879622" sldId="265"/>
        </pc:sldMkLst>
      </pc:sldChg>
      <pc:sldChg chg="add">
        <pc:chgData name="Josemar Donizete Carrano" userId="b9a31a25-1eae-4c67-bbb4-a82e15b5e072" providerId="ADAL" clId="{0BD40ED4-7408-410A-B39B-E59E1A0FE92E}" dt="2026-10-28T17:56:27.725" v="19"/>
        <pc:sldMkLst>
          <pc:docMk/>
          <pc:sldMk cId="3857103377" sldId="266"/>
        </pc:sldMkLst>
      </pc:sldChg>
      <pc:sldChg chg="modSp add mod ord">
        <pc:chgData name="Josemar Donizete Carrano" userId="b9a31a25-1eae-4c67-bbb4-a82e15b5e072" providerId="ADAL" clId="{0BD40ED4-7408-410A-B39B-E59E1A0FE92E}" dt="2026-10-28T19:15:20.373" v="243" actId="20577"/>
        <pc:sldMkLst>
          <pc:docMk/>
          <pc:sldMk cId="1794966981" sldId="267"/>
        </pc:sldMkLst>
        <pc:spChg chg="mod">
          <ac:chgData name="Josemar Donizete Carrano" userId="b9a31a25-1eae-4c67-bbb4-a82e15b5e072" providerId="ADAL" clId="{0BD40ED4-7408-410A-B39B-E59E1A0FE92E}" dt="2026-10-28T19:15:20.373" v="243" actId="20577"/>
          <ac:spMkLst>
            <pc:docMk/>
            <pc:sldMk cId="1794966981" sldId="267"/>
            <ac:spMk id="10" creationId="{7E668A91-97BF-29F8-38F9-327D9C03162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4586-C40D-77E4-768C-A53710B77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12C5D1-4A67-A8A6-CC1F-7372ADF46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2C74A2-3535-E26F-9B96-D34AD070B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FF9B75-DBCA-B92D-1DD4-A7CDCF85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61EEEE-55A2-A4CF-832B-676F45F1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03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A99F6-7813-FD2D-C0D4-3922C810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D209DA-2176-56CD-B216-09116502D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9F4EED-BEC9-FEAD-1460-E153C2DF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C1A5E4-6D0F-3194-D5EA-32DE3E55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BA87F8-0B8E-2C50-8E3E-20CF9B0B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83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961F0-9BD9-E18E-157B-108D0E5E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8BE43C-5CD7-C755-C8EA-BDD967CCB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29838A-5569-FEA2-2E42-B168B804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813415-AA1A-C414-5331-EA02BF74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31101F-6AA4-F7B8-8A24-97B694180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89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4A8A8-DD04-B5C0-13D8-DEA652A1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4DC17D-6A9F-95EA-12C8-A58DC7BA8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E6E68F-B629-5B32-F435-731D01E66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CE78E2-D7A3-6B6F-4E0C-A0D8BC1D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4CF775-5A7C-B975-544B-83990EE1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EC0DBE-2370-B864-5ACA-A5C4630D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37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77D41-4DCE-7DE5-2A09-1C412983F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4561F8-82FB-C9D3-B93B-7BEDB86A5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A5E3AA-F72A-428A-A262-0C08007D9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4403375-1225-4543-E5F2-039484304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F0BB0D-D673-6A50-7CA1-9F6C90E4A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BC1D144-7DB3-E939-4697-55A47195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2ECACC6-4DDF-0DF0-2077-8B761170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96A598-8508-064C-8438-E7BA619B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8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2B61E-69B0-E09F-B661-D7402E3D7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96B7C2-512C-4E83-18B0-C87558313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E1E210-C474-BA45-A766-ED618F46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DBE27F6-95DE-C54B-4FB5-9315D5DF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81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C14486-E860-586B-7E4E-123D40B1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E007A1F-399D-3742-A2F9-0F321150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291B58-BA36-63F0-C706-E60F6384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72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E1E9FB-20C4-D40C-4244-E5D12D1B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0FC5BF-60BB-CA74-54DE-224366425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8321BA-8BAE-CEF5-E302-12477A4AA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52CEE8-E81D-4971-5D57-D55748B7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5665F2-B0A7-7803-F3CC-BB2C2085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B45107-7191-AD96-4199-685FCC3D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2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515A5-E316-6923-C3CA-FE057FD5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A544F0B-669F-B62C-966F-2336B33842F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65E51B-EC92-CDDC-D774-8B90961A6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00B74B-19C6-BE2E-D123-44E08F10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1BD465-6343-A70C-F61F-EFCB5F65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2C9F28-8CCA-0A67-6645-5F6F7D37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25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8BFF2-244E-0844-B166-927284CA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2DBCB7-16F7-D2A6-0528-50870828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D9EA4C-27E8-26FC-3F98-D7010F8F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4FDC6A-ED97-E462-4140-8F953D71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36CCC5-54B2-F15B-2F8F-DFF2372C8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69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3CAA47-3626-4961-4C8E-39E7482F3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F11654-47AD-CDEE-7020-00DEB4878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9F89AF-67B4-E96C-1473-2AD3A4B5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AB6209-DB76-7BBC-4A37-34146AAB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831247-3CD3-61DF-848D-A2BC419CC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31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79FAE3-B70F-2327-CA0E-30834654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7DE661-57BD-1B84-1BEF-FB775E00A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5BEA40-02B3-81D2-3159-AF6C54510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C26517-970B-4353-8332-3140266C03E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577F88-C98C-A367-1845-20756A08E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8406FA-837A-9321-C9DC-98D6A593F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89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5A60D7-6437-C079-27FF-27AB043E2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76748"/>
            <a:ext cx="9144000" cy="5181600"/>
          </a:xfrm>
        </p:spPr>
        <p:txBody>
          <a:bodyPr anchor="ctr">
            <a:normAutofit/>
          </a:bodyPr>
          <a:lstStyle/>
          <a:p>
            <a:r>
              <a:rPr lang="pt-BR" dirty="0"/>
              <a:t>Aspectos Relevantes</a:t>
            </a:r>
            <a:br>
              <a:rPr lang="pt-BR" dirty="0"/>
            </a:br>
            <a:br>
              <a:rPr lang="pt-BR" dirty="0"/>
            </a:br>
            <a:r>
              <a:rPr lang="pt-BR" dirty="0"/>
              <a:t>Reforma Tributária</a:t>
            </a:r>
            <a:br>
              <a:rPr lang="pt-BR" dirty="0"/>
            </a:br>
            <a:br>
              <a:rPr lang="pt-BR" dirty="0"/>
            </a:br>
            <a:r>
              <a:rPr lang="pt-BR" dirty="0"/>
              <a:t>Cooperativas</a:t>
            </a:r>
          </a:p>
        </p:txBody>
      </p:sp>
    </p:spTree>
    <p:extLst>
      <p:ext uri="{BB962C8B-B14F-4D97-AF65-F5344CB8AC3E}">
        <p14:creationId xmlns:p14="http://schemas.microsoft.com/office/powerpoint/2010/main" val="356966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9F1AA-57BB-6D90-FF81-73FD57CBB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ECCF056-762E-6C83-94FC-EC9260660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" y="1394189"/>
            <a:ext cx="12191315" cy="302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5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C4AD8-A34F-8D7A-0C60-4C79B161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7F9E860-104B-F4D9-5848-ABCAB44B8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044" y="885463"/>
            <a:ext cx="10187594" cy="479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0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A446-B857-BFCD-14E7-F6000F215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EE745-F455-5EC3-51A6-43F80C20B8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B031BE-DAF2-9815-F3C7-3BA608DF66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158CE3E-3B69-2775-2BD2-F3740170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149" y="-27644"/>
            <a:ext cx="12292297" cy="691328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9AE7269-A51A-2569-5139-AE83105FB90E}"/>
              </a:ext>
            </a:extLst>
          </p:cNvPr>
          <p:cNvSpPr txBox="1"/>
          <p:nvPr/>
        </p:nvSpPr>
        <p:spPr>
          <a:xfrm>
            <a:off x="5378245" y="5606528"/>
            <a:ext cx="6459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2"/>
                </a:solidFill>
              </a:rPr>
              <a:t>ATUAL ESTÁGIO DE ADEQUAÇÃO DE TODAS AS EMPRESAS E COOPERATIVAS DO PAÍS</a:t>
            </a:r>
          </a:p>
        </p:txBody>
      </p:sp>
    </p:spTree>
    <p:extLst>
      <p:ext uri="{BB962C8B-B14F-4D97-AF65-F5344CB8AC3E}">
        <p14:creationId xmlns:p14="http://schemas.microsoft.com/office/powerpoint/2010/main" val="318856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5E598-0501-CC31-1181-835166F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7E668A91-97BF-29F8-38F9-327D9C031626}"/>
              </a:ext>
            </a:extLst>
          </p:cNvPr>
          <p:cNvSpPr txBox="1"/>
          <p:nvPr/>
        </p:nvSpPr>
        <p:spPr>
          <a:xfrm>
            <a:off x="599768" y="490368"/>
            <a:ext cx="1106129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Atenção ao Local de Ocorrência do Fato Gerador: </a:t>
            </a:r>
            <a:r>
              <a:rPr lang="pt-BR" sz="1600" dirty="0"/>
              <a:t>Define o destino da operação para fins de determinação da alíquota aplicável e da distribuição do produto da arrecadação do IBS.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As</a:t>
            </a:r>
            <a:r>
              <a:rPr lang="pt-BR" sz="1600" dirty="0"/>
              <a:t> </a:t>
            </a:r>
            <a:r>
              <a:rPr lang="pt-BR" sz="1600" b="1" dirty="0"/>
              <a:t>alíquotas da CBS e do IBS</a:t>
            </a:r>
            <a:r>
              <a:rPr lang="pt-BR" sz="1600" dirty="0"/>
              <a:t> serão fixadas por lei específica dos respectivos entes que individualmente fixará suas próprias alíquotas, que deverá ser a mesma para todas as operações com bens e serviços ocorridas naquela localidade. Por meio de acréscimo ou decréscimo à alíquota de referência em pontos percentuais.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Há necessidade de rever modalidade de negociação para preço líquido | </a:t>
            </a:r>
            <a:r>
              <a:rPr lang="pt-BR" sz="1600" dirty="0"/>
              <a:t>Revisitar modalidade de solicitação de orçamentos com indicação de preço líquido, mudança de cultura na tabela comercial.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Contratar Ferramentas de simulação de cenários: </a:t>
            </a:r>
            <a:r>
              <a:rPr lang="pt-BR" sz="1600" dirty="0"/>
              <a:t>Permite iniciar reestruturações de Negócios como</a:t>
            </a:r>
          </a:p>
          <a:p>
            <a:r>
              <a:rPr lang="pt-BR" sz="1600" dirty="0"/>
              <a:t>i) Terceirizar ou internalizar?</a:t>
            </a:r>
          </a:p>
          <a:p>
            <a:r>
              <a:rPr lang="pt-BR" sz="1600" dirty="0"/>
              <a:t>ii) Locar ou Comprar?</a:t>
            </a:r>
          </a:p>
          <a:p>
            <a:r>
              <a:rPr lang="pt-BR" sz="1600" dirty="0"/>
              <a:t>iii) Qual preço realmente melhor, de optante pelo simples ou Lucro Real a depender do preço e crédito que será disponibilizado?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Tomar decisões orientado pelo impacto de todo o período de transição | </a:t>
            </a:r>
            <a:r>
              <a:rPr lang="pt-BR" sz="1600" dirty="0"/>
              <a:t>Projetar cenários de negócios até 2033 não</a:t>
            </a:r>
          </a:p>
          <a:p>
            <a:r>
              <a:rPr lang="pt-BR" sz="1600" dirty="0"/>
              <a:t>observar apenas o próximo ano fiscal para decisões mais estratégicas como:</a:t>
            </a:r>
          </a:p>
          <a:p>
            <a:r>
              <a:rPr lang="pt-BR" sz="1600" dirty="0"/>
              <a:t>i) Projetos em andamento ainda possuem o mesmo </a:t>
            </a:r>
            <a:r>
              <a:rPr lang="pt-BR" sz="1600" b="1" dirty="0"/>
              <a:t>Retorno sobre o investimento</a:t>
            </a:r>
            <a:r>
              <a:rPr lang="pt-BR" sz="1600" dirty="0"/>
              <a:t>?</a:t>
            </a:r>
          </a:p>
          <a:p>
            <a:r>
              <a:rPr lang="pt-BR" sz="1600" dirty="0"/>
              <a:t>ii) Faz sentido manter aquela </a:t>
            </a:r>
            <a:r>
              <a:rPr lang="pt-BR" sz="1600" b="1" dirty="0"/>
              <a:t>Filial na mesma localidade?</a:t>
            </a:r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79496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A29C-473F-7BBD-245D-C2CD82C5E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213EE926-9826-A4E1-B9B0-E0F4DEB1CCFE}"/>
              </a:ext>
            </a:extLst>
          </p:cNvPr>
          <p:cNvSpPr txBox="1"/>
          <p:nvPr/>
        </p:nvSpPr>
        <p:spPr>
          <a:xfrm>
            <a:off x="265471" y="244559"/>
            <a:ext cx="1167089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Prestar apoio aos parceiros de negócios: </a:t>
            </a:r>
            <a:r>
              <a:rPr lang="pt-BR" sz="1600" dirty="0"/>
              <a:t>Ajudar grupos menos estruturados sempre que possível durante a transição para mitigar os impactos e enfraquecimento em todos os elos da cadeia, acompanhar a evolução deles.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Relações Contratuais: </a:t>
            </a:r>
            <a:r>
              <a:rPr lang="pt-BR" sz="1600" dirty="0"/>
              <a:t>Revisitar contratos para considerar alíquotas de referência anual de acordo com período de transição ao longo da vida de cada contrato. Atenção aos aumentos e reduções de custos e nas apropriações de crédito.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Considerar a possibilidade de seus parceiros não estarem prontos no curto prazo:</a:t>
            </a:r>
            <a:r>
              <a:rPr lang="pt-BR" sz="1600" dirty="0"/>
              <a:t> Isto gera inúmeros riscos para a Cooperativa, seus clientes e associados, como</a:t>
            </a:r>
          </a:p>
          <a:p>
            <a:pPr marL="400050" indent="-400050">
              <a:buAutoNum type="romanLcParenR"/>
            </a:pPr>
            <a:r>
              <a:rPr lang="pt-BR" sz="1600" dirty="0"/>
              <a:t>Desabastecimento em função do fornecedor não conseguir realizar operações fiscais</a:t>
            </a:r>
          </a:p>
          <a:p>
            <a:pPr marL="400050" indent="-400050">
              <a:buAutoNum type="romanLcParenR"/>
            </a:pPr>
            <a:r>
              <a:rPr lang="pt-BR" sz="1600" dirty="0"/>
              <a:t>Rupturas financeiras destes parceiros por planejamento financeiro errôneo de fluxo de caixa</a:t>
            </a:r>
          </a:p>
          <a:p>
            <a:pPr marL="400050" indent="-400050">
              <a:buAutoNum type="romanLcParenR"/>
            </a:pPr>
            <a:r>
              <a:rPr lang="pt-BR" sz="1600" dirty="0"/>
              <a:t>Falhas de precificação e orçamentos imprecisos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Treinar toda a Cooperativa: </a:t>
            </a:r>
            <a:r>
              <a:rPr lang="pt-BR" sz="1600" dirty="0"/>
              <a:t>Não considere preparar apenas a área fiscal, contábil e financeira. Mudanças profundas afetam as áreas comercial, jurídica, compras e operações.</a:t>
            </a:r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Antecipe os projetos </a:t>
            </a:r>
            <a:r>
              <a:rPr lang="pt-BR" sz="1600" b="1"/>
              <a:t>de adequações sistêmicas: </a:t>
            </a:r>
            <a:r>
              <a:rPr lang="pt-BR" sz="1600" dirty="0"/>
              <a:t>Aguardar muito tempo para dar inicio as implementações acarreta em riscos de falta de bons profissionais de tecnologia e altos custos para reequilibrar </a:t>
            </a:r>
            <a:r>
              <a:rPr lang="pt-BR" sz="1600"/>
              <a:t>cronogramas atrasados.</a:t>
            </a:r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1600" b="1" dirty="0"/>
              <a:t>Gestão própria da legislação e apoio nas tomadas de decisão:</a:t>
            </a:r>
            <a:r>
              <a:rPr lang="pt-BR" sz="1600" dirty="0"/>
              <a:t>  Além da complexidade de interpretar os novos requerimentos tributários, novas teses tributárias estão surgindo, este é o momento de direcionar ações de validação dos entendimentos e junto com o Conselho de Administração suportado por técnicos preparados dentro e fora da Cooperativa.</a:t>
            </a:r>
          </a:p>
        </p:txBody>
      </p:sp>
    </p:spTree>
    <p:extLst>
      <p:ext uri="{BB962C8B-B14F-4D97-AF65-F5344CB8AC3E}">
        <p14:creationId xmlns:p14="http://schemas.microsoft.com/office/powerpoint/2010/main" val="34790698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34afe6d-b881-46e0-b464-24f68146ffde}" enabled="0" method="" siteId="{634afe6d-b881-46e0-b464-24f68146ffd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486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Tema do Office</vt:lpstr>
      <vt:lpstr>Aspectos Relevantes  Reforma Tributária  Cooperativas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Aspectos Relevantes  Reforma Tributária  Cooperativas</dc:title>
  <dc:creator>Josemar Donizete Carrano</dc:creator>
  <cp:lastModifiedBy>Lilian Toso</cp:lastModifiedBy>
  <cp:revision>2</cp:revision>
  <dcterms:created xsi:type="dcterms:W3CDTF">2026-10-28T16:52:36Z</dcterms:created>
  <dcterms:modified xsi:type="dcterms:W3CDTF">2026-10-28T23:07:37Z</dcterms:modified>
</cp:coreProperties>
</file>