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6" r:id="rId2"/>
    <p:sldId id="267" r:id="rId3"/>
    <p:sldId id="268" r:id="rId4"/>
    <p:sldId id="302" r:id="rId5"/>
    <p:sldId id="272" r:id="rId6"/>
    <p:sldId id="273" r:id="rId7"/>
    <p:sldId id="274" r:id="rId8"/>
    <p:sldId id="297" r:id="rId9"/>
    <p:sldId id="301" r:id="rId10"/>
    <p:sldId id="304" r:id="rId11"/>
    <p:sldId id="303" r:id="rId12"/>
    <p:sldId id="276" r:id="rId13"/>
    <p:sldId id="278" r:id="rId14"/>
    <p:sldId id="279" r:id="rId15"/>
    <p:sldId id="280" r:id="rId16"/>
    <p:sldId id="281" r:id="rId17"/>
    <p:sldId id="285" r:id="rId18"/>
    <p:sldId id="286" r:id="rId19"/>
    <p:sldId id="299" r:id="rId20"/>
    <p:sldId id="288" r:id="rId21"/>
    <p:sldId id="290" r:id="rId22"/>
    <p:sldId id="292" r:id="rId23"/>
    <p:sldId id="305" r:id="rId24"/>
    <p:sldId id="293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6601" autoAdjust="0"/>
  </p:normalViewPr>
  <p:slideViewPr>
    <p:cSldViewPr snapToGrid="0">
      <p:cViewPr varScale="1">
        <p:scale>
          <a:sx n="55" d="100"/>
          <a:sy n="55" d="100"/>
        </p:scale>
        <p:origin x="13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394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Boa tarde. Eu sou a Daniella, advogada e contadora. Eu abro o painel do atacado e do varejo. As regras da reforma vocês já ouviram ao longo do dia. A minha proposta é levar essas regras para dentro da empresa: o preço, o custo, a margem e o caixa, olhando o Simples, o Presumido e o Real. Depois de mim, o Carlos Daniel trata de serviços e decoração. [Transição] Antes dos números, quem está nessa cadeia.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[Clique 1] Aqui estão os participantes da nossa cadeia: produtor, cooperativa, atacado e distribuição, varejo, serviços e o cliente. Não existe uma ordem fixa entre eles, e qualquer um pode estar em qualquer regime: tem atacadista no Simples e tem rede de varejo no Lucro Real. Por isso, ao longo da fala, eu olho por regime, e não por elo. [Clique 2] E o que circula entre eles tem três tratamentos no IBS e na CBS. Flor, planta, muda, folhagem: alíquota zero. [Clique 3] Substrato, adubo e fertilizante: redução de sessenta por cento, desde que registrados no Ministério da Agricultura. [Clique 4] E vaso, cachepô, embalagem, fita e acessório: alíquota cheia. Guardem essas três cores, porque elas atravessam todos os exemplos. [Transição] E como essa mudança chega a cada empresa da cadeia? Por três portas. [CONFERIR: LC 214, art. 148 e Anexo XV, item 4; art. 138 e Anexo IX.]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Para organizar a conversa: a reforma chega à empresa por três portas. [Clique 1] A fiscal: o débito na venda, o crédito na compra, o impacto na margem e, a partir dela, no IRPJ e na CSLL. [Clique 2] A comercial: analisar o preço que o fornecedor pratica e o crédito que ele gera para você; e analisar o impacto para o seu cliente e o crédito que você gera para ele. [Clique 3] E a organização interna, que dá para começar já: revisar o regime tributário, o cadastro dos produtos e a parametrização do sistema, e conferir o destaque de IBS e CBS nas notas que você emite e nas que você recebe. [Transição] Com tanta coisa mudando ao mesmo tempo, a pergunta natural é: por onde eu começo?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C6C57-42E9-D123-6559-E36A7C820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00886C-7C2C-9853-72CC-35A3B06E93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785B72-A0ED-0C9A-FCF9-5388E4334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Por onde começo? Pelo que você vende. Antes de preço, custo ou regime, é preciso conhecer o próprio mix: quanto da receita é flor e planta, com alíquota zero; quanto é substrato e adubo, com redução de sessenta por cento; e quanto é vaso e acessório, com alíquota cheia. Ninguém no nosso setor vende um produto só, e é o mix que define o resto da conta. [Transição] E o que esse mix muda na prática?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B99CE-131E-2025-DDA0-6307BF3D1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411005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 o que esse mix muda na prática? [Clique 1] O código NCM manda, não o nome do produto. Flor artificial tem nome de flor, mas não é Capítulo 6. Cadastro errado é imposto a mais ou crédito perdido. [Clique 2] E uma mesma nota pode ter vários tratamentos: flor com alíquota zero, substrato com redução de sessenta por cento e vaso com alíquota cheia. O sistema precisa tratar item a item. E quem vende com alíquota zero mantém o crédito dos insumos tributados, o que pode gerar saldo credor. Sem esquecer o ICMS, que segue com as regras de cada estado até 2032: o código do benefício de ICMS, o cBenef, convive com o código novo, o cClassTrib. [Transição] Com o mix mapeado, o primeiro reflexo aparece no preço. [CONFERIR: LC 214, art. 52; RICMS/SP, Anexo I, art. 36; Convênio ICMS 100/1997 e adesão de cada UF.]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Agora a empresa por dentro, começando pelo preço. [Clique 1] Hoje, o preço é a soma de custo, despesas, margem e os tributos que estão dentro dele: ICMS, PIS e Cofins. [Clique 2] De 2027 a 2032: o PIS e a Cofins saem, o ICMS continua dentro, e o IBS e a CBS vão por fora, na nota. [Clique 3] Em 2033, só sobra o que é da empresa: custo, despesas e margem, e IBS e CBS por fora. [Clique 4] Custo, despesas e margem formam o valor do produto ou serviço, e é sobre esse valor que o IBS e a CBS vão incidir. Por isso a tabela de preço precisa ser refeita: a de hoje tem PIS e Cofins dentro. Se ficar igual em 2027, ou o imposto é cobrado duas vezes, ou sai da sua margem. Um aviso sobre os números: quando eu falar de onze vírgula três por cento em 2027, é a soma de CBS e IBS a partir da alíquota de referência que o TCU propôs nesta semana. Ainda vai ao Senado, que tem até quinze de dezembro. [Transição] Para ver isso na prática, a nota fiscal de um vaso. [CONFERIR na véspera: número final do TCU, se os 11,3% já consideram a redução de 0,1 ponto de 2027–2028 e situação no Senado.]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Para visualizar, a nota fiscal de um vaso. [Clique 1] Hoje, em 2026: o valor do produto já carrega o ICMS, o PIS e a Cofins dentro. O PIS e a Cofins são calculados sem o ICMS na base, por causa da decisão do Supremo no Tema 69. A nota já precisa trazer o grupo de CBS e IBS de teste, com o cClassTrib. Esse destaque é obrigatório desde janeiro de 2026: a rejeição automática foi suspensa, mas a obrigação e a multa continuam, e só fica dispensado de pagar o imposto de teste quem preenche corretamente. [Clique 2] De 2027 a 2032: o ICMS continua dentro do preço, com cBenef e substituição tributária. O PIS e a Cofins acabam. E a CBS e o IBS vão por fora, sobre o valor sem o ICMS. Mantido o valor do produto, a nota passa de cem para cento e nove e vinte e sete. [Clique 3] Até 2032, duas lógicas convivendo na mesma nota. [Transição] E aí fica a pergunta que todo empresário vai se fazer. [CONFERIR: LC 214, art. 12, § 2º; arts. 343, 346 e 348; comunicado RFB de 01/08/2026 e Ato Técnico Conjunto CGIBS/RFB nº 1/2026 (suspensão da rejeição); fim da proteção contra multas em 01/08/2026; NT 2025.002-RTC; divergência sobre IBS/CBS na base do ICMS a partir de 2027.]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8B8E6-49F8-C016-902D-914B8DD5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DF74F-FDC6-1E0C-140F-59809C9398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1DFC9-1A14-1298-9670-5850839AC2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[Clique 1] Então fica a pergunta: o cliente vai aceitar desembolsar nove e vinte e sete a mais na mesma compra? O consumidor sente no bolso. O cliente empresa toma o crédito, mas vai olhar o valor sem imposto. É isso que os dois próximos slides respondem: três formas de refazer o preço, primeiro no vaso e depois na planta.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77168-8707-A6E1-609D-AECFBB638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80251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Então, como refazer o preço? Três caminhos, com o mesmo vaso da nota fiscal. [Clique 1] Hoje a empresa vende por cem, com dezoito de ICMS e sete e cinquenta e nove de PIS e Cofins dentro. A compra de quarenta traz sete e vinte de ICMS e três e três de PIS e Cofins de crédito: custa, de fato, vinte e nove e setenta e sete. A margem bruta é quarenta e quatro e sessenta e quatro. [Clique 2] Cenário um: mantém o preço de cem e soma o IBS e a CBS por fora. É a nota que acabamos de ver: o cliente passa a pagar cento e nove e vinte e sete, e a margem sobe para quarenta e nove e vinte. É o que acontece quando ninguém mexe na tabela: o consumidor sente, e o cliente empresa vai pedir revisão. [Clique 3] Cenário dois: ajusta o valor para manter a mesma margem. Noventa e quatro e quarenta e quatro, mais o imposto, cento e três e dezenove. É o ponto de partida técnico da negociação. [Clique 4] Cenário três: ajusta para o cliente pagar os mesmos cem. O valor cai para noventa e um e cinquenta e dois, e a margem cai para quarenta e dois e vinte e cinco. Protege a venda, mas a margem absorve. Para chegar nesses números: o ICMS continua dentro do preço e fica fora da base do IBS e da CBS. No cenário dois, o valor sem ICMS cobre o custo mais a margem; no cenário três, é cem dividido por um mais onze vírgula três por cento de oitenta e dois por cento. E repare na última linha: para o cliente empresa, que toma crédito, o que importa é o valor sem imposto. No cenário três, o custo dele fica praticamente igual ao de hoje. Não existe cenário certo: existe a conta de cada produto e de cada cliente. [Transição] E se, em vez do vaso, for uma planta, com alíquota zero? A conta muda. [CONFERIR: 11,3% (proposta do TCU de 28/10/2026, sujeita ao Senado); exclusão do ICMS da base do IBS/CBS (LC 214, art. 12, § 2º); premissa de que o fornecedor mantém R$ 40 com ICMS dentro.]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 a planta, que passa a ter alíquota zero, com o mesmo racional. [Clique 1] Hoje, a conta é igual à do vaso: venda de cem, com dezoito de ICMS e sete e cinquenta e nove de PIS e Cofins dentro; compra de quarenta, com crédito de ICMS e de PIS e Cofins; margem de quarenta e quatro e sessenta e quatro. O cliente empresa, que toma crédito, tem custo de setenta e quatro e quarenta e um. [Clique 2] Cenário um: mantém o preço de cem. Como não há IBS e CBS por fora, manter o preço é o mesmo que manter o desembolso: o consumidor paga o mesmo e a margem sobe para quarenta e nove e vinte. Mas o cliente empresa perde o crédito de PIS e Cofins e o custo dele sobe para oitenta e dois. Ele vai perceber. [Clique 3] Cenário dois: ajusta o preço para manter a margem. A planta passa a custar noventa e quatro e quarenta e quatro. [Clique 4] Cenário três: repassa toda a saída do PIS e da Cofins. O preço vai a noventa e setenta e quatro, o cliente empresa fica com o mesmo custo de hoje e a margem cai três e três, que é o crédito de PIS e Cofins da compra que deixou de existir. Para chegar nesses números: o ICMS continua dentro do preço. Na alíquota zero, não há IBS e CBS na venda nem crédito na compra. Por isso, na planta, quem compra para consumo tende a esperar o mesmo preço, e quem compra como empresa tende a pedir redução. [Transição] Repare que, nos dois casos, o resultado depende de quem está antes e depois de você. [CONFERIR: LC 214, art. 148 e Anexo XV, item 4; art. 52 (manutenção de crédito de outros insumos); ICMS de plantas ornamentais em SP (RICMS/SP, Anexo I, art. 36, V, alcança flores) e no PR; no DAS, a alíquota zero não se aplica.]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038AA-EE87-79E0-0FD5-BA6A9D279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0A65D-49EE-13B5-1CB4-ABDEFF1B3F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BF7801-0701-498B-A321-7A2D45CFD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[Clique 1] E a lição dos dois exemplos: reprecificar é uma decisão da cadeia. O meu resultado depende do que o fornecedor fizer com o preço dele: se ele mantiver o valor sem tirar o PIS e a Cofins de dentro, quem paga essa diferença sou eu. E depende do cliente: de quanto ele aceita pagar e de quanto crédito ele toma. Se eu mantiver o meu preço, quem paga é ele. Por isso a conversa com fornecedor e cliente começa agora, e não em janeiro. [Transição] E a forma de olhar para o preço muda conforme o regime.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9E981-AB6D-E6A0-55EF-684F59CA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64480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Então como cada regime deve olhar para o preço? [Clique 1] No Simples, dentro do DAS, o preço continua com o DAS embutido. Mas o cliente empresa só toma crédito do que você recolheu no DAS, então ele tende a pedir preço menor. Se sair do DAS, você destaca IBS e CBS por fora, com zero na flor, e o seu cliente toma o crédito integral. [Clique 2] No Presumido: tirar os três e sessenta e cinco de PIS e Cofins que estão dentro da tabela, destacar IBS e CBS por fora e refazer o custo, porque agora existe crédito. [Clique 3] No Real: tirar os nove e vinte e cinco de dentro da tabela, recalcular o custo com o crédito amplo e, para quem vende flor, olhar o saldo credor que vai se formar. [Clique 4] E lembrar quem está do outro lado: o cliente empresa compara preço menos crédito; o consumidor vê o total e o imposto separado. [Transição] Se o preço nasce do custo, o próximo passo é olhar o custo. [CONFERIR: LC 214, art. 47, § 9º (crédito na compra de optante pelo DAS).]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Agora o custo. [Clique 1] A fórmula é uma só: custo real é o valor pago menos o imposto que você recupera. [Clique 2] O que gera crédito: a mercadoria, a energia, o frete, o aluguel pago a empresa, a embalagem, a manutenção, o sistema, as máquinas, a câmara fria. [Clique 3] O que não gera e continua sendo custo: a folha e o pró-labore, a compra de produtor que não é contribuinte, ressalvado o crédito presumido, o uso e consumo pessoal, e a compra de fornecedor no DAS, que só transfere o que recolheu. [Clique 4] E o custo forma o preço. Se o custo real cai, dá para rever o preço sobre uma base menor. Se sobe, ou o preço sobe, ou a margem cai. [Transição] Para ver o tamanho disso por regime, uma empresa exemplo. [CONFERIR: LC 214, arts. 47, 57 e 168.]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Para enxergar por regime, uma empresa exemplo. E ela tem um mix, como qualquer loja do setor: compra vinte e quatro mil de flores e plantas, dezesseis mil de vasos e acessórios, e tem vinte mil de despesas que geram crédito, como energia, frete e aluguel. Em 2027, os fornecedores mantêm o valor e cobram IBS e CBS por fora. Na flor e na planta, alíquota zero: não vem imposto nem crédito. No vaso e nas despesas, quatro mil e setenta por mês. [Clique 1] Os regimes, um em cada linha. [Clique 2] Todos pagam o mesmo: sessenta e quatro mil e setenta. [Clique 3] Mas no DAS não há crédito; fora do DAS, no Presumido ou no Real, os quatro mil e setenta voltam como crédito. [Clique 4] O custo real: no DAS, sessenta e quatro mil e setenta; nos demais, sessenta mil. [Clique 5] No ano, quarenta e oito mil e oitocentos de crédito. Para chegar nesses números: onze vírgula três por cento sobre os dezesseis mil de vaso e os vinte mil de despesas; vezes doze, quarenta e oito mil e oitocentos por ano. Quanto mais flor no mix de compras, menor esse valor. [Clique 6] Quem mais muda é o Presumido: hoje não toma crédito de nada do que compra; em 2027, toma crédito de quase tudo. Mas, em contrapartida, a alíquota nominal sobe bastante, de três vírgula sessenta e cinco para onze vírgula três por cento. Por isso o crédito, para ele, não é ganho automático: depende do mix. [Transição] E esse custo começa antes: na escolha do fornecedor. [CONFERIR: LC 214, arts. 47 e 57.]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 custo começa na escolha do fornecedor. [Clique 1] Dois fornecedores de vaso. [Clique 2] O A está no regime regular: nota de cento e onze e trinta, com onze e trinta de imposto que vira crédito para você. [Clique 3] O B está no DAS: nota de cento e quatro, parece mais barato. [Clique 4] Fazendo a conta: do A, você toma onze e trinta de crédito e o custo fica cem. Do B, você só toma crédito do que ele recolheu dentro do DAS, um e quarenta e dois, e o custo fica cento e dois e cinquenta e oito. O mais barato na nota saiu mais caro. A comparação passa a ser preço menos crédito. E como o preço nasce do custo, quem compra do B precisa vender mais caro para manter a mesma margem. [Transição] Preço e custo, juntos, chegam a um lugar: a margem. [CONFERIR: LC 214, art. 47, § 9º.]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Preço e custo chegam juntos a um lugar: a margem. E a margem chega ao imposto de renda. [Clique 1] Na receita: hoje a receita bruta inclui os tributos de dentro, que depois saem como dedução. Em 2027, IBS e CBS não entram na receita; ficam no balanço, como imposto a recolher. O ICMS segue até 2032. No Simples, o DAS continua. [Clique 2] No custo e nas despesas: com o crédito amplo, a mercadoria, a energia, o frete e o aluguel entram pelo valor sem o imposto recuperável. A folha não muda. [Clique 3] No lucro e no imposto de renda: no Real, o IRPJ e a CSLL incidem sobre o lucro, então tudo o que muda acima dele muda o imposto. No Presumido, seguem a receita. No Simples, estão dentro do DAS. [Clique 4] E, no fim, o lucro líquido. Cada empresa precisa preencher esse mapa com os próprios números: é ali que se vê se o crédito vira lucro, quanto dele depende da negociação de preço e quanto vai para o imposto de renda. [Transição] Além da margem, a reforma mexe com o caixa. [CONFERIR: tratamento contábil de IBS/CBS fora da receita; DL 1.598, art. 12, § 4º.]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 o caixa. Quem vende itens com alíquota zero continua tomando crédito nos insumos tributados, e esse crédito pode acumular. Como ele volta? [Clique 1] Antes, um lembrete: o crédito só nasce quando o débito do fornecedor é pago. Se o fornecedor atrasa ou erra, quem sente é o seu caixa. Como o split payment resolve isso, o Carlos Daniel mostra logo em seguida. [Clique 2] O crédito que sobra volta por pedido de ressarcimento: trinta dias para quem está em programa de conformidade, sessenta para quem cumpre os requisitos da lei, cento e oitenta nos demais casos. Se o fisco não responder no prazo, devolve em até quinze dias, com Selic. [Clique 3] No caixa: esse dinheiro fica parado até o pedido ser atendido. Por isso, o ressarcimento entra no calendário financeiro desde janeiro. [Transição] Juntando preço, custo, margem e caixa, regime por regime. [CONFERIR: LC 214, arts. 27, 39, 40 e 47.]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Juntando tudo, por regime. [Clique 1] Cinco pontos, por regime: preço, custo, margem, caixa e a decisão. [Clique 2] No Simples: dentro do DAS, o preço não muda, mas o imposto das compras vira custo e a margem absorve. Fora do DAS, o imposto vai por fora, a flor sai com zero e pode sobrar crédito. A decisão é ficar ou sair do DAS, e quem decide é o mix, os clientes e os fornecedores. [Clique 3] No Presumido: tirar os três e sessenta e cinco da tabela, ganhar um crédito que hoje não existe, ver o lucro tender a subir, a depender das negociações, sem o imposto de renda acompanhar, e aprender a rotina do saldo credor. A decisão é simular Presumido contra Real e inventariar o estoque de trinta e um de dezembro. [Clique 4] No Real: tirar os nove e vinte e cinco, ampliar o crédito, lembrar que trinta e quatro por cento do ganho vai para o IR, e projetar o ressarcimento, principalmente quem vende itens do Capítulo 6. Os dois próximos slides aprofundam as duas decisões de regime.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 Simples, a decisão é ficar no DAS ou apurar IBS e CBS por fora, sem sair do Simples. Não existe resposta pelo faturamento: existem cinco perguntas. [Clique 1] Primeira: quem compra de você? Se o cliente é empresa no regime regular, ele toma o crédito integral da sua nota fora do DAS, e isso pesa para sair. Se é consumidor final ou outra empresa do Simples, o crédito não faz diferença para ele. [Clique 2] Segunda: qual é o seu mix? Fora do DAS, flor e planta saem com alíquota zero. Se a sua receita é principalmente flor e planta, isso pesa para sair. Se vaso e acessório predominam, o DAS tende a sair mais barato. [Clique 3] Terceira: de quem você compra? Fora do DAS, o imposto que vem na nota do fornecedor volta como crédito. Quem compra de produtor pessoa física ou de fornecedor no DAS tem pouco crédito a recuperar. [Clique 4] Quarta: em que faixa você está? Quanto mais alta a faixa, mais o DAS pesa sobre toda a receita, inclusive a da flor. [Clique 5] E quinta: a sua estrutura dá conta? Sair do DAS exige apurar IBS e CBS e controlar crédito. Sem sistema e contador preparados, o custo pode consumir o ganho. A resposta sai da simulação com o mix real dos últimos doze meses. E o prazo: a opção para o primeiro semestre vai até trinta de outubro, a desistência pode ser feita de três de novembro a vinte de dezembro, e há nova janela em março. [Transição] A segunda decisão é para quem está no Presumido ou no Real. [CONFERIR na véspera: Resolução CGSN 194/2026; LC 214, art. 47, § 9º.]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segunda decisão, para o atacado e o varejo de maior porte. [Clique 1] Hoje, muita empresa está no Presumido por causa do PIS e Cofins de três vírgula sessenta e cinco. [Clique 2] A partir de 2027, Presumido e Real têm o mesmo IBS e a mesma CBS, com o mesmo crédito. Como vimos no mapa da DRE, a diferença fica só no imposto de renda. [Clique 3] Quem está no Presumido no fim de 2026 pode ter crédito de nove vírgula vinte e cinco por cento sobre o estoque: vale inventariar o estoque de trinta e um de dezembro. [Clique 4] E quem fatura mais de cinco milhões já convive com a presunção maior da LC 224. Um lembrete: quando o mesmo dono tem mais de uma empresa na cadeia, a conta de regime é do grupo, não de cada CNPJ. [Transição] E o que fazer, na prática, até janeiro. [CONFERIR: LC 214, art. 381 (requisitos); LC 224/2025 e liminares.]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Para fechar, o que fazer a partir de agora, regime por regime. O que vale para todos, revisar cadastro, sistema e notas, já está na terceira porta que vimos no começo. [Clique 1] No Simples, as datas mandam: até trinta de outubro, a decisão para o primeiro semestre; até vinte de dezembro, confirmar ou desistir; em janeiro, se saiu do DAS, rodar a apuração; e em março, refazer a conta. [Clique 2] No Presumido: simular Presumido contra Real com a DRE; inventariar o estoque de trinta e um de dezembro; implantar o controle de crédito; e lembrar que a opção de regime se faz com o primeiro pagamento do ano e vale o ano todo. [Clique 3] No Real: mapear os créditos novos; reparametrizar o sistema; projetar o saldo credor; e confirmar se o Real continua sendo o melhor regime. [Transição] E, para terminar, uma provocação. [CONFERIR: Resolução CGSN 194/2026; LC 214, art. 381; Lei 9.430/1996, art. 26, e Lei 9.718/1998, art. 13, § 1º.]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Eu quero terminar com uma provocação. A partir de janeiro, o imposto sai de dentro do preço e aparece na nota. O seu cliente empresa vai saber exatamente quanto crédito ele toma de você. O consumidor vai ver o imposto separado. O seu fornecedor vai refazer a conta dele. [Clique 1] A pergunta que eu deixo é: você vai saber antes deles? Quanto da sua venda é flor, quanto é vaso, quanto do seu custo vira crédito, quanto sobra de margem e quanto fica parado no caixa. Quem fizer essa conta em novembro negocia janeiro. (Pausa.) [Transição] E, para ajudar a responder essa pergunta, um exercício.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E, para ajudar a responder essa pergunta, eu deixo um exercício para fazer agora, pelo celular. É o Radar Tributário: um checklist de três a cinco minutos. Vocês respondem e recebem na hora um resultado preliminar: o que parece encaminhado, o que precisa ser confirmado, ações práticas e as perguntas para levar à contabilidade. Não pedimos nome, e-mail ou telefone para mostrar o resultado. É um material educativo: não é parecer nem auditoria. Responder 'não sei' é normal, e já é uma informação. Se alguém quiser conversar sobre um ponto específico, existe uma opção para pedir contato; só entramos em contato com quem pedir. Eu vou deixar esse código na tela enquanto conversamos com a Raquel. [Transição] Raquel, fico à disposição para as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Obrigada. Passo a palavra ao Carlos Daniel, que trata de serviços, decoração e split payment.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C5E59-1E74-9A18-54A4-2792E262A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A83E1F-6EEB-6FB4-AEA6-B712BBB85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1C5C9-462D-C805-B7A9-0E206DAD9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EFB22-9907-50AF-744B-1247EAFC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C2E364-FF93-5FC6-F871-6CDE780A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0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CC4EF-3756-4CDA-3E5B-1C5D71ABF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AE8B88-CAE8-9021-31FF-B73E2A5B2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29D1C2-C272-E41C-9B2B-91D4A02FC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57C65B-CB59-FB3E-0B19-410D2F3F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4D2199-DB20-1AEC-68E2-52ACC140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9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6474B-B05A-B930-9F4C-10F4723A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749C1F-A429-770B-8D15-0E6235655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20227-92A7-A236-2916-826B12B9B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7077F4-8D2C-B280-183F-B0EFFAA9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8EB35B-0F05-ED33-FDB4-0ADB18068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94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AEBA7-84D6-981B-707B-99DB911B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FBE7C5-2E58-4A51-BD65-80F362B061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786E7B-7EFE-D518-D6BC-5914201F5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DC3C9D-A46E-EC5E-3957-D349C904D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381AFE-8EDA-67B9-2813-89E329EA4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7EE0A8-3C8D-5D6B-9E2D-30E7F67B6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20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488E8-EB44-8ED3-49CF-14BCC7A31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1B86AF-0BCF-7FF8-500C-1397B9AF7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59A98C-2523-BE35-6353-AF5D50E1C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C4B461-DBF2-DE04-1370-FF0DB2FFD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2540EB-9EF4-A129-CAF0-CD9DCA5B8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6A30F1-DA40-86E7-0098-E7A482B9D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975969-4244-F71B-EAAC-85B8F5A2A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8F1A6AF-E199-6364-D40E-59275A83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92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3A251-B03A-9F02-8025-9C07FB3E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3B2278-8974-7F15-8666-C627E444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AB57F7-0E9B-27B2-6BAE-77AB9D1E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91B760-2FBF-90F3-09B3-1329EFBC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43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179F66-9A4E-E320-CB25-8FDE57EC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1935C54-38C1-ECD3-301C-5D158372C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F61F16-9405-0447-AAC6-B7720674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42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9F560-9F45-60DA-2C17-7D36B35EF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885B84-CE1D-E6D2-6594-13583A2F8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CC0D07-F152-7019-441C-DE1A64BBF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E2D10E-0A06-4E06-7BE9-06E413A6E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1CF9EC-E7CC-434D-CA79-56EAA4C0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A8346B-0BD1-BEC6-A70E-078C3A8D8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89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17928-813D-AFA9-DDED-FFEA2AEF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5479643-4130-B03D-45A6-F519A6804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623E25-6F3E-ADD7-DE34-EDA7A3DA8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FE64E0-77A2-B8F4-2E44-FB7962ED9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5AA9C7-A4F3-95BA-A36D-9D173821D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6A0710-9B60-8E35-9508-3AF24507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1834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D4963-2B3D-396A-A9BE-F727CF7B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E20AB6-6E6C-26C5-E086-C4E61ED630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6D9DC5-BF84-3472-6E0C-89391CC9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EF3350-2574-EC7C-30CA-5A25A5437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A37CC2-AC61-6C1B-69A1-70478F5E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02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39A0B3-58AA-661E-D848-676FE0CF2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9BEEB2-30C8-655A-0615-A16A55EC9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E530D-46D7-C1FA-156B-B1C60CB00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C7D0AD-D216-79E6-A6E1-33884F8E6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6E7C85-3BFD-5F42-5B19-B4362851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35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0DC9B0-43D6-B36D-F164-177FAC9D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C1DA06-CE63-A780-B347-C8AF49DEF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6D412D-A077-083A-BDCD-07A8DA98B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C2B0-2AB1-4320-A9A7-5137FBDEC910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FA74C5-D6DA-B102-1872-D5B6F61A6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3DD249-D7CD-2F45-C49C-2A38768BC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C35C8-A42D-4CA1-9186-21CC06BE42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03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foto_cap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02920"/>
            <a:ext cx="4091253" cy="6355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0" y="548640"/>
            <a:ext cx="6126480" cy="2103120"/>
          </a:xfrm>
          <a:prstGeom prst="rect">
            <a:avLst/>
          </a:prstGeom>
          <a:noFill/>
        </p:spPr>
        <p:txBody>
          <a:bodyPr wrap="square" lIns="45720" rIns="45720" anchor="b">
            <a:spAutoFit/>
          </a:bodyPr>
          <a:lstStyle/>
          <a:p>
            <a:pPr algn="l"/>
            <a:r>
              <a:rPr sz="2900" b="1" i="0">
                <a:solidFill>
                  <a:srgbClr val="FFFFFF"/>
                </a:solidFill>
                <a:latin typeface="Century Gothic"/>
              </a:rPr>
              <a:t>Atacado e varejo de flores e plantas: o que a reforma muda no dia a 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2788920"/>
            <a:ext cx="6126480" cy="1280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entury Gothic"/>
              </a:rPr>
              <a:t>Daniella Bontorin Waller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entury Gothic"/>
              </a:rPr>
              <a:t>Advogada e contadora | B&amp;W Advogados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entury Gothic"/>
              </a:rPr>
              <a:t>Painel 3: Atacado, varejo e serviços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1 | OS ELOS DA CADEIA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Quem participa da cadeia de flores e plantas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1719072" cy="868680"/>
          </a:xfrm>
          <a:prstGeom prst="roundRect">
            <a:avLst>
              <a:gd name="adj" fmla="val 8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98448"/>
            <a:ext cx="1572768" cy="8321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entury Gothic"/>
              </a:rPr>
              <a:t>Produtor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17673" y="1280160"/>
            <a:ext cx="1719072" cy="868680"/>
          </a:xfrm>
          <a:prstGeom prst="roundRect">
            <a:avLst>
              <a:gd name="adj" fmla="val 8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90825" y="1298448"/>
            <a:ext cx="1572768" cy="8321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entury Gothic"/>
              </a:rPr>
              <a:t>Cooperativa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86707" y="1280160"/>
            <a:ext cx="1719072" cy="868680"/>
          </a:xfrm>
          <a:prstGeom prst="roundRect">
            <a:avLst>
              <a:gd name="adj" fmla="val 8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59859" y="1298448"/>
            <a:ext cx="1572768" cy="8321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005A2E"/>
                </a:solidFill>
                <a:latin typeface="Century Gothic"/>
              </a:rPr>
              <a:t>Atacado e distribuição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5740" y="1280160"/>
            <a:ext cx="1719072" cy="868680"/>
          </a:xfrm>
          <a:prstGeom prst="roundRect">
            <a:avLst>
              <a:gd name="adj" fmla="val 8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28892" y="1298448"/>
            <a:ext cx="1572768" cy="8321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 dirty="0" err="1">
                <a:solidFill>
                  <a:srgbClr val="005A2E"/>
                </a:solidFill>
                <a:latin typeface="Century Gothic"/>
              </a:rPr>
              <a:t>Varejo</a:t>
            </a:r>
            <a:endParaRPr sz="1400" b="1" i="0" dirty="0">
              <a:solidFill>
                <a:srgbClr val="005A2E"/>
              </a:solidFill>
              <a:latin typeface="Century Gothi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024774" y="1280160"/>
            <a:ext cx="1719072" cy="868680"/>
          </a:xfrm>
          <a:prstGeom prst="roundRect">
            <a:avLst>
              <a:gd name="adj" fmla="val 8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97926" y="1560611"/>
            <a:ext cx="1572768" cy="30777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dirty="0">
                <a:solidFill>
                  <a:srgbClr val="005A2E"/>
                </a:solidFill>
                <a:latin typeface="Century Gothic"/>
              </a:rPr>
              <a:t>Serviços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893808" y="1280160"/>
            <a:ext cx="1719072" cy="868680"/>
          </a:xfrm>
          <a:prstGeom prst="roundRect">
            <a:avLst>
              <a:gd name="adj" fmla="val 8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966960" y="1298448"/>
            <a:ext cx="1572768" cy="8321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entury Gothic"/>
              </a:rPr>
              <a:t>Cliente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2331720"/>
            <a:ext cx="110642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 i="0">
                <a:solidFill>
                  <a:srgbClr val="005A2E"/>
                </a:solidFill>
                <a:latin typeface="Century Gothic"/>
              </a:rPr>
              <a:t>E o que circula entre eles, no IBS e na CBS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2788920"/>
            <a:ext cx="3520440" cy="2240280"/>
          </a:xfrm>
          <a:prstGeom prst="roundRect">
            <a:avLst>
              <a:gd name="adj" fmla="val 8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2852928"/>
            <a:ext cx="310896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4400" b="1" i="0">
                <a:solidFill>
                  <a:srgbClr val="EFC100"/>
                </a:solidFill>
                <a:latin typeface="Century Gothic"/>
              </a:rPr>
              <a:t>Zero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3611880"/>
            <a:ext cx="31089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 i="0">
                <a:solidFill>
                  <a:srgbClr val="EFC100"/>
                </a:solidFill>
                <a:latin typeface="Century Gothic"/>
              </a:rPr>
              <a:t>ALÍQUOTA ZERO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977639"/>
            <a:ext cx="31089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entury Gothic"/>
              </a:rPr>
              <a:t>Flores e botões cortados, plantas vivas e em vaso de cultivo, mudas, bulbos, folhagens e ramos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25112" y="2788920"/>
            <a:ext cx="3520440" cy="2240280"/>
          </a:xfrm>
          <a:prstGeom prst="roundRect">
            <a:avLst>
              <a:gd name="adj" fmla="val 8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53712" y="2852928"/>
            <a:ext cx="310896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entury Gothic"/>
              </a:rPr>
              <a:t>−60%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3712" y="3611880"/>
            <a:ext cx="31089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entury Gothic"/>
              </a:rPr>
              <a:t>REDUÇÃO DA ALÍQUOTA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3712" y="3977639"/>
            <a:ext cx="31089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entury Gothic"/>
              </a:rPr>
              <a:t>Substrato, adubo e fertilizante, desde que registrados no Ministério da Agricultura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01583" y="2788920"/>
            <a:ext cx="3520440" cy="224028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30183" y="2852928"/>
            <a:ext cx="310896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4400" b="1" i="0">
                <a:solidFill>
                  <a:srgbClr val="005A2E"/>
                </a:solidFill>
                <a:latin typeface="Century Gothic"/>
              </a:rPr>
              <a:t>Cheia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30183" y="3611880"/>
            <a:ext cx="31089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ALÍQUOTA DE REFERÊNCIA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30183" y="3977639"/>
            <a:ext cx="310896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Vaso, cachepô, embalagem, fita, flor artificial e demais acessórios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297389"/>
            <a:ext cx="11064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55605A"/>
                </a:solidFill>
                <a:latin typeface="Century Gothic"/>
              </a:rPr>
              <a:t>Alíquota zero: Capítulo 6 da NCM (0601 a 0604). LC 214/2025: art. 148 e Anexo XV, item 4 (alíquota zero); art. 138 e Anexo IX (redução de 60%).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1 | OS ELOS DA CADEIA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A reforma chega à empresa por três portas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9497" y="1800860"/>
            <a:ext cx="3520440" cy="30886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68097" y="2029460"/>
            <a:ext cx="640080" cy="64008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5337" y="1956308"/>
            <a:ext cx="2423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 i="0">
                <a:solidFill>
                  <a:srgbClr val="005A2E"/>
                </a:solidFill>
                <a:latin typeface="Century Gothic"/>
              </a:rPr>
              <a:t>Fiscal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5337" y="2376931"/>
            <a:ext cx="24231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50" b="0" i="0">
                <a:solidFill>
                  <a:srgbClr val="55605A"/>
                </a:solidFill>
                <a:latin typeface="Century Gothic"/>
              </a:rPr>
              <a:t>Na apuração e no resultado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7" y="2943860"/>
            <a:ext cx="3108960" cy="169277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lang="pt-BR" sz="1400" b="0" i="0" dirty="0">
                <a:solidFill>
                  <a:srgbClr val="1F2A24"/>
                </a:solidFill>
                <a:latin typeface="Century Gothic"/>
              </a:rPr>
              <a:t>Débito na venda</a:t>
            </a:r>
            <a:endParaRPr sz="14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lang="pt-BR" sz="1400" b="0" i="0" dirty="0">
                <a:solidFill>
                  <a:srgbClr val="1F2A24"/>
                </a:solidFill>
                <a:latin typeface="Century Gothic"/>
              </a:rPr>
              <a:t>Crédito na compra</a:t>
            </a:r>
            <a:endParaRPr sz="14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lang="pt-BR" sz="1400" b="0" i="0" dirty="0">
                <a:solidFill>
                  <a:srgbClr val="1F2A24"/>
                </a:solidFill>
                <a:latin typeface="Century Gothic"/>
              </a:rPr>
              <a:t>Impacto na margem </a:t>
            </a:r>
          </a:p>
          <a:p>
            <a:pPr>
              <a:spcAft>
                <a:spcPts val="800"/>
              </a:spcAft>
            </a:pPr>
            <a:r>
              <a:rPr lang="pt-BR" sz="1400" dirty="0">
                <a:solidFill>
                  <a:srgbClr val="1F2A24"/>
                </a:solidFill>
                <a:latin typeface="Century Gothic"/>
              </a:rPr>
              <a:t>• Impacto n</a:t>
            </a:r>
            <a:r>
              <a:rPr lang="pt-BR" sz="1400" b="0" i="0" dirty="0">
                <a:solidFill>
                  <a:srgbClr val="1F2A24"/>
                </a:solidFill>
                <a:latin typeface="Century Gothic"/>
              </a:rPr>
              <a:t>o IRPJ e CSLL (especialmente para empresas do lucro real e presumido)</a:t>
            </a:r>
            <a:endParaRPr sz="14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15969" y="1800860"/>
            <a:ext cx="3520440" cy="308864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44569" y="2029460"/>
            <a:ext cx="640080" cy="640080"/>
          </a:xfrm>
          <a:prstGeom prst="ellipse">
            <a:avLst/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1809" y="1956308"/>
            <a:ext cx="2423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 i="0">
                <a:solidFill>
                  <a:srgbClr val="005A2E"/>
                </a:solidFill>
                <a:latin typeface="Century Gothic"/>
              </a:rPr>
              <a:t>Comercial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1809" y="2376931"/>
            <a:ext cx="24231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50" b="0" i="0">
                <a:solidFill>
                  <a:srgbClr val="55605A"/>
                </a:solidFill>
                <a:latin typeface="Century Gothic"/>
              </a:rPr>
              <a:t>Na mesa de negociação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9" y="2943860"/>
            <a:ext cx="3108960" cy="127214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lang="pt-BR" sz="1400" b="0" i="0" dirty="0">
                <a:solidFill>
                  <a:srgbClr val="1F2A24"/>
                </a:solidFill>
                <a:latin typeface="Century Gothic"/>
              </a:rPr>
              <a:t>Análise do preço praticado pelo fornecedor e do crédito por ele gerado</a:t>
            </a:r>
            <a:endParaRPr sz="14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lang="pt-BR" sz="1400" b="0" i="0" dirty="0">
                <a:solidFill>
                  <a:srgbClr val="1F2A24"/>
                </a:solidFill>
                <a:latin typeface="Century Gothic"/>
              </a:rPr>
              <a:t>Análise do impacto para o cliente e no crédito a ele gerado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800860"/>
            <a:ext cx="3520440" cy="308864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321040" y="2029460"/>
            <a:ext cx="640080" cy="64008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98281" y="1956308"/>
            <a:ext cx="2423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 i="0">
                <a:solidFill>
                  <a:srgbClr val="005A2E"/>
                </a:solidFill>
                <a:latin typeface="Century Gothic"/>
              </a:rPr>
              <a:t>Organização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1" y="2376931"/>
            <a:ext cx="24231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50" b="0" i="0">
                <a:solidFill>
                  <a:srgbClr val="55605A"/>
                </a:solidFill>
                <a:latin typeface="Century Gothic"/>
              </a:rPr>
              <a:t>O que revisar dentro de casa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943860"/>
            <a:ext cx="3108960" cy="128496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 i="0" dirty="0">
                <a:solidFill>
                  <a:srgbClr val="1F2A24"/>
                </a:solidFill>
                <a:latin typeface="Century Gothic"/>
              </a:rPr>
              <a:t>• Regime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tributário</a:t>
            </a:r>
            <a:r>
              <a:rPr sz="1250" b="0" i="0" dirty="0">
                <a:solidFill>
                  <a:srgbClr val="1F2A24"/>
                </a:solidFill>
                <a:latin typeface="Century Gothic"/>
              </a:rPr>
              <a:t> </a:t>
            </a:r>
            <a:endParaRPr lang="pt-BR" sz="125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600"/>
              </a:spcAft>
            </a:pPr>
            <a:r>
              <a:rPr sz="125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Cadastro</a:t>
            </a:r>
            <a:r>
              <a:rPr sz="1250" b="0" i="0" dirty="0">
                <a:solidFill>
                  <a:srgbClr val="1F2A24"/>
                </a:solidFill>
                <a:latin typeface="Century Gothic"/>
              </a:rPr>
              <a:t> dos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produtos</a:t>
            </a:r>
            <a:endParaRPr lang="pt-BR" sz="1250" dirty="0">
              <a:solidFill>
                <a:srgbClr val="1F2A24"/>
              </a:solidFill>
              <a:latin typeface="Century Gothic"/>
            </a:endParaRPr>
          </a:p>
          <a:p>
            <a:pPr>
              <a:spcAft>
                <a:spcPts val="600"/>
              </a:spcAft>
            </a:pPr>
            <a:r>
              <a:rPr lang="pt-BR" sz="1250" dirty="0">
                <a:solidFill>
                  <a:srgbClr val="1F2A24"/>
                </a:solidFill>
                <a:latin typeface="Century Gothic"/>
              </a:rPr>
              <a:t>• Parametrização de sistema</a:t>
            </a:r>
            <a:endParaRPr sz="125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600"/>
              </a:spcAft>
            </a:pPr>
            <a:r>
              <a:rPr sz="1250" b="0" i="0" dirty="0">
                <a:solidFill>
                  <a:srgbClr val="1F2A24"/>
                </a:solidFill>
                <a:latin typeface="Century Gothic"/>
              </a:rPr>
              <a:t>•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Destaque</a:t>
            </a:r>
            <a:r>
              <a:rPr sz="1250" b="0" i="0" dirty="0">
                <a:solidFill>
                  <a:srgbClr val="1F2A24"/>
                </a:solidFill>
                <a:latin typeface="Century Gothic"/>
              </a:rPr>
              <a:t> de IBS/CBS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nas</a:t>
            </a:r>
            <a:r>
              <a:rPr sz="12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notas</a:t>
            </a:r>
            <a:r>
              <a:rPr sz="12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emitidas</a:t>
            </a:r>
            <a:r>
              <a:rPr sz="1250" b="0" i="0" dirty="0">
                <a:solidFill>
                  <a:srgbClr val="1F2A24"/>
                </a:solidFill>
                <a:latin typeface="Century Gothic"/>
              </a:rPr>
              <a:t> e </a:t>
            </a:r>
            <a:r>
              <a:rPr sz="1250" b="0" i="0" dirty="0" err="1">
                <a:solidFill>
                  <a:srgbClr val="1F2A24"/>
                </a:solidFill>
                <a:latin typeface="Century Gothic"/>
              </a:rPr>
              <a:t>recebidas</a:t>
            </a:r>
            <a:endParaRPr sz="1250" b="0" i="0" dirty="0">
              <a:solidFill>
                <a:srgbClr val="1F2A24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BC35A-E434-9E0F-D5C3-F02974D9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01790958-D70F-CFC4-7E52-64EC918B4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3E5131-8B56-8DBD-7340-2F0CCDC2D0D0}"/>
              </a:ext>
            </a:extLst>
          </p:cNvPr>
          <p:cNvSpPr txBox="1"/>
          <p:nvPr/>
        </p:nvSpPr>
        <p:spPr>
          <a:xfrm>
            <a:off x="878840" y="2692400"/>
            <a:ext cx="1106424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lang="pt-BR" sz="2800" b="1" i="0" dirty="0">
                <a:solidFill>
                  <a:srgbClr val="005A2E"/>
                </a:solidFill>
                <a:latin typeface="Century Gothic"/>
              </a:rPr>
              <a:t>Por onde começo a análise dos impactos?</a:t>
            </a:r>
            <a:endParaRPr sz="2800" b="1" i="0" dirty="0">
              <a:solidFill>
                <a:srgbClr val="005A2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465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2 | MIX DE PRODUTOS DO SETOR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pt-BR" sz="2800" b="1" i="0" dirty="0">
                <a:solidFill>
                  <a:srgbClr val="005A2E"/>
                </a:solidFill>
                <a:latin typeface="Century Gothic"/>
              </a:rPr>
              <a:t>M</a:t>
            </a:r>
            <a:r>
              <a:rPr sz="2800" b="1" i="0" dirty="0">
                <a:solidFill>
                  <a:srgbClr val="005A2E"/>
                </a:solidFill>
                <a:latin typeface="Century Gothic"/>
              </a:rPr>
              <a:t>ix </a:t>
            </a:r>
            <a:r>
              <a:rPr lang="pt-BR" sz="2800" b="1" i="0" dirty="0">
                <a:solidFill>
                  <a:srgbClr val="005A2E"/>
                </a:solidFill>
                <a:latin typeface="Century Gothic"/>
              </a:rPr>
              <a:t>de produtos</a:t>
            </a:r>
            <a:endParaRPr sz="2800" b="1" i="0" dirty="0">
              <a:solidFill>
                <a:srgbClr val="005A2E"/>
              </a:solidFill>
              <a:latin typeface="Century Gothic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0240" y="1554480"/>
            <a:ext cx="5394960" cy="1005841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78840" y="1783080"/>
            <a:ext cx="548640" cy="54864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0360" y="1703902"/>
            <a:ext cx="4251960" cy="61555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 dirty="0">
                <a:solidFill>
                  <a:srgbClr val="005A2E"/>
                </a:solidFill>
                <a:latin typeface="Century Gothic"/>
              </a:rPr>
              <a:t>O </a:t>
            </a:r>
            <a:r>
              <a:rPr sz="1700" b="1" i="0" dirty="0" err="1">
                <a:solidFill>
                  <a:srgbClr val="005A2E"/>
                </a:solidFill>
                <a:latin typeface="Century Gothic"/>
              </a:rPr>
              <a:t>código</a:t>
            </a:r>
            <a:r>
              <a:rPr sz="1700" b="1" i="0" dirty="0">
                <a:solidFill>
                  <a:srgbClr val="005A2E"/>
                </a:solidFill>
                <a:latin typeface="Century Gothic"/>
              </a:rPr>
              <a:t> </a:t>
            </a:r>
            <a:r>
              <a:rPr lang="pt-BR" sz="1700" b="1" i="0" dirty="0">
                <a:solidFill>
                  <a:srgbClr val="005A2E"/>
                </a:solidFill>
                <a:latin typeface="Century Gothic"/>
              </a:rPr>
              <a:t>NCM </a:t>
            </a:r>
            <a:r>
              <a:rPr sz="1700" b="1" i="0" dirty="0" err="1">
                <a:solidFill>
                  <a:srgbClr val="005A2E"/>
                </a:solidFill>
                <a:latin typeface="Century Gothic"/>
              </a:rPr>
              <a:t>manda</a:t>
            </a:r>
            <a:r>
              <a:rPr sz="1700" b="1" i="0" dirty="0">
                <a:solidFill>
                  <a:srgbClr val="005A2E"/>
                </a:solidFill>
                <a:latin typeface="Century Gothic"/>
              </a:rPr>
              <a:t>, </a:t>
            </a:r>
            <a:r>
              <a:rPr sz="1700" b="1" i="0" dirty="0" err="1">
                <a:solidFill>
                  <a:srgbClr val="005A2E"/>
                </a:solidFill>
                <a:latin typeface="Century Gothic"/>
              </a:rPr>
              <a:t>não</a:t>
            </a:r>
            <a:r>
              <a:rPr sz="1700" b="1" i="0" dirty="0">
                <a:solidFill>
                  <a:srgbClr val="005A2E"/>
                </a:solidFill>
                <a:latin typeface="Century Gothic"/>
              </a:rPr>
              <a:t> o </a:t>
            </a:r>
            <a:r>
              <a:rPr sz="1700" b="1" i="0" dirty="0" err="1">
                <a:solidFill>
                  <a:srgbClr val="005A2E"/>
                </a:solidFill>
                <a:latin typeface="Century Gothic"/>
              </a:rPr>
              <a:t>nome</a:t>
            </a:r>
            <a:r>
              <a:rPr lang="pt-BR" sz="1700" b="1" i="0" dirty="0">
                <a:solidFill>
                  <a:srgbClr val="005A2E"/>
                </a:solidFill>
                <a:latin typeface="Century Gothic"/>
              </a:rPr>
              <a:t> do produto</a:t>
            </a:r>
            <a:endParaRPr sz="1700" b="1" i="0" dirty="0">
              <a:solidFill>
                <a:srgbClr val="005A2E"/>
              </a:solidFill>
              <a:latin typeface="Century Gothic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0240" y="2788921"/>
            <a:ext cx="5394960" cy="1005841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78840" y="3017521"/>
            <a:ext cx="548640" cy="54864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0360" y="3069148"/>
            <a:ext cx="4251960" cy="35394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 dirty="0">
                <a:solidFill>
                  <a:srgbClr val="005A2E"/>
                </a:solidFill>
                <a:latin typeface="Century Gothic"/>
              </a:rPr>
              <a:t>Uma nota</a:t>
            </a:r>
            <a:r>
              <a:rPr lang="pt-BR" sz="1700" b="1" dirty="0">
                <a:solidFill>
                  <a:srgbClr val="005A2E"/>
                </a:solidFill>
                <a:latin typeface="Century Gothic"/>
              </a:rPr>
              <a:t> pode ter </a:t>
            </a:r>
            <a:r>
              <a:rPr sz="1700" b="1" i="0" dirty="0" err="1">
                <a:solidFill>
                  <a:srgbClr val="005A2E"/>
                </a:solidFill>
                <a:latin typeface="Century Gothic"/>
              </a:rPr>
              <a:t>vários</a:t>
            </a:r>
            <a:r>
              <a:rPr sz="1700" b="1" i="0" dirty="0">
                <a:solidFill>
                  <a:srgbClr val="005A2E"/>
                </a:solidFill>
                <a:latin typeface="Century Gothic"/>
              </a:rPr>
              <a:t> </a:t>
            </a:r>
            <a:r>
              <a:rPr sz="1700" b="1" i="0" dirty="0" err="1">
                <a:solidFill>
                  <a:srgbClr val="005A2E"/>
                </a:solidFill>
                <a:latin typeface="Century Gothic"/>
              </a:rPr>
              <a:t>tratamentos</a:t>
            </a:r>
            <a:endParaRPr sz="1700" b="1" i="0" dirty="0">
              <a:solidFill>
                <a:srgbClr val="005A2E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3 | COMPOSIÇÃO DO PREÇO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 dirty="0">
                <a:solidFill>
                  <a:srgbClr val="005A2E"/>
                </a:solidFill>
                <a:latin typeface="Century Gothic"/>
              </a:rPr>
              <a:t>O </a:t>
            </a:r>
            <a:r>
              <a:rPr sz="2800" b="1" i="0" dirty="0" err="1">
                <a:solidFill>
                  <a:srgbClr val="005A2E"/>
                </a:solidFill>
                <a:latin typeface="Century Gothic"/>
              </a:rPr>
              <a:t>que</a:t>
            </a:r>
            <a:r>
              <a:rPr sz="2800" b="1" i="0" dirty="0">
                <a:solidFill>
                  <a:srgbClr val="005A2E"/>
                </a:solidFill>
                <a:latin typeface="Century Gothic"/>
              </a:rPr>
              <a:t> </a:t>
            </a:r>
            <a:r>
              <a:rPr sz="2800" b="1" i="0" dirty="0" err="1">
                <a:solidFill>
                  <a:srgbClr val="005A2E"/>
                </a:solidFill>
                <a:latin typeface="Century Gothic"/>
              </a:rPr>
              <a:t>compõe</a:t>
            </a:r>
            <a:r>
              <a:rPr sz="2800" b="1" i="0" dirty="0">
                <a:solidFill>
                  <a:srgbClr val="005A2E"/>
                </a:solidFill>
                <a:latin typeface="Century Gothic"/>
              </a:rPr>
              <a:t> o </a:t>
            </a:r>
            <a:r>
              <a:rPr sz="2800" b="1" i="0" dirty="0" err="1">
                <a:solidFill>
                  <a:srgbClr val="005A2E"/>
                </a:solidFill>
                <a:latin typeface="Century Gothic"/>
              </a:rPr>
              <a:t>preço</a:t>
            </a:r>
            <a:r>
              <a:rPr sz="2800" b="1" i="0" dirty="0">
                <a:solidFill>
                  <a:srgbClr val="005A2E"/>
                </a:solidFill>
                <a:latin typeface="Century Gothic"/>
              </a:rPr>
              <a:t>: </a:t>
            </a:r>
            <a:r>
              <a:rPr sz="2800" b="1" i="0" dirty="0" err="1">
                <a:solidFill>
                  <a:srgbClr val="005A2E"/>
                </a:solidFill>
                <a:latin typeface="Century Gothic"/>
              </a:rPr>
              <a:t>hoje</a:t>
            </a:r>
            <a:r>
              <a:rPr sz="2800" b="1" i="0" dirty="0">
                <a:solidFill>
                  <a:srgbClr val="005A2E"/>
                </a:solidFill>
                <a:latin typeface="Century Gothic"/>
              </a:rPr>
              <a:t> e </a:t>
            </a:r>
            <a:r>
              <a:rPr sz="2800" b="1" i="0" dirty="0" err="1">
                <a:solidFill>
                  <a:srgbClr val="005A2E"/>
                </a:solidFill>
                <a:latin typeface="Century Gothic"/>
              </a:rPr>
              <a:t>depois</a:t>
            </a:r>
            <a:endParaRPr sz="2800" b="1" i="0" dirty="0">
              <a:solidFill>
                <a:srgbClr val="005A2E"/>
              </a:solidFill>
              <a:latin typeface="Century Goth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938528"/>
            <a:ext cx="1783080" cy="5486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Hoje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77440" y="1938528"/>
            <a:ext cx="3255264" cy="548640"/>
          </a:xfrm>
          <a:prstGeom prst="roundRect">
            <a:avLst>
              <a:gd name="adj" fmla="val 10000"/>
            </a:avLst>
          </a:prstGeom>
          <a:solidFill>
            <a:srgbClr val="C9D6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377440" y="1938528"/>
            <a:ext cx="3255264" cy="5486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sz="1150" b="1" i="0" dirty="0">
                <a:solidFill>
                  <a:srgbClr val="1F2A24"/>
                </a:solidFill>
                <a:latin typeface="Century Gothic"/>
              </a:rPr>
              <a:t> da </a:t>
            </a:r>
            <a:r>
              <a:rPr sz="1150" b="1" i="0" dirty="0" err="1">
                <a:solidFill>
                  <a:srgbClr val="1F2A24"/>
                </a:solidFill>
                <a:latin typeface="Century Gothic"/>
              </a:rPr>
              <a:t>mercadoria</a:t>
            </a:r>
            <a:endParaRPr sz="1150" b="1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669280" y="1938528"/>
            <a:ext cx="1243584" cy="548640"/>
          </a:xfrm>
          <a:prstGeom prst="roundRect">
            <a:avLst>
              <a:gd name="adj" fmla="val 10000"/>
            </a:avLst>
          </a:prstGeom>
          <a:solidFill>
            <a:srgbClr val="DD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0" y="1938528"/>
            <a:ext cx="1243584" cy="5486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>
                <a:solidFill>
                  <a:srgbClr val="1F2A24"/>
                </a:solidFill>
                <a:latin typeface="Century Gothic"/>
              </a:rPr>
              <a:t>Despesas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0" y="1938528"/>
            <a:ext cx="1335024" cy="548640"/>
          </a:xfrm>
          <a:prstGeom prst="roundRect">
            <a:avLst>
              <a:gd name="adj" fmla="val 10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49440" y="1938528"/>
            <a:ext cx="1335024" cy="5486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entury Gothic"/>
              </a:rPr>
              <a:t>Margem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938528"/>
            <a:ext cx="1766696" cy="548640"/>
          </a:xfrm>
          <a:prstGeom prst="roundRect">
            <a:avLst>
              <a:gd name="adj" fmla="val 10000"/>
            </a:avLst>
          </a:prstGeom>
          <a:solidFill>
            <a:srgbClr val="556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39276" y="1970168"/>
            <a:ext cx="1648460" cy="4462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FFFFFF"/>
                </a:solidFill>
                <a:latin typeface="Century Gothic"/>
              </a:rPr>
              <a:t>Tributos</a:t>
            </a:r>
            <a:r>
              <a:rPr sz="1150" b="1" i="0" dirty="0">
                <a:solidFill>
                  <a:srgbClr val="FFFFFF"/>
                </a:solidFill>
                <a:latin typeface="Century Gothic"/>
              </a:rPr>
              <a:t> </a:t>
            </a:r>
            <a:r>
              <a:rPr sz="1150" b="1" i="0" dirty="0" err="1">
                <a:solidFill>
                  <a:srgbClr val="FFFFFF"/>
                </a:solidFill>
                <a:latin typeface="Century Gothic"/>
              </a:rPr>
              <a:t>dentro</a:t>
            </a:r>
            <a:r>
              <a:rPr sz="1150" b="1" i="0" dirty="0">
                <a:solidFill>
                  <a:srgbClr val="FFFFFF"/>
                </a:solidFill>
                <a:latin typeface="Century Gothic"/>
              </a:rPr>
              <a:t>: ICMS, PIS/</a:t>
            </a:r>
            <a:r>
              <a:rPr sz="1150" b="1" i="0" dirty="0" err="1">
                <a:solidFill>
                  <a:srgbClr val="FFFFFF"/>
                </a:solidFill>
                <a:latin typeface="Century Gothic"/>
              </a:rPr>
              <a:t>Cofins</a:t>
            </a:r>
            <a:endParaRPr sz="115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" y="2596896"/>
            <a:ext cx="1783080" cy="5486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2027 a 2032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2596896"/>
            <a:ext cx="3255262" cy="548640"/>
          </a:xfrm>
          <a:prstGeom prst="roundRect">
            <a:avLst>
              <a:gd name="adj" fmla="val 10000"/>
            </a:avLst>
          </a:prstGeom>
          <a:solidFill>
            <a:srgbClr val="C9D6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377439" y="2736564"/>
            <a:ext cx="3255263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sz="1150" b="1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lang="pt-BR" sz="1150" b="1" dirty="0">
                <a:solidFill>
                  <a:srgbClr val="1F2A24"/>
                </a:solidFill>
                <a:latin typeface="Century Gothic"/>
              </a:rPr>
              <a:t>da mercadoria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2596896"/>
            <a:ext cx="1243584" cy="548640"/>
          </a:xfrm>
          <a:prstGeom prst="roundRect">
            <a:avLst>
              <a:gd name="adj" fmla="val 10000"/>
            </a:avLst>
          </a:prstGeom>
          <a:solidFill>
            <a:srgbClr val="DD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78422" y="2722848"/>
            <a:ext cx="1234441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1F2A24"/>
                </a:solidFill>
                <a:latin typeface="Century Gothic"/>
              </a:rPr>
              <a:t>Despesas</a:t>
            </a:r>
            <a:endParaRPr sz="1150" b="1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949440" y="2596896"/>
            <a:ext cx="1335024" cy="548640"/>
          </a:xfrm>
          <a:prstGeom prst="roundRect">
            <a:avLst>
              <a:gd name="adj" fmla="val 10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49438" y="2743422"/>
            <a:ext cx="1335026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FFFFFF"/>
                </a:solidFill>
                <a:latin typeface="Century Gothic"/>
              </a:rPr>
              <a:t>Margem</a:t>
            </a:r>
            <a:endParaRPr sz="115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321039" y="2596896"/>
            <a:ext cx="1203388" cy="548640"/>
          </a:xfrm>
          <a:prstGeom prst="roundRect">
            <a:avLst>
              <a:gd name="adj" fmla="val 10000"/>
            </a:avLst>
          </a:prstGeom>
          <a:solidFill>
            <a:srgbClr val="556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39276" y="2722848"/>
            <a:ext cx="1050419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>
                <a:solidFill>
                  <a:srgbClr val="FFFFFF"/>
                </a:solidFill>
                <a:latin typeface="Century Gothic"/>
              </a:rPr>
              <a:t>ICMS </a:t>
            </a:r>
            <a:r>
              <a:rPr sz="1150" b="1" i="0" dirty="0" err="1">
                <a:solidFill>
                  <a:srgbClr val="FFFFFF"/>
                </a:solidFill>
                <a:latin typeface="Century Gothic"/>
              </a:rPr>
              <a:t>dentro</a:t>
            </a:r>
            <a:endParaRPr sz="115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087736" y="2596896"/>
            <a:ext cx="1387984" cy="548640"/>
          </a:xfrm>
          <a:prstGeom prst="roundRect">
            <a:avLst>
              <a:gd name="adj" fmla="val 10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62336" y="2736564"/>
            <a:ext cx="1387984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>
                <a:solidFill>
                  <a:srgbClr val="005A2E"/>
                </a:solidFill>
                <a:latin typeface="Century Gothic"/>
              </a:rPr>
              <a:t>+ IBS/CBS </a:t>
            </a:r>
            <a:r>
              <a:rPr sz="1150" b="1" i="0" dirty="0" err="1">
                <a:solidFill>
                  <a:srgbClr val="005A2E"/>
                </a:solidFill>
                <a:latin typeface="Century Gothic"/>
              </a:rPr>
              <a:t>por</a:t>
            </a:r>
            <a:r>
              <a:rPr sz="1150" b="1" i="0" dirty="0">
                <a:solidFill>
                  <a:srgbClr val="005A2E"/>
                </a:solidFill>
                <a:latin typeface="Century Gothic"/>
              </a:rPr>
              <a:t> fora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3255264"/>
            <a:ext cx="1783080" cy="5486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2033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377440" y="3255264"/>
            <a:ext cx="3255262" cy="548640"/>
          </a:xfrm>
          <a:prstGeom prst="roundRect">
            <a:avLst>
              <a:gd name="adj" fmla="val 10000"/>
            </a:avLst>
          </a:prstGeom>
          <a:solidFill>
            <a:srgbClr val="C9D6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377440" y="3394932"/>
            <a:ext cx="3264406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sz="1150" b="1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lang="pt-BR" sz="1150" b="1" dirty="0">
                <a:solidFill>
                  <a:srgbClr val="1F2A24"/>
                </a:solidFill>
                <a:latin typeface="Century Gothic"/>
              </a:rPr>
              <a:t>da mercadoria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78422" y="3255264"/>
            <a:ext cx="1234438" cy="548640"/>
          </a:xfrm>
          <a:prstGeom prst="roundRect">
            <a:avLst>
              <a:gd name="adj" fmla="val 10000"/>
            </a:avLst>
          </a:prstGeom>
          <a:solidFill>
            <a:srgbClr val="DDE6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687566" y="3394932"/>
            <a:ext cx="1225294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1F2A24"/>
                </a:solidFill>
                <a:latin typeface="Century Gothic"/>
              </a:rPr>
              <a:t>Despesas</a:t>
            </a:r>
            <a:endParaRPr sz="1150" b="1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949436" y="3255264"/>
            <a:ext cx="1335027" cy="548640"/>
          </a:xfrm>
          <a:prstGeom prst="roundRect">
            <a:avLst>
              <a:gd name="adj" fmla="val 10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949436" y="3394932"/>
            <a:ext cx="1335028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FFFFFF"/>
                </a:solidFill>
                <a:latin typeface="Century Gothic"/>
              </a:rPr>
              <a:t>Margem</a:t>
            </a:r>
            <a:endParaRPr sz="115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0087736" y="3255264"/>
            <a:ext cx="1397127" cy="548640"/>
          </a:xfrm>
          <a:prstGeom prst="roundRect">
            <a:avLst>
              <a:gd name="adj" fmla="val 10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062336" y="3419045"/>
            <a:ext cx="1413384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150" b="1" i="0" dirty="0">
                <a:solidFill>
                  <a:srgbClr val="005A2E"/>
                </a:solidFill>
                <a:latin typeface="Century Gothic"/>
              </a:rPr>
              <a:t>+ IBS/CBS </a:t>
            </a:r>
            <a:r>
              <a:rPr sz="1150" b="1" i="0" dirty="0" err="1">
                <a:solidFill>
                  <a:srgbClr val="005A2E"/>
                </a:solidFill>
                <a:latin typeface="Century Gothic"/>
              </a:rPr>
              <a:t>por</a:t>
            </a:r>
            <a:r>
              <a:rPr sz="1150" b="1" i="0" dirty="0">
                <a:solidFill>
                  <a:srgbClr val="005A2E"/>
                </a:solidFill>
                <a:latin typeface="Century Gothic"/>
              </a:rPr>
              <a:t> fora</a:t>
            </a:r>
          </a:p>
        </p:txBody>
      </p:sp>
      <p:sp>
        <p:nvSpPr>
          <p:cNvPr id="44" name="Chave Direita 43">
            <a:extLst>
              <a:ext uri="{FF2B5EF4-FFF2-40B4-BE49-F238E27FC236}">
                <a16:creationId xmlns:a16="http://schemas.microsoft.com/office/drawing/2014/main" id="{24E1481B-A370-2261-73CD-EA412C117D5A}"/>
              </a:ext>
            </a:extLst>
          </p:cNvPr>
          <p:cNvSpPr/>
          <p:nvPr/>
        </p:nvSpPr>
        <p:spPr>
          <a:xfrm rot="5400000">
            <a:off x="6085235" y="268811"/>
            <a:ext cx="269304" cy="768489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TextBox 3">
            <a:extLst>
              <a:ext uri="{FF2B5EF4-FFF2-40B4-BE49-F238E27FC236}">
                <a16:creationId xmlns:a16="http://schemas.microsoft.com/office/drawing/2014/main" id="{9EA493EA-3318-59B9-8DEE-F4D2815A473D}"/>
              </a:ext>
            </a:extLst>
          </p:cNvPr>
          <p:cNvSpPr txBox="1"/>
          <p:nvPr/>
        </p:nvSpPr>
        <p:spPr>
          <a:xfrm>
            <a:off x="3789107" y="4467344"/>
            <a:ext cx="486156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lang="pt-BR" i="0" dirty="0">
                <a:solidFill>
                  <a:srgbClr val="005A2E"/>
                </a:solidFill>
                <a:latin typeface="Century Gothic"/>
              </a:rPr>
              <a:t>Valor do produto ou serviço</a:t>
            </a:r>
            <a:endParaRPr i="0" dirty="0">
              <a:solidFill>
                <a:srgbClr val="005A2E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4" grpId="0" animBg="1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3 | COMPOSIÇÃO DO PREÇO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A nota fiscal de um vaso: hoje e na transição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 i="0">
                <a:solidFill>
                  <a:srgbClr val="55605A"/>
                </a:solidFill>
                <a:latin typeface="Century Gothic"/>
              </a:rPr>
              <a:t>Empresa no Lucro Real, venda interna em SP, ICMS de 18% (ilustrativo)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19656"/>
            <a:ext cx="5394960" cy="3337560"/>
          </a:xfrm>
          <a:prstGeom prst="roundRect">
            <a:avLst>
              <a:gd name="adj" fmla="val 8000"/>
            </a:avLst>
          </a:prstGeom>
          <a:solidFill>
            <a:srgbClr val="F1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892808"/>
            <a:ext cx="49377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005A2E"/>
                </a:solidFill>
                <a:latin typeface="Century Gothic"/>
              </a:rPr>
              <a:t>Hoje (2026)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276856"/>
            <a:ext cx="49377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0" i="0">
                <a:solidFill>
                  <a:srgbClr val="55605A"/>
                </a:solidFill>
                <a:latin typeface="Century Gothic"/>
              </a:rPr>
              <a:t>Vaso de cerâmica  |  NCM 6914.90.00  |  CFOP 5102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64261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642616"/>
            <a:ext cx="3566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Valor do produto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264261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R$ 100,00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05409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102324"/>
            <a:ext cx="3566160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 dirty="0">
                <a:solidFill>
                  <a:srgbClr val="1F2A24"/>
                </a:solidFill>
                <a:latin typeface="Century Gothic"/>
              </a:rPr>
              <a:t>ICMS 18%, </a:t>
            </a:r>
            <a:r>
              <a:rPr sz="1150" b="0" i="0" dirty="0" err="1">
                <a:solidFill>
                  <a:srgbClr val="1F2A24"/>
                </a:solidFill>
                <a:latin typeface="Century Gothic"/>
              </a:rPr>
              <a:t>dentro</a:t>
            </a:r>
            <a:r>
              <a:rPr sz="1150" b="0" i="0" dirty="0">
                <a:solidFill>
                  <a:srgbClr val="1F2A24"/>
                </a:solidFill>
                <a:latin typeface="Century Gothic"/>
              </a:rPr>
              <a:t> do </a:t>
            </a:r>
            <a:r>
              <a:rPr sz="1150" b="0" i="0" dirty="0" err="1">
                <a:solidFill>
                  <a:srgbClr val="1F2A24"/>
                </a:solidFill>
                <a:latin typeface="Century Gothic"/>
              </a:rPr>
              <a:t>preço</a:t>
            </a:r>
            <a:endParaRPr sz="115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89120" y="305409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R$ 18,00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6557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465576"/>
            <a:ext cx="3566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PIS/Cofins 9,25% sobre R$ 82 (sem ICMS), dentro do preço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9120" y="346557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R$ 7,59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87705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3877056"/>
            <a:ext cx="3566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CBS 0,9% e IBS 0,1% de teste, base R$ 74,41 (sem ICMS e PIS/Cofins)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0" y="387705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R$ 0,74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4334256"/>
            <a:ext cx="5029200" cy="38404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4334256"/>
            <a:ext cx="356616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entury Gothic"/>
              </a:rPr>
              <a:t>Total da nota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9120" y="4334256"/>
            <a:ext cx="128016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250" b="1" i="0">
                <a:solidFill>
                  <a:srgbClr val="EFC100"/>
                </a:solidFill>
                <a:latin typeface="Century Gothic"/>
              </a:rPr>
              <a:t>R$ 100,00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1819656"/>
            <a:ext cx="5394960" cy="333756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46520" y="1892808"/>
            <a:ext cx="49377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005A2E"/>
                </a:solidFill>
                <a:latin typeface="Century Gothic"/>
              </a:rPr>
              <a:t>De 2027 a 2032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2276856"/>
            <a:ext cx="49377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0" i="0">
                <a:solidFill>
                  <a:srgbClr val="55605A"/>
                </a:solidFill>
                <a:latin typeface="Century Gothic"/>
              </a:rPr>
              <a:t>Vaso de cerâmica  |  NCM 6914.90.00  |  CFOP 5102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0" y="264261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37959" y="2642616"/>
            <a:ext cx="3566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Valor do produto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264261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R$ 100,00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305409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37959" y="3102324"/>
            <a:ext cx="3566160" cy="2693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 dirty="0">
                <a:solidFill>
                  <a:srgbClr val="1F2A24"/>
                </a:solidFill>
                <a:latin typeface="Century Gothic"/>
              </a:rPr>
              <a:t>ICMS 18%, continua </a:t>
            </a:r>
            <a:r>
              <a:rPr sz="1150" b="0" i="0" dirty="0" err="1">
                <a:solidFill>
                  <a:srgbClr val="1F2A24"/>
                </a:solidFill>
                <a:latin typeface="Century Gothic"/>
              </a:rPr>
              <a:t>dentro</a:t>
            </a:r>
            <a:r>
              <a:rPr sz="1150" b="0" i="0" dirty="0">
                <a:solidFill>
                  <a:srgbClr val="1F2A24"/>
                </a:solidFill>
                <a:latin typeface="Century Gothic"/>
              </a:rPr>
              <a:t> do </a:t>
            </a:r>
            <a:r>
              <a:rPr sz="1150" b="0" i="0" dirty="0" err="1">
                <a:solidFill>
                  <a:srgbClr val="1F2A24"/>
                </a:solidFill>
                <a:latin typeface="Century Gothic"/>
              </a:rPr>
              <a:t>preço</a:t>
            </a:r>
            <a:endParaRPr sz="115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58400" y="305409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R$ 18,00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0" y="346557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37959" y="3465576"/>
            <a:ext cx="3566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PIS/Cofins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346557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extintos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0" y="3877056"/>
            <a:ext cx="5029200" cy="365760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537959" y="3877056"/>
            <a:ext cx="3566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CBS 11,2% + IBS 0,1%, por fora, base R$ 82 (sem ICMS)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3877056"/>
            <a:ext cx="1280160" cy="3657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150" b="1" i="0">
                <a:solidFill>
                  <a:srgbClr val="005A2E"/>
                </a:solidFill>
                <a:latin typeface="Century Gothic"/>
              </a:rPr>
              <a:t>R$ 9,27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0800" y="4334256"/>
            <a:ext cx="5029200" cy="38404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37959" y="4334256"/>
            <a:ext cx="356616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entury Gothic"/>
              </a:rPr>
              <a:t>Total da nota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4334256"/>
            <a:ext cx="128016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1250" b="1" i="0">
                <a:solidFill>
                  <a:srgbClr val="EFC100"/>
                </a:solidFill>
                <a:latin typeface="Century Gothic"/>
              </a:rPr>
              <a:t>R$ 109,27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AC3BA-B19B-ADF4-3396-81FB0924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CC742509-E341-7C6F-8E96-5D221F9E3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2ED7FE-003E-653F-0AD3-3904B7B89CFA}"/>
              </a:ext>
            </a:extLst>
          </p:cNvPr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3 | COMPOSIÇÃO DO PREÇO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8D127-BA5B-CB59-D52C-E02EB494FCE7}"/>
              </a:ext>
            </a:extLst>
          </p:cNvPr>
          <p:cNvSpPr txBox="1"/>
          <p:nvPr/>
        </p:nvSpPr>
        <p:spPr>
          <a:xfrm>
            <a:off x="548640" y="457200"/>
            <a:ext cx="1106424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pt-BR" sz="2800" b="1" i="0" dirty="0">
                <a:solidFill>
                  <a:srgbClr val="005A2E"/>
                </a:solidFill>
                <a:latin typeface="Century Gothic"/>
              </a:rPr>
              <a:t>A pergunta que fica</a:t>
            </a:r>
            <a:endParaRPr sz="2800" b="1" i="0" dirty="0">
              <a:solidFill>
                <a:srgbClr val="005A2E"/>
              </a:solidFill>
              <a:latin typeface="Century Gothic"/>
            </a:endParaRPr>
          </a:p>
        </p:txBody>
      </p:sp>
      <p:sp>
        <p:nvSpPr>
          <p:cNvPr id="45" name="TextBox 3">
            <a:extLst>
              <a:ext uri="{FF2B5EF4-FFF2-40B4-BE49-F238E27FC236}">
                <a16:creationId xmlns:a16="http://schemas.microsoft.com/office/drawing/2014/main" id="{CA7C0BBB-5712-1B5A-6198-47F8C7873C18}"/>
              </a:ext>
            </a:extLst>
          </p:cNvPr>
          <p:cNvSpPr txBox="1"/>
          <p:nvPr/>
        </p:nvSpPr>
        <p:spPr>
          <a:xfrm>
            <a:off x="1516380" y="2505890"/>
            <a:ext cx="9128760" cy="9541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800" b="1" i="0" dirty="0">
                <a:solidFill>
                  <a:srgbClr val="005A2E"/>
                </a:solidFill>
                <a:latin typeface="Century Gothic"/>
              </a:rPr>
              <a:t>O </a:t>
            </a:r>
            <a:r>
              <a:rPr lang="pt-BR" sz="2800" b="1" i="0" dirty="0">
                <a:solidFill>
                  <a:srgbClr val="005A2E"/>
                </a:solidFill>
                <a:latin typeface="Century Gothic"/>
              </a:rPr>
              <a:t>cliente vai aceitar desembolsar R$ 9,27 a mais na mesma compra?</a:t>
            </a:r>
            <a:endParaRPr sz="2800" b="1" i="0" dirty="0">
              <a:solidFill>
                <a:srgbClr val="005A2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079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3 | COMPOSIÇÃO DO PREÇO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Três formas de reprecificar o mesmo vaso em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 i="0">
                <a:solidFill>
                  <a:srgbClr val="55605A"/>
                </a:solidFill>
                <a:latin typeface="Century Gothic"/>
              </a:rPr>
              <a:t>O vaso da nota fiscal: Lucro Real em SP, ICMS de 18% dentro. Hoje vende por R$ 100 e compra por R$ 40.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75104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975104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Valor do produto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304288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304288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ICMS 18%, dentro do preço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33472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263347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PIS/Cofins, dentro do preço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962656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2962656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IBS/CBS, por fora (11,3%)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291840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3291840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Desembolso do cliente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21024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3621024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(−) Custo real da compra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50208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3950208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Margem bruta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79392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" y="427939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Custo do cliente empresa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74720" y="1371600"/>
            <a:ext cx="1783080" cy="566928"/>
          </a:xfrm>
          <a:prstGeom prst="roundRect">
            <a:avLst>
              <a:gd name="adj" fmla="val 15000"/>
            </a:avLst>
          </a:prstGeom>
          <a:solidFill>
            <a:srgbClr val="556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474720" y="1371600"/>
            <a:ext cx="1783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entury Gothic"/>
              </a:rPr>
              <a:t>Hoje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1975104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R$ 100,00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74720" y="2304288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R$ 18,00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74720" y="2633472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R$ 7,59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4720" y="2962656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4720" y="3291840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1F2A24"/>
                </a:solidFill>
                <a:latin typeface="Century Gothic"/>
              </a:rPr>
              <a:t>R$ 100,00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74720" y="3621024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R$ 29,77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4720" y="3950208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1F2A24"/>
                </a:solidFill>
                <a:latin typeface="Century Gothic"/>
              </a:rPr>
              <a:t>R$ 44,64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74720" y="4279392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R$ 74,41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394960" y="1371600"/>
            <a:ext cx="2011680" cy="56692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394960" y="1371600"/>
            <a:ext cx="20116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EFC100"/>
                </a:solidFill>
                <a:latin typeface="Century Gothic"/>
              </a:rPr>
              <a:t>Cenário 1</a:t>
            </a:r>
          </a:p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Mantém o preço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94960" y="197510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R$ 100,00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94960" y="230428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R$ 18,00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60" y="263347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extintos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94960" y="296265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R$ 9,27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94960" y="329184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B03A2E"/>
                </a:solidFill>
                <a:latin typeface="Century Gothic"/>
              </a:rPr>
              <a:t>R$ 109,27 (+9,27%)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94960" y="362102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R$ 32,80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94960" y="395020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A055"/>
                </a:solidFill>
                <a:latin typeface="Century Gothic"/>
              </a:rPr>
              <a:t>R$ 49,20 (+4,56)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94960" y="42793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R$ 82,00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422392" y="4617720"/>
            <a:ext cx="1956816" cy="658368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486400" y="4658363"/>
            <a:ext cx="1828800" cy="57708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Margem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sobe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, mas o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cliente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paga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9,27% a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mais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. Risco de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perder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venda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498079" y="1371600"/>
            <a:ext cx="2011680" cy="56692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498079" y="1371600"/>
            <a:ext cx="20116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EFC100"/>
                </a:solidFill>
                <a:latin typeface="Century Gothic"/>
              </a:rPr>
              <a:t>Cenário 2</a:t>
            </a:r>
          </a:p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Mantém a margem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98079" y="197510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R$ 94,44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498079" y="230428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R$ 17,00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98079" y="263347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extintos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98079" y="296265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R$ 8,75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98079" y="329184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5A2E"/>
                </a:solidFill>
                <a:latin typeface="Century Gothic"/>
              </a:rPr>
              <a:t>R$ 103,19 (+3,19%)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98079" y="362102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R$ 32,80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98079" y="395020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5A2E"/>
                </a:solidFill>
                <a:latin typeface="Century Gothic"/>
              </a:rPr>
              <a:t>R$ 44,64 (=)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98079" y="42793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R$ 77,44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525511" y="4617720"/>
            <a:ext cx="1956816" cy="658368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589519" y="4577572"/>
            <a:ext cx="1828800" cy="7386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Margem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preservada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; o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desembolso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sobe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3,19%. Ponto de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partida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da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negociação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601200" y="1371600"/>
            <a:ext cx="2011680" cy="56692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601200" y="1371600"/>
            <a:ext cx="20116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EFC100"/>
                </a:solidFill>
                <a:latin typeface="Century Gothic"/>
              </a:rPr>
              <a:t>Cenário 3</a:t>
            </a:r>
          </a:p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Mantém o desembolso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01200" y="197510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R$ 91,52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601200" y="230428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R$ 16,47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601200" y="263347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extintos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601200" y="296265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R$ 8,48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01200" y="329184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A055"/>
                </a:solidFill>
                <a:latin typeface="Century Gothic"/>
              </a:rPr>
              <a:t>R$ 100,00 (=)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601200" y="362102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R$ 32,80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601200" y="395020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B03A2E"/>
                </a:solidFill>
                <a:latin typeface="Century Gothic"/>
              </a:rPr>
              <a:t>R$ 42,25 (−2,39)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601200" y="42793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R$ 75,05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628632" y="4617720"/>
            <a:ext cx="1956816" cy="658368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9692640" y="4739155"/>
            <a:ext cx="1828800" cy="4154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Cliente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paga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mesmo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; a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margem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absorve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R$ 2,39.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3 | COMPOSIÇÃO DO PREÇO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Planta com alíquota zero: três formas de reprecificar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 i="0">
                <a:solidFill>
                  <a:srgbClr val="55605A"/>
                </a:solidFill>
                <a:latin typeface="Century Gothic"/>
              </a:rPr>
              <a:t>Lucro Real em SP, ICMS de 18% dentro. Hoje vende uma planta (NCM 0602) por R$ 100 e compra de PJ por R$ 40.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75104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975104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Valor do produto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304288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304288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ICMS 18%, dentro do preço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33472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263347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PIS/Cofins, dentro do preço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962656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2962656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IBS/CBS, por fora (alíquota zero)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291840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3291840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Desembolso do cliente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21024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3621024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(−) Custo real da compra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50208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3950208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Margem bruta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79392"/>
            <a:ext cx="11064240" cy="292608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" y="4279392"/>
            <a:ext cx="274320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Custo do cliente empresa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74720" y="1371600"/>
            <a:ext cx="1783080" cy="566928"/>
          </a:xfrm>
          <a:prstGeom prst="roundRect">
            <a:avLst>
              <a:gd name="adj" fmla="val 15000"/>
            </a:avLst>
          </a:prstGeom>
          <a:solidFill>
            <a:srgbClr val="556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474720" y="1371600"/>
            <a:ext cx="1783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entury Gothic"/>
              </a:rPr>
              <a:t>Hoje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1975104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R$ 100,00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74720" y="2304288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R$ 18,00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74720" y="2633472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R$ 7,59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4720" y="2962656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4720" y="3291840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1F2A24"/>
                </a:solidFill>
                <a:latin typeface="Century Gothic"/>
              </a:rPr>
              <a:t>R$ 100,00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74720" y="3621024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R$ 29,77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4720" y="3950208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1F2A24"/>
                </a:solidFill>
                <a:latin typeface="Century Gothic"/>
              </a:rPr>
              <a:t>R$ 44,64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74720" y="4279392"/>
            <a:ext cx="17830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1F2A24"/>
                </a:solidFill>
                <a:latin typeface="Century Gothic"/>
              </a:rPr>
              <a:t>R$ 74,41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394960" y="1371600"/>
            <a:ext cx="2011680" cy="56692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394960" y="1371600"/>
            <a:ext cx="20116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EFC100"/>
                </a:solidFill>
                <a:latin typeface="Century Gothic"/>
              </a:rPr>
              <a:t>Cenário 1</a:t>
            </a:r>
          </a:p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Preço e desembolso iguais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94960" y="197510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R$ 100,00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94960" y="230428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R$ 18,00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60" y="263347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extintos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94960" y="296265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zero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94960" y="329184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A055"/>
                </a:solidFill>
                <a:latin typeface="Century Gothic"/>
              </a:rPr>
              <a:t>R$ 100,00 (=)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94960" y="362102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R$ 32,80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94960" y="395020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A055"/>
                </a:solidFill>
                <a:latin typeface="Century Gothic"/>
              </a:rPr>
              <a:t>R$ 49,20 (+4,56)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94960" y="42793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B03A2E"/>
                </a:solidFill>
                <a:latin typeface="Century Gothic"/>
              </a:rPr>
              <a:t>R$ 82,00 (+7,59)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422392" y="4617720"/>
            <a:ext cx="1956816" cy="658368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486400" y="4577572"/>
            <a:ext cx="1828800" cy="7386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Consumidor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paga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mesmo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e a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margem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sobe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. O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cliente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empresa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perde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e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paga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050" b="0" i="0" dirty="0" err="1">
                <a:solidFill>
                  <a:srgbClr val="1F2A24"/>
                </a:solidFill>
                <a:latin typeface="Century Gothic"/>
              </a:rPr>
              <a:t>mais</a:t>
            </a:r>
            <a:r>
              <a:rPr sz="105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498079" y="1371600"/>
            <a:ext cx="2011680" cy="56692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498079" y="1371600"/>
            <a:ext cx="20116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EFC100"/>
                </a:solidFill>
                <a:latin typeface="Century Gothic"/>
              </a:rPr>
              <a:t>Cenário 2</a:t>
            </a:r>
          </a:p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Mantém a margem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98079" y="197510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R$ 94,44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498079" y="230428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R$ 17,00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98079" y="263347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extintos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98079" y="296265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zero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98079" y="329184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5A2E"/>
                </a:solidFill>
                <a:latin typeface="Century Gothic"/>
              </a:rPr>
              <a:t>R$ 94,44 (−5,56%)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98079" y="362102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R$ 32,80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98079" y="395020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5A2E"/>
                </a:solidFill>
                <a:latin typeface="Century Gothic"/>
              </a:rPr>
              <a:t>R$ 44,64 (=)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98079" y="42793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5A2E"/>
                </a:solidFill>
                <a:latin typeface="Century Gothic"/>
              </a:rPr>
              <a:t>R$ 77,44 (+3,03)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525511" y="4617720"/>
            <a:ext cx="1956816" cy="658368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589519" y="4658363"/>
            <a:ext cx="1828800" cy="57708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050" b="0" i="0">
                <a:solidFill>
                  <a:srgbClr val="1F2A24"/>
                </a:solidFill>
                <a:latin typeface="Century Gothic"/>
              </a:rPr>
              <a:t>Margem preservada; o preço cai 5,56%. Ponto de partida da negociação.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601200" y="1371600"/>
            <a:ext cx="2011680" cy="566928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601200" y="1371600"/>
            <a:ext cx="20116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EFC100"/>
                </a:solidFill>
                <a:latin typeface="Century Gothic"/>
              </a:rPr>
              <a:t>Cenário 3</a:t>
            </a:r>
          </a:p>
          <a:p>
            <a:pPr algn="ctr"/>
            <a:r>
              <a:rPr sz="1100" b="1" i="0">
                <a:solidFill>
                  <a:srgbClr val="FFFFFF"/>
                </a:solidFill>
                <a:latin typeface="Century Gothic"/>
              </a:rPr>
              <a:t>Mantém o custo do cliente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01200" y="197510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R$ 90,74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601200" y="230428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R$ 16,33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601200" y="263347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extintos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601200" y="296265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zero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01200" y="329184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5A2E"/>
                </a:solidFill>
                <a:latin typeface="Century Gothic"/>
              </a:rPr>
              <a:t>R$ 90,74 (−9,26%)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601200" y="362102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R$ 32,80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601200" y="395020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B03A2E"/>
                </a:solidFill>
                <a:latin typeface="Century Gothic"/>
              </a:rPr>
              <a:t>R$ 41,61 (−3,03)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601200" y="42793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1" i="0">
                <a:solidFill>
                  <a:srgbClr val="00A055"/>
                </a:solidFill>
                <a:latin typeface="Century Gothic"/>
              </a:rPr>
              <a:t>R$ 74,41 (=)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628632" y="4617720"/>
            <a:ext cx="1956816" cy="658368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9692640" y="4658363"/>
            <a:ext cx="1828800" cy="57708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050" b="0" i="0">
                <a:solidFill>
                  <a:srgbClr val="1F2A24"/>
                </a:solidFill>
                <a:latin typeface="Century Gothic"/>
              </a:rPr>
              <a:t>Repassa toda a saída do PIS/Cofins; a margem cai R$ 3,03.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22A3C-BD80-DB07-7D5E-1A959FBE2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8E6EAC6E-9710-4F16-4C90-1F36ED385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5" name="TextBox 3">
            <a:extLst>
              <a:ext uri="{FF2B5EF4-FFF2-40B4-BE49-F238E27FC236}">
                <a16:creationId xmlns:a16="http://schemas.microsoft.com/office/drawing/2014/main" id="{B24F6C06-A240-A391-19FD-F1EB68F7B037}"/>
              </a:ext>
            </a:extLst>
          </p:cNvPr>
          <p:cNvSpPr txBox="1"/>
          <p:nvPr/>
        </p:nvSpPr>
        <p:spPr>
          <a:xfrm>
            <a:off x="1516380" y="2505890"/>
            <a:ext cx="912876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lang="pt-BR" sz="2800" b="1" i="0" dirty="0">
                <a:solidFill>
                  <a:srgbClr val="005A2E"/>
                </a:solidFill>
                <a:latin typeface="Century Gothic"/>
              </a:rPr>
              <a:t>Reprecificar é uma decisão da cadeia.</a:t>
            </a:r>
            <a:endParaRPr sz="2800" b="1" i="0" dirty="0">
              <a:solidFill>
                <a:srgbClr val="005A2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886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3 | COMPOSIÇÃO DO PREÇO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Como cada regime deve olhar para o preço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3520440" cy="301752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3520440" cy="50292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315468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entury Gothic"/>
              </a:rPr>
              <a:t>Simples Nacional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3200400" cy="179536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No DAS: 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preço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segue com o DAS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dentro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cliente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empresa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toma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só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que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você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recolheu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tende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a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pedir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preço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menor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Fora do DAS: 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IBS/CBS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fora, com zero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na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flor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;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cliente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toma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integral</a:t>
            </a:r>
            <a:r>
              <a:rPr lang="pt-BR" sz="1300" b="0" i="0" dirty="0">
                <a:solidFill>
                  <a:srgbClr val="1F2A24"/>
                </a:solidFill>
                <a:latin typeface="Century Gothic"/>
              </a:rPr>
              <a:t> das aquisições dos demais produtos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280160"/>
            <a:ext cx="3520440" cy="301752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25112" y="1280160"/>
            <a:ext cx="3520440" cy="50292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1325880"/>
            <a:ext cx="315468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entury Gothic"/>
              </a:rPr>
              <a:t>Lucro Presumido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920240"/>
            <a:ext cx="3200400" cy="2331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Tirar os 3,65%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de PIS/Cofins de dentro da tabela.</a:t>
            </a:r>
          </a:p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Destacar IBS/CBS por fora: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zero na flor, 11,3% no vaso.</a:t>
            </a:r>
          </a:p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Refazer o custo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com o crédito, que hoje não existe.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3" y="1280160"/>
            <a:ext cx="3520440" cy="301752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101583" y="1280160"/>
            <a:ext cx="3520440" cy="50292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84463" y="1325880"/>
            <a:ext cx="315468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entury Gothic"/>
              </a:rPr>
              <a:t>Lucro Real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4463" y="1920240"/>
            <a:ext cx="3200400" cy="149784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Tirar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os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 9,25% 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de PIS/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Cofins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dentro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da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tabela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Recalcular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 o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custo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 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com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amplo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,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que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é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maior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que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de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hoje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Na </a:t>
            </a:r>
            <a:r>
              <a:rPr lang="pt-BR" sz="1300" b="1" i="0" dirty="0">
                <a:solidFill>
                  <a:srgbClr val="005A2E"/>
                </a:solidFill>
                <a:latin typeface="Century Gothic"/>
              </a:rPr>
              <a:t>apuração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,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avaliar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saldo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credor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que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lang="pt-BR" sz="1300" b="0" i="0" dirty="0">
                <a:solidFill>
                  <a:srgbClr val="1F2A24"/>
                </a:solidFill>
                <a:latin typeface="Century Gothic"/>
              </a:rPr>
              <a:t>tende 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se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formar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8056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498848"/>
            <a:ext cx="10607040" cy="64922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1F2A24"/>
                </a:solidFill>
                <a:latin typeface="Century Gothic"/>
              </a:rPr>
              <a:t>Do outro lado da mesa: </a:t>
            </a:r>
            <a:r>
              <a:rPr sz="1350" b="0" i="0">
                <a:solidFill>
                  <a:srgbClr val="1F2A24"/>
                </a:solidFill>
                <a:latin typeface="Century Gothic"/>
              </a:rPr>
              <a:t>o cliente empresa compara preço menos crédito; o consumidor final vê o total e o imposto separado na nota.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4 | COMPOSIÇÃO DO CUSTO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O que gera crédito e o que continua sendo custo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298448"/>
            <a:ext cx="10607040" cy="69494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Century Gothic"/>
              </a:rPr>
              <a:t>Custo real = valor pago − imposto que você recupera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194560"/>
            <a:ext cx="5440680" cy="228600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267712"/>
            <a:ext cx="50292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 i="0">
                <a:solidFill>
                  <a:srgbClr val="005A2E"/>
                </a:solidFill>
                <a:latin typeface="Century Gothic"/>
              </a:rPr>
              <a:t>Gera crédito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697480"/>
            <a:ext cx="502920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Mercadoria para revenda e insumos</a:t>
            </a:r>
          </a:p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Energia, frete, aluguel pago a empresa</a:t>
            </a:r>
          </a:p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Embalagem, manutenção, sistema e serviços de empresas</a:t>
            </a:r>
          </a:p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Máquinas, câmara fria e veículos de carga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194560"/>
            <a:ext cx="5440680" cy="228600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2267712"/>
            <a:ext cx="50292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 i="0">
                <a:solidFill>
                  <a:srgbClr val="005A2E"/>
                </a:solidFill>
                <a:latin typeface="Century Gothic"/>
              </a:rPr>
              <a:t>Não gera: continua custo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697480"/>
            <a:ext cx="502920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Folha de salários e pró-labore</a:t>
            </a:r>
          </a:p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Compra de produtor não contribuinte (salvo crédito presumido)</a:t>
            </a:r>
          </a:p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Bens e serviços de uso ou consumo pessoal</a:t>
            </a:r>
          </a:p>
          <a:p>
            <a:pPr algn="l">
              <a:spcAft>
                <a:spcPts val="400"/>
              </a:spcAft>
            </a:pPr>
            <a:r>
              <a:rPr sz="1350" b="0" i="0">
                <a:solidFill>
                  <a:srgbClr val="1F2A24"/>
                </a:solidFill>
                <a:latin typeface="Century Gothic"/>
              </a:rPr>
              <a:t>• Compra de fornecedor no DAS: crédito só do que ele recolheu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645152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4728115"/>
            <a:ext cx="10607040" cy="49244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300" b="1" i="0" dirty="0">
                <a:solidFill>
                  <a:srgbClr val="1F2A24"/>
                </a:solidFill>
                <a:latin typeface="Century Gothic"/>
              </a:rPr>
              <a:t>O </a:t>
            </a:r>
            <a:r>
              <a:rPr sz="1300" b="1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sz="1300" b="1" i="0" dirty="0">
                <a:solidFill>
                  <a:srgbClr val="1F2A24"/>
                </a:solidFill>
                <a:latin typeface="Century Gothic"/>
              </a:rPr>
              <a:t> forma o </a:t>
            </a:r>
            <a:r>
              <a:rPr sz="1300" b="1" i="0" dirty="0" err="1">
                <a:solidFill>
                  <a:srgbClr val="1F2A24"/>
                </a:solidFill>
                <a:latin typeface="Century Gothic"/>
              </a:rPr>
              <a:t>preço</a:t>
            </a:r>
            <a:r>
              <a:rPr sz="1300" b="1" i="0" dirty="0">
                <a:solidFill>
                  <a:srgbClr val="1F2A24"/>
                </a:solidFill>
                <a:latin typeface="Century Gothic"/>
              </a:rPr>
              <a:t>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real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menor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permite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rever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preço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sobre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uma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base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menor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;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real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maior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obriga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a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subir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preço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ou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a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aceitar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margem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menor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4 | COMPOSIÇÃO DO CUSTO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O mesmo gasto, custos diferentes por regime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 i="0">
                <a:solidFill>
                  <a:srgbClr val="55605A"/>
                </a:solidFill>
                <a:latin typeface="Century Gothic"/>
              </a:rPr>
              <a:t>Por mês: R$ 24 mil de flor e planta + R$ 16 mil de vaso e acessório + R$ 20 mil de despesas com crédito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6072" y="1481328"/>
            <a:ext cx="2962656" cy="420624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94360" y="1481328"/>
            <a:ext cx="2926079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entury Gothic"/>
              </a:rPr>
              <a:t>Em 2027, por mês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93591" y="1481328"/>
            <a:ext cx="1956816" cy="420624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611879" y="1481328"/>
            <a:ext cx="1920240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Century Gothic"/>
              </a:rPr>
              <a:t>Valor pago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05272" y="1481328"/>
            <a:ext cx="1773936" cy="420624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623559" y="1481328"/>
            <a:ext cx="1737360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Century Gothic"/>
              </a:rPr>
              <a:t>Crédito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34071" y="1481328"/>
            <a:ext cx="2048255" cy="420624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452360" y="1481328"/>
            <a:ext cx="2011679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Century Gothic"/>
              </a:rPr>
              <a:t>Custo real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537192" y="1481328"/>
            <a:ext cx="2048255" cy="420624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555480" y="1481328"/>
            <a:ext cx="2011679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350" b="1" i="0">
                <a:solidFill>
                  <a:srgbClr val="FFFFFF"/>
                </a:solidFill>
                <a:latin typeface="Century Gothic"/>
              </a:rPr>
              <a:t>Crédito no ano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" y="1956816"/>
            <a:ext cx="11064240" cy="4206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792" y="1956816"/>
            <a:ext cx="28712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Simples, no DAS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39312" y="1956816"/>
            <a:ext cx="186537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R$ 64,07 mil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50992" y="1956816"/>
            <a:ext cx="16824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zero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79792" y="19568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1" i="0">
                <a:solidFill>
                  <a:srgbClr val="005A2E"/>
                </a:solidFill>
                <a:latin typeface="Century Gothic"/>
              </a:rPr>
              <a:t>R$ 64,07 mil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82912" y="19568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zero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2414016"/>
            <a:ext cx="11064240" cy="420624"/>
          </a:xfrm>
          <a:prstGeom prst="roundRect">
            <a:avLst>
              <a:gd name="adj" fmla="val 12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21792" y="2414016"/>
            <a:ext cx="28712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Simples, fora do DAS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39312" y="2414016"/>
            <a:ext cx="186537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R$ 64,07 mil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50992" y="2414016"/>
            <a:ext cx="16824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R$ 4,07 mil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79792" y="24140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1" i="0">
                <a:solidFill>
                  <a:srgbClr val="00A055"/>
                </a:solidFill>
                <a:latin typeface="Century Gothic"/>
              </a:rPr>
              <a:t>R$ 60,00 mil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82912" y="24140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R$ 48,8 mil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48640" y="2871216"/>
            <a:ext cx="11064240" cy="42062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21792" y="2871216"/>
            <a:ext cx="28712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Lucro Presumido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39312" y="2871216"/>
            <a:ext cx="186537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R$ 64,07 mil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50992" y="2871216"/>
            <a:ext cx="16824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R$ 4,07 mil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79792" y="28712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1" i="0">
                <a:solidFill>
                  <a:srgbClr val="00A055"/>
                </a:solidFill>
                <a:latin typeface="Century Gothic"/>
              </a:rPr>
              <a:t>R$ 60,00 mil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82912" y="28712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R$ 48,8 mil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48640" y="3328416"/>
            <a:ext cx="11064240" cy="420624"/>
          </a:xfrm>
          <a:prstGeom prst="roundRect">
            <a:avLst>
              <a:gd name="adj" fmla="val 12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621792" y="3328416"/>
            <a:ext cx="28712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Lucro Real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39312" y="3328416"/>
            <a:ext cx="186537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R$ 64,07 mil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50992" y="3328416"/>
            <a:ext cx="1682496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R$ 4,07 mil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79792" y="33284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1" i="0">
                <a:solidFill>
                  <a:srgbClr val="00A055"/>
                </a:solidFill>
                <a:latin typeface="Century Gothic"/>
              </a:rPr>
              <a:t>R$ 60,00 mil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582912" y="3328416"/>
            <a:ext cx="1956815" cy="42062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50" b="0" i="0">
                <a:solidFill>
                  <a:srgbClr val="1F2A24"/>
                </a:solidFill>
                <a:latin typeface="Century Gothic"/>
              </a:rPr>
              <a:t>R$ 48,8 mil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7" y="4206241"/>
            <a:ext cx="11064240" cy="54864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7" y="4226645"/>
            <a:ext cx="10607040" cy="507831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 dirty="0">
                <a:solidFill>
                  <a:srgbClr val="1F2A24"/>
                </a:solidFill>
                <a:latin typeface="Century Gothic"/>
              </a:rPr>
              <a:t>Quem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mais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muda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 é o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Presumido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: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hoje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não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toma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de nada do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que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compra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;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em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2027,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toma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de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quase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0" i="0" dirty="0" err="1">
                <a:solidFill>
                  <a:srgbClr val="1F2A24"/>
                </a:solidFill>
                <a:latin typeface="Century Gothic"/>
              </a:rPr>
              <a:t>tudo</a:t>
            </a:r>
            <a:r>
              <a:rPr lang="pt-BR" sz="1350" b="0" i="0" dirty="0">
                <a:solidFill>
                  <a:srgbClr val="1F2A24"/>
                </a:solidFill>
                <a:latin typeface="Century Gothic"/>
              </a:rPr>
              <a:t> mas, em contrapartida, tem um aumento significativo da alíquota nominal (de 3,65% para 11,3%)</a:t>
            </a:r>
            <a:r>
              <a:rPr sz="1350" b="0" i="0" dirty="0">
                <a:solidFill>
                  <a:srgbClr val="1F2A24"/>
                </a:solidFill>
                <a:latin typeface="Century Gothic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4 | COMPOSIÇÃO DO CUSTO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O fornecedor mais barato na nota pode não ser o mais barato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 i="0">
                <a:solidFill>
                  <a:srgbClr val="55605A"/>
                </a:solidFill>
                <a:latin typeface="Century Gothic"/>
              </a:rPr>
              <a:t>Compra de vasos de dois fornecedores, por empresa no regime regular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776472" y="1508760"/>
            <a:ext cx="3877056" cy="493775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794759" y="1508760"/>
            <a:ext cx="3840480" cy="49377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Fornecedor A: regime regular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08392" y="1508760"/>
            <a:ext cx="3877056" cy="493775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726680" y="1508760"/>
            <a:ext cx="3840480" cy="49377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entury Gothic"/>
              </a:rPr>
              <a:t>Fornecedor B: Simples, no DAS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2057400"/>
            <a:ext cx="11064240" cy="49377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21792" y="2057400"/>
            <a:ext cx="3054096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Valor da nota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22191" y="2057400"/>
            <a:ext cx="3785615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00" b="0" i="0">
                <a:solidFill>
                  <a:srgbClr val="1F2A24"/>
                </a:solidFill>
                <a:latin typeface="Century Gothic"/>
              </a:rPr>
              <a:t>R$ 111,30 (R$ 100 + R$ 11,30 de IBS/CBS)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54112" y="2057400"/>
            <a:ext cx="3785615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00" b="0" i="0">
                <a:solidFill>
                  <a:srgbClr val="1F2A24"/>
                </a:solidFill>
                <a:latin typeface="Century Gothic"/>
              </a:rPr>
              <a:t>R$ 104,00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2587751"/>
            <a:ext cx="11064240" cy="493775"/>
          </a:xfrm>
          <a:prstGeom prst="roundRect">
            <a:avLst>
              <a:gd name="adj" fmla="val 12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21792" y="2587751"/>
            <a:ext cx="3054096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Crédito que você toma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22191" y="2587751"/>
            <a:ext cx="3785615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00" b="0" i="0">
                <a:solidFill>
                  <a:srgbClr val="1F2A24"/>
                </a:solidFill>
                <a:latin typeface="Century Gothic"/>
              </a:rPr>
              <a:t>R$ 11,30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54112" y="2587751"/>
            <a:ext cx="3785615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00" b="0" i="0">
                <a:solidFill>
                  <a:srgbClr val="1F2A24"/>
                </a:solidFill>
                <a:latin typeface="Century Gothic"/>
              </a:rPr>
              <a:t>cerca de R$ 1,42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3118103"/>
            <a:ext cx="11064240" cy="49377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21792" y="3118103"/>
            <a:ext cx="3054096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Custo real da compra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22191" y="3118103"/>
            <a:ext cx="3785615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00" b="1" i="0">
                <a:solidFill>
                  <a:srgbClr val="00A055"/>
                </a:solidFill>
                <a:latin typeface="Century Gothic"/>
              </a:rPr>
              <a:t>R$ 100,00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54112" y="3118103"/>
            <a:ext cx="3785615" cy="49377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00" b="0" i="0">
                <a:solidFill>
                  <a:srgbClr val="1F2A24"/>
                </a:solidFill>
                <a:latin typeface="Century Gothic"/>
              </a:rPr>
              <a:t>R$ 102,58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3880" y="4064507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2480" y="4234505"/>
            <a:ext cx="10607040" cy="30008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350" b="1" i="0" dirty="0">
                <a:solidFill>
                  <a:srgbClr val="1F2A24"/>
                </a:solidFill>
                <a:latin typeface="Century Gothic"/>
              </a:rPr>
              <a:t>A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comparação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passa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 a ser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preço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menos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50" b="1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50" b="1" i="0" dirty="0">
                <a:solidFill>
                  <a:srgbClr val="1F2A24"/>
                </a:solidFill>
                <a:latin typeface="Century Gothic"/>
              </a:rPr>
              <a:t>. </a:t>
            </a:r>
            <a:endParaRPr sz="1350" b="0" i="0" dirty="0">
              <a:solidFill>
                <a:srgbClr val="1F2A24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5 | MARGEM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Preço e custo chegam juntos à margem: o mapa da DRE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1887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Receita bruta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1887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Hoje inclui os tributos de dentro. Em 2027, IBS/CBS ficam fora da receita.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459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6459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(−) Tributos sobre a venda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16459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PIS/Cofins deixam de existir; o ICMS segue até 2032. No Simples, o DAS continua.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1031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1031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entury Gothic"/>
              </a:rPr>
              <a:t>= Receita líquida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5603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5603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(−) Custo da mercadoria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7760" y="25603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Entra pelo valor sem o imposto recuperável: menor com crédito.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0175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0175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entury Gothic"/>
              </a:rPr>
              <a:t>= Lucro bruto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47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34747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(−) Despesas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37760" y="34747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Energia, frete, aluguel: também menores com crédito. Folha não muda.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9319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39319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entury Gothic"/>
              </a:rPr>
              <a:t>= Lucro antes do IR (lucro contábil)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7760" y="39319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É a base do IRPJ e da CSLL no Real.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3891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1520" y="43891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005A2E"/>
                </a:solidFill>
                <a:latin typeface="Century Gothic"/>
              </a:rPr>
              <a:t>(−) IRPJ e CSLL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37760" y="43891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Real: sobre o lucro. Presumido: sobre a receita bruta. Simples: dentro do DAS.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846320"/>
            <a:ext cx="4206240" cy="402336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846320"/>
            <a:ext cx="39319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entury Gothic"/>
              </a:rPr>
              <a:t>= Lucro líquido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37760" y="4846320"/>
            <a:ext cx="6675120" cy="40233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A margem que sobra e pode ser distribuída ao sócio.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6 | CAIXA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Crédito parado: como volta e quanto demora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5120640" cy="3017520"/>
          </a:xfrm>
          <a:prstGeom prst="roundRect">
            <a:avLst>
              <a:gd name="adj" fmla="val 8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46634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i="0">
                <a:solidFill>
                  <a:srgbClr val="EFC100"/>
                </a:solidFill>
                <a:latin typeface="Century Gothic"/>
              </a:rPr>
              <a:t>Antes: o crédito depende do pagamento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20240"/>
            <a:ext cx="4663440" cy="2286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FFFFFF"/>
                </a:solidFill>
                <a:latin typeface="Century Gothic"/>
              </a:rPr>
              <a:t>O crédito do comprador só nasce quando o débito do fornecedor é pago.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FFFFFF"/>
                </a:solidFill>
                <a:latin typeface="Century Gothic"/>
              </a:rPr>
              <a:t>Atraso ou erro do fornecedor vira atraso ou perda do seu crédito.</a:t>
            </a:r>
          </a:p>
          <a:p>
            <a:pPr algn="l">
              <a:spcAft>
                <a:spcPts val="1000"/>
              </a:spcAft>
            </a:pPr>
            <a:r>
              <a:rPr sz="1400" b="0" i="1">
                <a:solidFill>
                  <a:srgbClr val="EFC100"/>
                </a:solidFill>
                <a:latin typeface="Century Gothic"/>
              </a:rPr>
              <a:t>Como o split payment resolve isso: com o Carlos Daniel, a seguir.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9320" y="1280160"/>
            <a:ext cx="5623560" cy="301752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0" y="1371600"/>
            <a:ext cx="52120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O pedido de ressarcimento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74519"/>
            <a:ext cx="1280160" cy="45720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0" y="1874519"/>
            <a:ext cx="128016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EFC100"/>
                </a:solidFill>
                <a:latin typeface="Century Gothic"/>
              </a:rPr>
              <a:t>30 dias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874519"/>
            <a:ext cx="384048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50" b="0" i="0">
                <a:solidFill>
                  <a:srgbClr val="1F2A24"/>
                </a:solidFill>
                <a:latin typeface="Century Gothic"/>
              </a:rPr>
              <a:t>em programa de conformidade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423160"/>
            <a:ext cx="1280160" cy="45720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0" y="2423160"/>
            <a:ext cx="128016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EFC100"/>
                </a:solidFill>
                <a:latin typeface="Century Gothic"/>
              </a:rPr>
              <a:t>60 dias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5240" y="2423160"/>
            <a:ext cx="384048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50" b="0" i="0">
                <a:solidFill>
                  <a:srgbClr val="1F2A24"/>
                </a:solidFill>
                <a:latin typeface="Century Gothic"/>
              </a:rPr>
              <a:t>regra para quem cumpre os requisitos legais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2971800"/>
            <a:ext cx="1280160" cy="45720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17920" y="2971800"/>
            <a:ext cx="128016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400" b="1" i="0">
                <a:solidFill>
                  <a:srgbClr val="EFC100"/>
                </a:solidFill>
                <a:latin typeface="Century Gothic"/>
              </a:rPr>
              <a:t>180 dias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35240" y="2971800"/>
            <a:ext cx="384048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250" b="0" i="0">
                <a:solidFill>
                  <a:srgbClr val="1F2A24"/>
                </a:solidFill>
                <a:latin typeface="Century Gothic"/>
              </a:rPr>
              <a:t>demais casos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0" y="3566160"/>
            <a:ext cx="5257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200" b="0" i="0">
                <a:solidFill>
                  <a:srgbClr val="1F2A24"/>
                </a:solidFill>
                <a:latin typeface="Century Gothic"/>
              </a:rPr>
              <a:t>Sem resposta no prazo, o crédito é ressarcido em até 15 dias, com Selic. Crédito de bens do ativo imobilizado tem prazo menor.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8056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7240" y="4498848"/>
            <a:ext cx="10607040" cy="69494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300" b="1" i="0">
                <a:solidFill>
                  <a:srgbClr val="1F2A24"/>
                </a:solidFill>
                <a:latin typeface="Century Gothic"/>
              </a:rPr>
              <a:t>No caixa: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o crédito acumulado fica parado até o pedido ser atendido. O pedido de ressarcimento entra no calendário financeiro desde janeiro.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349240"/>
            <a:ext cx="11064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55605A"/>
                </a:solidFill>
                <a:latin typeface="Century Gothic"/>
              </a:rPr>
              <a:t>LC 214/2025: arts. 27 e 47 (crédito condicionado à extinção do débito); arts. 39 e 40 (ressarcimento).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7 | RESUMO POR REGIME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Resumo: o que muda em cada regime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13432" y="1234440"/>
            <a:ext cx="3054096" cy="621792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31720" y="1234440"/>
            <a:ext cx="301752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entury Gothic"/>
              </a:rPr>
              <a:t>Simples Nacional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22392" y="1234440"/>
            <a:ext cx="3054096" cy="621792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40679" y="1234440"/>
            <a:ext cx="301752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entury Gothic"/>
              </a:rPr>
              <a:t>Lucro Presumido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31351" y="1234440"/>
            <a:ext cx="3054096" cy="621792"/>
          </a:xfrm>
          <a:prstGeom prst="roundRect">
            <a:avLst>
              <a:gd name="adj" fmla="val 15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49640" y="1234440"/>
            <a:ext cx="3017520" cy="62179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entury Gothic"/>
              </a:rPr>
              <a:t>Lucro Real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1911096"/>
            <a:ext cx="1106424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1911096"/>
            <a:ext cx="15910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Preço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59152" y="1911096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No DAS, segue com o DAS dentro. Fora dele, IBS/CBS por fora, com zero na flor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68112" y="1911096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Tirar os 3,65% de dentro e destacar IBS/CBS por fora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7072" y="1911096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Tirar os 9,25% de dentro e destacar IBS/CBS por fora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2569464"/>
            <a:ext cx="11064240" cy="621792"/>
          </a:xfrm>
          <a:prstGeom prst="roundRect">
            <a:avLst>
              <a:gd name="adj" fmla="val 12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1792" y="2569464"/>
            <a:ext cx="15910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Custo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9152" y="2667994"/>
            <a:ext cx="2962656" cy="4247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>
                <a:solidFill>
                  <a:srgbClr val="1F2A24"/>
                </a:solidFill>
                <a:latin typeface="Century Gothic"/>
              </a:rPr>
              <a:t>No DAS, o IBS/CBS das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compras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vira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custo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. Fora dele, é crédito (amplo).</a:t>
            </a:r>
            <a:endParaRPr sz="12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68112" y="2760327"/>
            <a:ext cx="2962656" cy="24006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>
                <a:solidFill>
                  <a:srgbClr val="1F2A24"/>
                </a:solidFill>
                <a:latin typeface="Century Gothic"/>
              </a:rPr>
              <a:t>Passa a ter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amplo</a:t>
            </a:r>
            <a:endParaRPr sz="12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77072" y="2569464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O crédito, que já existe, fica mais amplo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3227832"/>
            <a:ext cx="1106424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792" y="3227832"/>
            <a:ext cx="15910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Margem e 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59152" y="3227832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>
                <a:solidFill>
                  <a:srgbClr val="1F2A24"/>
                </a:solidFill>
                <a:latin typeface="Century Gothic"/>
              </a:rPr>
              <a:t>No DAS, a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margem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absorve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imposto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das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compras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; IR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dentro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do DAS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68112" y="3234029"/>
            <a:ext cx="2962656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>
                <a:solidFill>
                  <a:srgbClr val="1F2A24"/>
                </a:solidFill>
                <a:latin typeface="Century Gothic"/>
              </a:rPr>
              <a:t>O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lucro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tende a subir 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e o IR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não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acompanha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, depende das negociações</a:t>
            </a:r>
            <a:endParaRPr sz="12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77072" y="3326362"/>
            <a:ext cx="2962656" cy="4247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>
                <a:solidFill>
                  <a:srgbClr val="1F2A24"/>
                </a:solidFill>
                <a:latin typeface="Century Gothic"/>
              </a:rPr>
              <a:t>O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lucro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tende a subir 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e 34%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vai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para IRPJ e CSLL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3886200"/>
            <a:ext cx="11064240" cy="621792"/>
          </a:xfrm>
          <a:prstGeom prst="roundRect">
            <a:avLst>
              <a:gd name="adj" fmla="val 12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1792" y="3886200"/>
            <a:ext cx="15910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Caixa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152" y="3886200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Fora do DAS, pode acumular crédito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68112" y="3886200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Saldo credor e ressarcimento: rotina nova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77072" y="3984730"/>
            <a:ext cx="2962656" cy="4247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>
                <a:solidFill>
                  <a:srgbClr val="1F2A24"/>
                </a:solidFill>
                <a:latin typeface="Century Gothic"/>
              </a:rPr>
              <a:t>Quem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vende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itens do capítulo 6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acumula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endParaRPr sz="12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48640" y="4544567"/>
            <a:ext cx="1106424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792" y="4544567"/>
            <a:ext cx="15910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200" b="1" i="0">
                <a:solidFill>
                  <a:srgbClr val="005A2E"/>
                </a:solidFill>
                <a:latin typeface="Century Gothic"/>
              </a:rPr>
              <a:t>Decisão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59152" y="4550764"/>
            <a:ext cx="2962656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Ficar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no DAS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ou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apurar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por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fora: mix</a:t>
            </a:r>
            <a:r>
              <a:rPr lang="pt-BR" sz="1200" dirty="0">
                <a:solidFill>
                  <a:srgbClr val="1F2A24"/>
                </a:solidFill>
                <a:latin typeface="Century Gothic"/>
              </a:rPr>
              <a:t> de produtos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,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cliente</a:t>
            </a:r>
            <a:r>
              <a:rPr lang="pt-BR" sz="1200" b="0" i="0" dirty="0">
                <a:solidFill>
                  <a:srgbClr val="1F2A24"/>
                </a:solidFill>
                <a:latin typeface="Century Gothic"/>
              </a:rPr>
              <a:t>s e fornecedores</a:t>
            </a:r>
            <a:r>
              <a:rPr sz="12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200" b="0" i="0" dirty="0" err="1">
                <a:solidFill>
                  <a:srgbClr val="1F2A24"/>
                </a:solidFill>
                <a:latin typeface="Century Gothic"/>
              </a:rPr>
              <a:t>decidem</a:t>
            </a:r>
            <a:endParaRPr sz="12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68112" y="4544567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Simular Presumido x Real; estoque de 31/12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77072" y="4544567"/>
            <a:ext cx="2962656" cy="62179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0" i="0">
                <a:solidFill>
                  <a:srgbClr val="1F2A24"/>
                </a:solidFill>
                <a:latin typeface="Century Gothic"/>
              </a:rPr>
              <a:t>Reparametrizar sistema; projetar ressarcimento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7 | RESUMO POR REGIME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Simples: ficar no DAS ou sair? Cinco perguntas antes da conta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34840" y="1188720"/>
            <a:ext cx="3520440" cy="411480"/>
          </a:xfrm>
          <a:prstGeom prst="roundRect">
            <a:avLst>
              <a:gd name="adj" fmla="val 20000"/>
            </a:avLst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434840" y="1188720"/>
            <a:ext cx="35204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entury Gothic"/>
              </a:rPr>
              <a:t>Pesa para sair do DAS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92440" y="1188720"/>
            <a:ext cx="3520440" cy="411480"/>
          </a:xfrm>
          <a:prstGeom prst="roundRect">
            <a:avLst>
              <a:gd name="adj" fmla="val 20000"/>
            </a:avLst>
          </a:prstGeom>
          <a:solidFill>
            <a:srgbClr val="EF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92440" y="1188720"/>
            <a:ext cx="35204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300" b="1" i="0">
                <a:solidFill>
                  <a:srgbClr val="005A2E"/>
                </a:solidFill>
                <a:latin typeface="Century Gothic"/>
              </a:rPr>
              <a:t>Pesa para ficar no DAS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1810512"/>
            <a:ext cx="457200" cy="45720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77240" y="2286000"/>
            <a:ext cx="0" cy="210312"/>
          </a:xfrm>
          <a:prstGeom prst="line">
            <a:avLst/>
          </a:prstGeom>
          <a:ln w="25400">
            <a:solidFill>
              <a:srgbClr val="C9D6C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3000" y="1737360"/>
            <a:ext cx="3200400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>
                <a:solidFill>
                  <a:srgbClr val="005A2E"/>
                </a:solidFill>
                <a:latin typeface="Century Gothic"/>
              </a:rPr>
              <a:t>Quem compra de você?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7556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53712" y="17556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Empresa no regime regular: toma crédito integral da sua nota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7556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11312" y="17556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Consumidor final ou empresa no Simples: o crédito não pesa</a:t>
            </a:r>
          </a:p>
        </p:txBody>
      </p:sp>
      <p:sp>
        <p:nvSpPr>
          <p:cNvPr id="16" name="Oval 15"/>
          <p:cNvSpPr/>
          <p:nvPr/>
        </p:nvSpPr>
        <p:spPr>
          <a:xfrm>
            <a:off x="548640" y="2496312"/>
            <a:ext cx="457200" cy="457200"/>
          </a:xfrm>
          <a:prstGeom prst="ellipse">
            <a:avLst/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77240" y="2971800"/>
            <a:ext cx="0" cy="210312"/>
          </a:xfrm>
          <a:prstGeom prst="line">
            <a:avLst/>
          </a:prstGeom>
          <a:ln w="25400">
            <a:solidFill>
              <a:srgbClr val="C9D6C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43000" y="2423160"/>
            <a:ext cx="3200400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>
                <a:solidFill>
                  <a:srgbClr val="005A2E"/>
                </a:solidFill>
                <a:latin typeface="Century Gothic"/>
              </a:rPr>
              <a:t>Qual é o seu mix de produtos?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4414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53712" y="24414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Flor e planta predominam: alíquota zero fora do DAS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24414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11312" y="24414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Vaso e acessório predominam: o DAS tende a sair mais barato</a:t>
            </a:r>
          </a:p>
        </p:txBody>
      </p:sp>
      <p:sp>
        <p:nvSpPr>
          <p:cNvPr id="23" name="Oval 22"/>
          <p:cNvSpPr/>
          <p:nvPr/>
        </p:nvSpPr>
        <p:spPr>
          <a:xfrm>
            <a:off x="548640" y="3182112"/>
            <a:ext cx="457200" cy="45720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77240" y="3657600"/>
            <a:ext cx="0" cy="210311"/>
          </a:xfrm>
          <a:prstGeom prst="line">
            <a:avLst/>
          </a:prstGeom>
          <a:ln w="25400">
            <a:solidFill>
              <a:srgbClr val="C9D6C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43000" y="3108960"/>
            <a:ext cx="3200400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>
                <a:solidFill>
                  <a:srgbClr val="005A2E"/>
                </a:solidFill>
                <a:latin typeface="Century Gothic"/>
              </a:rPr>
              <a:t>De quem você compra?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34840" y="31272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53712" y="31272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Fornecedores no regime regular: fora do DAS, o imposto da compra volta como crédito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2440" y="31272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11312" y="31272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Produtor PF e fornecedores no DAS: pouco crédito a recuperar</a:t>
            </a:r>
          </a:p>
        </p:txBody>
      </p:sp>
      <p:sp>
        <p:nvSpPr>
          <p:cNvPr id="30" name="Oval 29"/>
          <p:cNvSpPr/>
          <p:nvPr/>
        </p:nvSpPr>
        <p:spPr>
          <a:xfrm>
            <a:off x="548640" y="3867912"/>
            <a:ext cx="457200" cy="457200"/>
          </a:xfrm>
          <a:prstGeom prst="ellipse">
            <a:avLst/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entury Gothic"/>
              </a:rPr>
              <a:t>4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77240" y="4343400"/>
            <a:ext cx="0" cy="210312"/>
          </a:xfrm>
          <a:prstGeom prst="line">
            <a:avLst/>
          </a:prstGeom>
          <a:ln w="25400">
            <a:solidFill>
              <a:srgbClr val="C9D6C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43000" y="3794760"/>
            <a:ext cx="3200400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>
                <a:solidFill>
                  <a:srgbClr val="005A2E"/>
                </a:solidFill>
                <a:latin typeface="Century Gothic"/>
              </a:rPr>
              <a:t>Em que faixa do Simples você está?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34840" y="38130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53712" y="38130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Faixas mais altas: o DAS pesa mais sobre toda a receita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92440" y="38130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211312" y="38130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Faixas iniciais: o DAS pesa pouco</a:t>
            </a:r>
          </a:p>
        </p:txBody>
      </p:sp>
      <p:sp>
        <p:nvSpPr>
          <p:cNvPr id="37" name="Oval 36"/>
          <p:cNvSpPr/>
          <p:nvPr/>
        </p:nvSpPr>
        <p:spPr>
          <a:xfrm>
            <a:off x="548640" y="4553712"/>
            <a:ext cx="457200" cy="45720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entury Gothic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480560"/>
            <a:ext cx="3200400" cy="60350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1" i="0">
                <a:solidFill>
                  <a:srgbClr val="005A2E"/>
                </a:solidFill>
                <a:latin typeface="Century Gothic"/>
              </a:rPr>
              <a:t>A sua estrutura dá conta?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34840" y="44988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553712" y="44988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Sistema e contador prontos para apurar IBS/CBS e controlar crédito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92440" y="4498848"/>
            <a:ext cx="3520440" cy="585216"/>
          </a:xfrm>
          <a:prstGeom prst="roundRect">
            <a:avLst>
              <a:gd name="adj" fmla="val 15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211312" y="4498848"/>
            <a:ext cx="3291840" cy="58521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150" b="0" i="0">
                <a:solidFill>
                  <a:srgbClr val="1F2A24"/>
                </a:solidFill>
                <a:latin typeface="Century Gothic"/>
              </a:rPr>
              <a:t>Sem estrutura: o custo de apuração pode consumir o ganho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7 | RESUMO POR REGIME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Em 2027, Presumido x Real vira uma escolha só de IR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5349240" cy="2331720"/>
          </a:xfrm>
          <a:prstGeom prst="roundRect">
            <a:avLst>
              <a:gd name="adj" fmla="val 8000"/>
            </a:avLst>
          </a:prstGeom>
          <a:solidFill>
            <a:srgbClr val="F1F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371600"/>
            <a:ext cx="4846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1" i="0">
                <a:solidFill>
                  <a:srgbClr val="55605A"/>
                </a:solidFill>
                <a:latin typeface="Century Gothic"/>
              </a:rPr>
              <a:t>Hoje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74519"/>
            <a:ext cx="4846320" cy="1691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50" b="1" i="0">
                <a:solidFill>
                  <a:srgbClr val="005A2E"/>
                </a:solidFill>
                <a:latin typeface="Century Gothic"/>
              </a:rPr>
              <a:t>• Presumido: </a:t>
            </a:r>
            <a:r>
              <a:rPr sz="1450" b="0" i="0">
                <a:solidFill>
                  <a:srgbClr val="1F2A24"/>
                </a:solidFill>
                <a:latin typeface="Century Gothic"/>
              </a:rPr>
              <a:t>PIS/Cofins de 3,65%, sem crédito</a:t>
            </a:r>
          </a:p>
          <a:p>
            <a:pPr algn="l">
              <a:spcAft>
                <a:spcPts val="800"/>
              </a:spcAft>
            </a:pPr>
            <a:r>
              <a:rPr sz="1450" b="1" i="0">
                <a:solidFill>
                  <a:srgbClr val="005A2E"/>
                </a:solidFill>
                <a:latin typeface="Century Gothic"/>
              </a:rPr>
              <a:t>• Real: </a:t>
            </a:r>
            <a:r>
              <a:rPr sz="1450" b="0" i="0">
                <a:solidFill>
                  <a:srgbClr val="1F2A24"/>
                </a:solidFill>
                <a:latin typeface="Century Gothic"/>
              </a:rPr>
              <a:t>PIS/Cofins de 9,25%, com crédito restrito</a:t>
            </a:r>
          </a:p>
          <a:p>
            <a:pPr algn="l">
              <a:spcAft>
                <a:spcPts val="800"/>
              </a:spcAft>
            </a:pPr>
            <a:r>
              <a:rPr sz="1450" b="0" i="0">
                <a:solidFill>
                  <a:srgbClr val="1F2A24"/>
                </a:solidFill>
                <a:latin typeface="Century Gothic"/>
              </a:rPr>
              <a:t>• Muita empresa está no Presumido por causa do PIS/Cofins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280160"/>
            <a:ext cx="5349240" cy="233172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371600"/>
            <a:ext cx="48463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1" i="0">
                <a:solidFill>
                  <a:srgbClr val="005A2E"/>
                </a:solidFill>
                <a:latin typeface="Century Gothic"/>
              </a:rPr>
              <a:t>A partir de 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1874519"/>
            <a:ext cx="4846320" cy="1691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50" b="1" i="0">
                <a:solidFill>
                  <a:srgbClr val="005A2E"/>
                </a:solidFill>
                <a:latin typeface="Century Gothic"/>
              </a:rPr>
              <a:t>• Os dois: </a:t>
            </a:r>
            <a:r>
              <a:rPr sz="1450" b="0" i="0">
                <a:solidFill>
                  <a:srgbClr val="1F2A24"/>
                </a:solidFill>
                <a:latin typeface="Century Gothic"/>
              </a:rPr>
              <a:t>mesmo IBS/CBS, mesmo crédito amplo</a:t>
            </a:r>
          </a:p>
          <a:p>
            <a:pPr algn="l">
              <a:spcAft>
                <a:spcPts val="800"/>
              </a:spcAft>
            </a:pPr>
            <a:r>
              <a:rPr sz="1450" b="1" i="0">
                <a:solidFill>
                  <a:srgbClr val="005A2E"/>
                </a:solidFill>
                <a:latin typeface="Century Gothic"/>
              </a:rPr>
              <a:t>• A escolha: </a:t>
            </a:r>
            <a:r>
              <a:rPr sz="1450" b="0" i="0">
                <a:solidFill>
                  <a:srgbClr val="1F2A24"/>
                </a:solidFill>
                <a:latin typeface="Century Gothic"/>
              </a:rPr>
              <a:t>margem real x presunção de 8% (IRPJ) e 12% (CSLL)</a:t>
            </a:r>
          </a:p>
          <a:p>
            <a:pPr algn="l">
              <a:spcAft>
                <a:spcPts val="800"/>
              </a:spcAft>
            </a:pPr>
            <a:r>
              <a:rPr sz="1450" b="0" i="0">
                <a:solidFill>
                  <a:srgbClr val="1F2A24"/>
                </a:solidFill>
                <a:latin typeface="Century Gothic"/>
              </a:rPr>
              <a:t>• O motivo de estar no Presumido pode ter acabado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794760"/>
            <a:ext cx="5349240" cy="128016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3840480"/>
            <a:ext cx="49377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Estoque em 31/12/2026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4251960"/>
            <a:ext cx="493776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Quem está no Presumido pode ter crédito de 9,25% sobre o estoque, usado em 12 meses. Inventariar.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794760"/>
            <a:ext cx="5349240" cy="128016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92240" y="3840480"/>
            <a:ext cx="49377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1" i="0">
                <a:solidFill>
                  <a:srgbClr val="005A2E"/>
                </a:solidFill>
                <a:latin typeface="Century Gothic"/>
              </a:rPr>
              <a:t>Receita acima de R$ 5 mi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251960"/>
            <a:ext cx="493776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 i="0">
                <a:solidFill>
                  <a:srgbClr val="1F2A24"/>
                </a:solidFill>
                <a:latin typeface="Century Gothic"/>
              </a:rPr>
              <a:t>Presunção 10% maior desde 2026 (LC 224/2025), com liminares contrárias.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166360"/>
            <a:ext cx="11064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55605A"/>
                </a:solidFill>
                <a:latin typeface="Century Gothic"/>
              </a:rPr>
              <a:t>LC 214/2025, art. 381 (crédito presumido sobre estoque); Lei 9.249/1995, arts. 15 e 20; LC 224/2025. Grupo com mais de um CNPJ: a decisão é do conjunto.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8 | O QUE FAZER A PARTIR DE AGORA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Plano de ação até janeiro: o que é de cada regime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3520440" cy="379476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280160"/>
            <a:ext cx="3520440" cy="50292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315468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entury Gothic"/>
              </a:rPr>
              <a:t>Simples Nacional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3200400" cy="3108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Até 30/10: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decidir DAS ou fora do DAS para o 1º semestre</a:t>
            </a:r>
          </a:p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Até 20/12: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confirmar ou desistir, com os números de novembro</a:t>
            </a:r>
          </a:p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Janeiro: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se saiu do DAS, rodar apuração e controle de crédito</a:t>
            </a:r>
          </a:p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5A2E"/>
                </a:solidFill>
                <a:latin typeface="Century Gothic"/>
              </a:rPr>
              <a:t>• Março/2027: </a:t>
            </a:r>
            <a:r>
              <a:rPr sz="1300" b="0" i="0">
                <a:solidFill>
                  <a:srgbClr val="1F2A24"/>
                </a:solidFill>
                <a:latin typeface="Century Gothic"/>
              </a:rPr>
              <a:t>refazer a conta para o 2º semestre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280160"/>
            <a:ext cx="3520440" cy="3794760"/>
          </a:xfrm>
          <a:prstGeom prst="roundRect">
            <a:avLst>
              <a:gd name="adj" fmla="val 8000"/>
            </a:avLst>
          </a:prstGeom>
          <a:solidFill>
            <a:srgbClr val="FFF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25112" y="1280160"/>
            <a:ext cx="3520440" cy="50292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1325880"/>
            <a:ext cx="315468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entury Gothic"/>
              </a:rPr>
              <a:t>Lucro Presumido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920240"/>
            <a:ext cx="3200400" cy="20005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Novembro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simular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Presumido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x Real para 2027, com a DRE</a:t>
            </a: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lang="pt-BR" sz="1300" b="1" i="0" dirty="0">
                <a:solidFill>
                  <a:srgbClr val="005A2E"/>
                </a:solidFill>
                <a:latin typeface="Century Gothic"/>
              </a:rPr>
              <a:t>Até 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31/12: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inventariar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estoque (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presumido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de 9,25%)</a:t>
            </a: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lang="pt-BR" sz="1300" b="1" i="0" dirty="0">
                <a:solidFill>
                  <a:srgbClr val="005A2E"/>
                </a:solidFill>
                <a:latin typeface="Century Gothic"/>
              </a:rPr>
              <a:t>Até 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Janeiro: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implantar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controle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e de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saldo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credor</a:t>
            </a:r>
            <a:endParaRPr sz="13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1º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pagamento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 de 2027: 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a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opção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de regime vale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ano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todo</a:t>
            </a:r>
            <a:endParaRPr sz="13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101583" y="1280160"/>
            <a:ext cx="3520440" cy="3794760"/>
          </a:xfrm>
          <a:prstGeom prst="roundRect">
            <a:avLst>
              <a:gd name="adj" fmla="val 8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101583" y="1280160"/>
            <a:ext cx="3520440" cy="502920"/>
          </a:xfrm>
          <a:prstGeom prst="roundRect">
            <a:avLst>
              <a:gd name="adj" fmla="val 20000"/>
            </a:avLst>
          </a:prstGeom>
          <a:solidFill>
            <a:srgbClr val="00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84463" y="1325880"/>
            <a:ext cx="315468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entury Gothic"/>
              </a:rPr>
              <a:t>Lucro Real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4463" y="1920240"/>
            <a:ext cx="3200400" cy="20005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Novembro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mapear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créditos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novos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fornecedores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tipo</a:t>
            </a:r>
            <a:endParaRPr sz="13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lang="pt-BR" sz="1300" b="1" i="0" dirty="0">
                <a:solidFill>
                  <a:srgbClr val="005A2E"/>
                </a:solidFill>
                <a:latin typeface="Century Gothic"/>
              </a:rPr>
              <a:t>Até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Dezembro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reparametrizar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sistema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para o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crédito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amplo</a:t>
            </a:r>
            <a:endParaRPr sz="13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</a:t>
            </a:r>
            <a:r>
              <a:rPr lang="pt-BR" sz="1300" b="1" i="0" dirty="0">
                <a:solidFill>
                  <a:srgbClr val="005A2E"/>
                </a:solidFill>
                <a:latin typeface="Century Gothic"/>
              </a:rPr>
              <a:t>Até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Dezembro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projetar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saldo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credor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pedidos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de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ressarcimento</a:t>
            </a:r>
            <a:endParaRPr sz="1300" b="0" i="0" dirty="0">
              <a:solidFill>
                <a:srgbClr val="1F2A24"/>
              </a:solidFill>
              <a:latin typeface="Century Gothic"/>
            </a:endParaRP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5A2E"/>
                </a:solidFill>
                <a:latin typeface="Century Gothic"/>
              </a:rPr>
              <a:t>• 1º </a:t>
            </a:r>
            <a:r>
              <a:rPr sz="1300" b="1" i="0" dirty="0" err="1">
                <a:solidFill>
                  <a:srgbClr val="005A2E"/>
                </a:solidFill>
                <a:latin typeface="Century Gothic"/>
              </a:rPr>
              <a:t>pagamento</a:t>
            </a:r>
            <a:r>
              <a:rPr sz="1300" b="1" i="0" dirty="0">
                <a:solidFill>
                  <a:srgbClr val="005A2E"/>
                </a:solidFill>
                <a:latin typeface="Century Gothic"/>
              </a:rPr>
              <a:t> de 2027: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confirmar</a:t>
            </a:r>
            <a:r>
              <a:rPr sz="1300" b="0" i="0" dirty="0">
                <a:solidFill>
                  <a:srgbClr val="1F2A24"/>
                </a:solidFill>
                <a:latin typeface="Century Gothic"/>
              </a:rPr>
              <a:t> Real x </a:t>
            </a:r>
            <a:r>
              <a:rPr sz="1300" b="0" i="0" dirty="0" err="1">
                <a:solidFill>
                  <a:srgbClr val="1F2A24"/>
                </a:solidFill>
                <a:latin typeface="Century Gothic"/>
              </a:rPr>
              <a:t>Presumido</a:t>
            </a:r>
            <a:endParaRPr sz="1300" b="0" i="0" dirty="0">
              <a:solidFill>
                <a:srgbClr val="1F2A24"/>
              </a:solidFill>
              <a:latin typeface="Century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" y="5166360"/>
            <a:ext cx="11064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55605A"/>
                </a:solidFill>
                <a:latin typeface="Century Gothic"/>
              </a:rPr>
              <a:t>Resolução CGSN nº 194/2026; LC 214/2025, art. 381; opção pelo regime de IRPJ com o primeiro pagamento do ano (Lei 9.430/1996, art. 26).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50853"/>
            <a:ext cx="10332720" cy="113877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400" b="1" i="0" dirty="0">
                <a:solidFill>
                  <a:srgbClr val="005A2E"/>
                </a:solidFill>
                <a:latin typeface="Century Gothic"/>
              </a:rPr>
              <a:t>Em </a:t>
            </a:r>
            <a:r>
              <a:rPr sz="3400" b="1" i="0" dirty="0" err="1">
                <a:solidFill>
                  <a:srgbClr val="005A2E"/>
                </a:solidFill>
                <a:latin typeface="Century Gothic"/>
              </a:rPr>
              <a:t>janeiro</a:t>
            </a:r>
            <a:r>
              <a:rPr sz="3400" b="1" i="0" dirty="0">
                <a:solidFill>
                  <a:srgbClr val="005A2E"/>
                </a:solidFill>
                <a:latin typeface="Century Gothic"/>
              </a:rPr>
              <a:t> </a:t>
            </a:r>
            <a:r>
              <a:rPr lang="pt-BR" sz="3400" b="1" dirty="0">
                <a:solidFill>
                  <a:srgbClr val="005A2E"/>
                </a:solidFill>
                <a:latin typeface="Century Gothic"/>
              </a:rPr>
              <a:t>o</a:t>
            </a:r>
            <a:r>
              <a:rPr lang="pt-BR" sz="3400" b="1" i="0" dirty="0">
                <a:solidFill>
                  <a:srgbClr val="005A2E"/>
                </a:solidFill>
                <a:latin typeface="Century Gothic"/>
              </a:rPr>
              <a:t> imposto sai de dentro do preço e aparece na nota</a:t>
            </a:r>
            <a:r>
              <a:rPr sz="3400" b="1" i="0" dirty="0">
                <a:solidFill>
                  <a:srgbClr val="005A2E"/>
                </a:solidFill>
                <a:latin typeface="Century Gothic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880" y="4012093"/>
            <a:ext cx="11064240" cy="132343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lang="pt-BR" sz="4000" b="1" dirty="0">
                <a:solidFill>
                  <a:srgbClr val="EFC100"/>
                </a:solidFill>
                <a:latin typeface="Century Gothic"/>
              </a:rPr>
              <a:t>Quem vai pagar por ele: o seu cliente ou a sua margem?</a:t>
            </a:r>
            <a:endParaRPr sz="4000" b="1" i="0" dirty="0">
              <a:solidFill>
                <a:srgbClr val="EFC100"/>
              </a:solidFill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01168"/>
            <a:ext cx="7315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100" b="1" i="0">
                <a:solidFill>
                  <a:srgbClr val="00A055"/>
                </a:solidFill>
                <a:latin typeface="Century Gothic"/>
              </a:rPr>
              <a:t>EXERCÍCIO PARA FAZER AGORA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57200"/>
            <a:ext cx="694944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800" b="1" i="0">
                <a:solidFill>
                  <a:srgbClr val="005A2E"/>
                </a:solidFill>
                <a:latin typeface="Century Gothic"/>
              </a:rPr>
              <a:t>Qual é o próximo passo da sua empresa na Reforma Tributária?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7665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55605A"/>
                </a:solidFill>
                <a:latin typeface="Century Gothic"/>
              </a:rPr>
              <a:t>Responda pelo celular o Radar Tributário B&amp;W: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31720"/>
            <a:ext cx="6675120" cy="512064"/>
          </a:xfrm>
          <a:prstGeom prst="roundRect">
            <a:avLst>
              <a:gd name="adj" fmla="val 20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58368" y="2404872"/>
            <a:ext cx="365760" cy="36576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331720"/>
            <a:ext cx="5943600" cy="5120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0" i="0">
                <a:solidFill>
                  <a:srgbClr val="1F2A24"/>
                </a:solidFill>
                <a:latin typeface="Century Gothic"/>
              </a:rPr>
              <a:t>Checklist de prontidão em 3 a 5 minutos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35224"/>
            <a:ext cx="6675120" cy="512064"/>
          </a:xfrm>
          <a:prstGeom prst="roundRect">
            <a:avLst>
              <a:gd name="adj" fmla="val 20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8368" y="3008376"/>
            <a:ext cx="365760" cy="36576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935224"/>
            <a:ext cx="5943600" cy="5120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0" i="0">
                <a:solidFill>
                  <a:srgbClr val="1F2A24"/>
                </a:solidFill>
                <a:latin typeface="Century Gothic"/>
              </a:rPr>
              <a:t>Resultado preliminar na hora, sem cadastro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38728"/>
            <a:ext cx="6675120" cy="512064"/>
          </a:xfrm>
          <a:prstGeom prst="roundRect">
            <a:avLst>
              <a:gd name="adj" fmla="val 20000"/>
            </a:avLst>
          </a:prstGeom>
          <a:solidFill>
            <a:srgbClr val="E6F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58368" y="3611880"/>
            <a:ext cx="365760" cy="36576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538728"/>
            <a:ext cx="5943600" cy="5120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0" i="0">
                <a:solidFill>
                  <a:srgbClr val="1F2A24"/>
                </a:solidFill>
                <a:latin typeface="Century Gothic"/>
              </a:rPr>
              <a:t>Plano de ação e perguntas para levar à sua contabilidade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142231"/>
            <a:ext cx="6675120" cy="512064"/>
          </a:xfrm>
          <a:prstGeom prst="roundRect">
            <a:avLst>
              <a:gd name="adj" fmla="val 20000"/>
            </a:avLst>
          </a:prstGeom>
          <a:solidFill>
            <a:srgbClr val="F3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58368" y="4215383"/>
            <a:ext cx="365760" cy="365760"/>
          </a:xfrm>
          <a:prstGeom prst="ellipse">
            <a:avLst/>
          </a:prstGeom>
          <a:solidFill>
            <a:srgbClr val="00A0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entury Gothic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4142231"/>
            <a:ext cx="5943600" cy="51206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500" b="0" i="0">
                <a:solidFill>
                  <a:srgbClr val="1F2A24"/>
                </a:solidFill>
                <a:latin typeface="Century Gothic"/>
              </a:rPr>
              <a:t>Contato com a equipe apenas se você pedir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800600"/>
            <a:ext cx="67665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400" b="1" i="0">
                <a:solidFill>
                  <a:srgbClr val="005A2E"/>
                </a:solidFill>
                <a:latin typeface="Century Gothic"/>
              </a:rPr>
              <a:t>Entender hoje. Planejar melhor. Decidir com segurança.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18120" y="502920"/>
            <a:ext cx="379476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0A0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QR_Co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008" y="749808"/>
            <a:ext cx="3291840" cy="32918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18120" y="4114800"/>
            <a:ext cx="37947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 i="0">
                <a:solidFill>
                  <a:srgbClr val="005A2E"/>
                </a:solidFill>
                <a:latin typeface="Century Gothic"/>
              </a:rPr>
              <a:t>Aponte a câmera do celular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8120" y="4773168"/>
            <a:ext cx="37947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0" i="0">
                <a:solidFill>
                  <a:srgbClr val="55605A"/>
                </a:solidFill>
                <a:latin typeface="Century Gothic"/>
              </a:rPr>
              <a:t>Radar Tributário B&amp;W  |  @bwadvogados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303520"/>
            <a:ext cx="110642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55605A"/>
                </a:solidFill>
                <a:latin typeface="Century Gothic"/>
              </a:rPr>
              <a:t>Material educativo. Não substitui análise jurídica ou contábil individual.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6424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4000" b="1" i="0">
                <a:solidFill>
                  <a:srgbClr val="005A2E"/>
                </a:solidFill>
                <a:latin typeface="Century Gothic"/>
              </a:rPr>
              <a:t>Obrigada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83080"/>
            <a:ext cx="1106424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0" i="0" dirty="0">
                <a:solidFill>
                  <a:srgbClr val="1F2A24"/>
                </a:solidFill>
                <a:latin typeface="Century Gothic"/>
              </a:rPr>
              <a:t>Daniella Bontorin Waller  |  </a:t>
            </a:r>
            <a:r>
              <a:rPr sz="1600" b="0" i="0" dirty="0" err="1">
                <a:solidFill>
                  <a:srgbClr val="1F2A24"/>
                </a:solidFill>
                <a:latin typeface="Century Gothic"/>
              </a:rPr>
              <a:t>Advogada</a:t>
            </a:r>
            <a:r>
              <a:rPr sz="1600" b="0" i="0" dirty="0">
                <a:solidFill>
                  <a:srgbClr val="1F2A24"/>
                </a:solidFill>
                <a:latin typeface="Century Gothic"/>
              </a:rPr>
              <a:t> (OAB/PR 79.178) e </a:t>
            </a:r>
            <a:r>
              <a:rPr sz="1600" b="0" i="0" dirty="0" err="1">
                <a:solidFill>
                  <a:srgbClr val="1F2A24"/>
                </a:solidFill>
                <a:latin typeface="Century Gothic"/>
              </a:rPr>
              <a:t>contadora</a:t>
            </a:r>
            <a:r>
              <a:rPr lang="pt-BR" sz="1600" b="0" i="0" dirty="0">
                <a:solidFill>
                  <a:srgbClr val="1F2A24"/>
                </a:solidFill>
                <a:latin typeface="Century Gothic"/>
              </a:rPr>
              <a:t> (CRC/PR 79.575)</a:t>
            </a:r>
            <a:r>
              <a:rPr sz="1600" b="0" i="0" dirty="0">
                <a:solidFill>
                  <a:srgbClr val="1F2A24"/>
                </a:solidFill>
                <a:latin typeface="Century Gothic"/>
              </a:rPr>
              <a:t>  |  B&amp;W </a:t>
            </a:r>
            <a:r>
              <a:rPr sz="1600" b="0" i="0" dirty="0" err="1">
                <a:solidFill>
                  <a:srgbClr val="1F2A24"/>
                </a:solidFill>
                <a:latin typeface="Century Gothic"/>
              </a:rPr>
              <a:t>Advogados</a:t>
            </a:r>
            <a:endParaRPr sz="1600" b="0" i="0" dirty="0">
              <a:solidFill>
                <a:srgbClr val="1F2A24"/>
              </a:solidFill>
              <a:latin typeface="Century Gothic"/>
            </a:endParaRPr>
          </a:p>
          <a:p>
            <a:pPr algn="ctr"/>
            <a:r>
              <a:rPr sz="1600" b="0" i="0" dirty="0">
                <a:solidFill>
                  <a:srgbClr val="1F2A24"/>
                </a:solidFill>
                <a:latin typeface="Century Gothic"/>
              </a:rPr>
              <a:t>contato@bontorinwaller.adv.br  |  @daniellabwaller</a:t>
            </a:r>
            <a:r>
              <a:rPr lang="pt-BR" sz="1600" b="0" i="0" dirty="0">
                <a:solidFill>
                  <a:srgbClr val="1F2A24"/>
                </a:solidFill>
                <a:latin typeface="Century Gothic"/>
              </a:rPr>
              <a:t> | (41) 99209-1004</a:t>
            </a:r>
            <a:endParaRPr sz="1600" b="0" i="0" dirty="0">
              <a:solidFill>
                <a:srgbClr val="1F2A24"/>
              </a:solidFill>
              <a:latin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7909</Words>
  <Application>Microsoft Office PowerPoint</Application>
  <PresentationFormat>Widescreen</PresentationFormat>
  <Paragraphs>439</Paragraphs>
  <Slides>24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Renan Diniz</dc:creator>
  <cp:lastModifiedBy>Renan Diniz</cp:lastModifiedBy>
  <cp:revision>16</cp:revision>
  <dcterms:created xsi:type="dcterms:W3CDTF">2026-10-22T16:24:30Z</dcterms:created>
  <dcterms:modified xsi:type="dcterms:W3CDTF">2026-10-29T23:40:28Z</dcterms:modified>
</cp:coreProperties>
</file>