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74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Matukiwa" initials="LM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68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C5E59-1E74-9A18-54A4-2792E262A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A83E1F-6EEB-6FB4-AEA6-B712BBB85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1C5C9-462D-C805-B7A9-0E206DAD9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EFB22-9907-50AF-744B-1247EAFC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C2E364-FF93-5FC6-F871-6CDE780A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0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CC4EF-3756-4CDA-3E5B-1C5D71ABF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AE8B88-CAE8-9021-31FF-B73E2A5B2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29D1C2-C272-E41C-9B2B-91D4A02F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57C65B-CB59-FB3E-0B19-410D2F3F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4D2199-DB20-1AEC-68E2-52ACC140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9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6474B-B05A-B930-9F4C-10F4723A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749C1F-A429-770B-8D15-0E6235655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20227-92A7-A236-2916-826B12B9B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7077F4-8D2C-B280-183F-B0EFFAA9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8EB35B-0F05-ED33-FDB4-0ADB18068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4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AEBA7-84D6-981B-707B-99DB911B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FBE7C5-2E58-4A51-BD65-80F362B06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786E7B-7EFE-D518-D6BC-5914201F5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DC3C9D-A46E-EC5E-3957-D349C904D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381AFE-8EDA-67B9-2813-89E329EA4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7EE0A8-3C8D-5D6B-9E2D-30E7F67B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20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488E8-EB44-8ED3-49CF-14BCC7A3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1B86AF-0BCF-7FF8-500C-1397B9AF7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9A98C-2523-BE35-6353-AF5D50E1C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C4B461-DBF2-DE04-1370-FF0DB2FFD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2540EB-9EF4-A129-CAF0-CD9DCA5B8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6A30F1-DA40-86E7-0098-E7A482B9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975969-4244-F71B-EAAC-85B8F5A2A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8F1A6AF-E199-6364-D40E-59275A83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92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3A251-B03A-9F02-8025-9C07FB3E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3B2278-8974-7F15-8666-C627E444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AB57F7-0E9B-27B2-6BAE-77AB9D1E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91B760-2FBF-90F3-09B3-1329EFBC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43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179F66-9A4E-E320-CB25-8FDE57EC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1935C54-38C1-ECD3-301C-5D158372C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F61F16-9405-0447-AAC6-B7720674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42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9F560-9F45-60DA-2C17-7D36B35EF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885B84-CE1D-E6D2-6594-13583A2F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CC0D07-F152-7019-441C-DE1A64BBF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E2D10E-0A06-4E06-7BE9-06E413A6E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1CF9EC-E7CC-434D-CA79-56EAA4C0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A8346B-0BD1-BEC6-A70E-078C3A8D8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89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17928-813D-AFA9-DDED-FFEA2AEF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479643-4130-B03D-45A6-F519A6804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623E25-6F3E-ADD7-DE34-EDA7A3DA8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FE64E0-77A2-B8F4-2E44-FB7962ED9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5AA9C7-A4F3-95BA-A36D-9D173821D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6A0710-9B60-8E35-9508-3AF24507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83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D4963-2B3D-396A-A9BE-F727CF7B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E20AB6-6E6C-26C5-E086-C4E61ED630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6D9DC5-BF84-3472-6E0C-89391CC9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EF3350-2574-EC7C-30CA-5A25A5437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A37CC2-AC61-6C1B-69A1-70478F5E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02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39A0B3-58AA-661E-D848-676FE0CF2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9BEEB2-30C8-655A-0615-A16A55EC9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E530D-46D7-C1FA-156B-B1C60CB0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C7D0AD-D216-79E6-A6E1-33884F8E6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6E7C85-3BFD-5F42-5B19-B4362851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35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0DC9B0-43D6-B36D-F164-177FAC9D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C1DA06-CE63-A780-B347-C8AF49DEF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6D412D-A077-083A-BDCD-07A8DA98B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FA74C5-D6DA-B102-1872-D5B6F61A6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3DD249-D7CD-2F45-C49C-2A38768BC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03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0" y="1143000"/>
            <a:ext cx="589788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Century Gothic"/>
              </a:rPr>
              <a:t>Arrendamento rural e estoque de abertura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720" y="3063240"/>
            <a:ext cx="58978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rgbClr val="FFFFFF"/>
                </a:solidFill>
                <a:latin typeface="Century Gothic"/>
              </a:rPr>
              <a:t>Henrique Erbolato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0" y="3456432"/>
            <a:ext cx="58978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b="1" i="0" dirty="0" err="1">
                <a:solidFill>
                  <a:srgbClr val="FFFFFF"/>
                </a:solidFill>
                <a:latin typeface="Century Gothic"/>
              </a:rPr>
              <a:t>Sócio</a:t>
            </a:r>
            <a:r>
              <a:rPr b="1" i="0" dirty="0">
                <a:solidFill>
                  <a:srgbClr val="FFFFFF"/>
                </a:solidFill>
                <a:latin typeface="Century Gothic"/>
              </a:rPr>
              <a:t> da </a:t>
            </a:r>
            <a:r>
              <a:rPr b="1" i="0" dirty="0" err="1">
                <a:solidFill>
                  <a:srgbClr val="FFFFFF"/>
                </a:solidFill>
                <a:latin typeface="Century Gothic"/>
              </a:rPr>
              <a:t>área</a:t>
            </a:r>
            <a:r>
              <a:rPr b="1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b="1" i="0" dirty="0" err="1">
                <a:solidFill>
                  <a:srgbClr val="FFFFFF"/>
                </a:solidFill>
                <a:latin typeface="Century Gothic"/>
              </a:rPr>
              <a:t>tributária</a:t>
            </a:r>
            <a:r>
              <a:rPr b="1" i="0" dirty="0">
                <a:solidFill>
                  <a:srgbClr val="FFFFFF"/>
                </a:solidFill>
                <a:latin typeface="Century Gothic"/>
              </a:rPr>
              <a:t>  |  S</a:t>
            </a:r>
            <a:r>
              <a:rPr lang="pt-BR" b="1" i="0" dirty="0">
                <a:solidFill>
                  <a:srgbClr val="FFFFFF"/>
                </a:solidFill>
                <a:latin typeface="Century Gothic"/>
              </a:rPr>
              <a:t>antos Neto Advogados </a:t>
            </a:r>
            <a:endParaRPr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0720" y="2514600"/>
            <a:ext cx="58978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 i="0" dirty="0">
                <a:solidFill>
                  <a:srgbClr val="FFFFFF"/>
                </a:solidFill>
                <a:latin typeface="Century Gothic"/>
              </a:rPr>
              <a:t>IBS e </a:t>
            </a:r>
            <a:r>
              <a:rPr lang="pt-BR" sz="1800" b="0" i="0" dirty="0">
                <a:solidFill>
                  <a:srgbClr val="FFFFFF"/>
                </a:solidFill>
                <a:latin typeface="Century Gothic"/>
              </a:rPr>
              <a:t>a </a:t>
            </a:r>
            <a:r>
              <a:rPr sz="1800" b="0" i="0" dirty="0">
                <a:solidFill>
                  <a:srgbClr val="FFFFFF"/>
                </a:solidFill>
                <a:latin typeface="Century Gothic"/>
              </a:rPr>
              <a:t>CBS </a:t>
            </a:r>
            <a:r>
              <a:rPr sz="1800" b="0" i="0" dirty="0" err="1">
                <a:solidFill>
                  <a:srgbClr val="FFFFFF"/>
                </a:solidFill>
                <a:latin typeface="Century Gothic"/>
              </a:rPr>
              <a:t>na</a:t>
            </a:r>
            <a:r>
              <a:rPr sz="1800" b="0" i="0" dirty="0">
                <a:solidFill>
                  <a:srgbClr val="FFFFFF"/>
                </a:solidFill>
                <a:latin typeface="Century Gothic"/>
              </a:rPr>
              <a:t> Reforma </a:t>
            </a:r>
            <a:r>
              <a:rPr sz="1800" b="0" i="0" dirty="0" err="1">
                <a:solidFill>
                  <a:srgbClr val="FFFFFF"/>
                </a:solidFill>
                <a:latin typeface="Century Gothic"/>
              </a:rPr>
              <a:t>Tributária</a:t>
            </a:r>
            <a:endParaRPr sz="1800" b="0" i="0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Roteiro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3504895" cy="274320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886968" y="1645920"/>
            <a:ext cx="566928" cy="566928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 i="0">
                <a:solidFill>
                  <a:srgbClr val="005028"/>
                </a:solidFill>
                <a:latin typeface="Century Gothic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" y="2377440"/>
            <a:ext cx="313913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005028"/>
                </a:solidFill>
                <a:latin typeface="Century Gothic"/>
              </a:rPr>
              <a:t>Arrendamento rural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880360"/>
            <a:ext cx="3139135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Tributação, base de cálculo, enquadramento do arrendante e parceria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3575" y="1417320"/>
            <a:ext cx="3504895" cy="274320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4574743" y="1645920"/>
            <a:ext cx="566928" cy="566928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 i="0">
                <a:solidFill>
                  <a:srgbClr val="005028"/>
                </a:solidFill>
                <a:latin typeface="Century 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4743" y="2377440"/>
            <a:ext cx="313913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005028"/>
                </a:solidFill>
                <a:latin typeface="Century Gothic"/>
              </a:rPr>
              <a:t>Estoque de abertura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4743" y="2880360"/>
            <a:ext cx="3139135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Crédito presumido de CBS sobre o estoque em 1º/1/2027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1350" y="1417320"/>
            <a:ext cx="3504895" cy="274320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62518" y="1645920"/>
            <a:ext cx="566928" cy="566928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 i="0">
                <a:solidFill>
                  <a:srgbClr val="005028"/>
                </a:solidFill>
                <a:latin typeface="Century 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2518" y="2377440"/>
            <a:ext cx="313913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005028"/>
                </a:solidFill>
                <a:latin typeface="Century Gothic"/>
              </a:rPr>
              <a:t>Pontos de verificação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2518" y="2880360"/>
            <a:ext cx="3139135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Contratos, imóveis e estoque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457200" y="3931920"/>
            <a:ext cx="10058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entury Gothic"/>
              </a:rPr>
              <a:t>1. Arrendamento rural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457200" y="4800600"/>
            <a:ext cx="10058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FFFFFF"/>
                </a:solidFill>
                <a:latin typeface="Century Gothic"/>
              </a:rPr>
              <a:t>Tributação, base de cálculo, enquadramento e parceria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Tributação do arrendamento rural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LC 214, arts. 11, 252, 254, 261 e 263; Decreto 12.955/2026, arts. 12, 360, 363, 379 e 381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3108960" cy="3794760"/>
          </a:xfrm>
          <a:prstGeom prst="roundRect">
            <a:avLst>
              <a:gd name="adj" fmla="val 6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FFFFFF"/>
                </a:solidFill>
                <a:latin typeface="Century Gothic"/>
              </a:rPr>
              <a:t>Redução da alíquota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27432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Century Gothic"/>
              </a:rPr>
              <a:t>70%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92608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FFFFFF"/>
                </a:solidFill>
                <a:latin typeface="Century Gothic"/>
              </a:rPr>
              <a:t>CBS estimada em 2027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246120"/>
            <a:ext cx="27432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Century Gothic"/>
              </a:rPr>
              <a:t>3,36%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840480"/>
            <a:ext cx="274320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0" dirty="0">
                <a:solidFill>
                  <a:srgbClr val="FFFFFF"/>
                </a:solidFill>
                <a:latin typeface="Century Gothic"/>
              </a:rPr>
              <a:t>30% de 11,2%: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referência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 de 11,3%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proposta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pelo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 TCU,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menos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 0,1 p.p. (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Decreto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, art. 585).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Depende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resolução</a:t>
            </a:r>
            <a:r>
              <a:rPr sz="11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100" b="0" i="0" dirty="0" err="1">
                <a:solidFill>
                  <a:srgbClr val="FFFFFF"/>
                </a:solidFill>
                <a:latin typeface="Century Gothic"/>
              </a:rPr>
              <a:t>Senado</a:t>
            </a:r>
            <a:r>
              <a:rPr lang="pt-BR" sz="1100" dirty="0">
                <a:solidFill>
                  <a:srgbClr val="FFFFFF"/>
                </a:solidFill>
                <a:latin typeface="Century Gothic"/>
              </a:rPr>
              <a:t>.</a:t>
            </a:r>
            <a:endParaRPr sz="11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023360" y="1554480"/>
            <a:ext cx="7543800" cy="667512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06240" y="1554480"/>
            <a:ext cx="182880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Natureza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1554480"/>
            <a:ext cx="539496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Operação com bem imóvel. Servidão, cessão de uso e direito de passagem seguem a mesma regra.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23360" y="2331720"/>
            <a:ext cx="7543800" cy="667512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06240" y="2331720"/>
            <a:ext cx="182880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Momento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2331720"/>
            <a:ext cx="539496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O fato gerador ocorre a cada pagamento.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23360" y="3108960"/>
            <a:ext cx="7543800" cy="667512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06240" y="3108960"/>
            <a:ext cx="182880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Local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3108960"/>
            <a:ext cx="539496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 dirty="0">
                <a:solidFill>
                  <a:srgbClr val="26322B"/>
                </a:solidFill>
                <a:latin typeface="Century Gothic"/>
              </a:rPr>
              <a:t>Estado e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município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do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imóvel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 Se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abranger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mais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de um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município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,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aquele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com 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maior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parte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área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23360" y="3886200"/>
            <a:ext cx="7543800" cy="667512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206240" y="3927348"/>
            <a:ext cx="1828800" cy="6675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Contribuinte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5040" y="4019901"/>
            <a:ext cx="547116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 dirty="0">
                <a:solidFill>
                  <a:srgbClr val="26322B"/>
                </a:solidFill>
                <a:latin typeface="Century Gothic"/>
              </a:rPr>
              <a:t>O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arrendador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 Pessoa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jurídica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: regime regular,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independentemente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receita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Base de cálculo do arrendamento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LC 214, arts. 12 e 255; Decreto 12.955/2026, arts. 5º, 14 e 364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719072"/>
            <a:ext cx="4946903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Integram a 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157984"/>
            <a:ext cx="4946903" cy="23774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Valor do arrendamento, com juros, variação monetária e atualização previstos no contrato.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1" i="0">
                <a:solidFill>
                  <a:srgbClr val="26322B"/>
                </a:solidFill>
                <a:latin typeface="Century Gothic"/>
              </a:rPr>
              <a:t>Pagamento em produto:</a:t>
            </a:r>
            <a:r>
              <a:rPr sz="1400" b="0" i="0">
                <a:solidFill>
                  <a:srgbClr val="26322B"/>
                </a:solidFill>
                <a:latin typeface="Century Gothic"/>
              </a:rPr>
              <a:t> valor de mercado, por não ser valor em dinheiro (art. 14, III).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Benfeitorias e outras contraprestações custeadas pelo arrendatário não podem ser deduzidas.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5544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19088" y="1719072"/>
            <a:ext cx="4946903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Não integram a base, se pagos pelo arrendatário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088" y="2157984"/>
            <a:ext cx="4946903" cy="23774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Tributos e emolumentos sobre o imóvel, como o ITR.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Foro anual e taxa de ocupação.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Despesas de condomínio.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Condição: prova inequívoca do pagamento (art. 364, § 4º).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4800600"/>
            <a:ext cx="10881360" cy="59436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300" b="1" i="0">
                <a:solidFill>
                  <a:srgbClr val="005028"/>
                </a:solidFill>
                <a:latin typeface="Century Gothic"/>
              </a:rPr>
              <a:t>Partes relacionadas:</a:t>
            </a:r>
            <a:r>
              <a:rPr sz="1300" b="0" i="0">
                <a:solidFill>
                  <a:srgbClr val="005028"/>
                </a:solidFill>
                <a:latin typeface="Century Gothic"/>
              </a:rPr>
              <a:t> arrendamento gratuito ou abaixo do mercado, inclusive entre parentes até o 3º grau, é tributado pelo valor de mercado, com referência no valor do Sinter (arts. 5º e 364, §§ 7º e 8º).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Arrendante pessoa física: enquadramento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LC 214, art. 251; Decreto 12.955/2026, arts. 360, 381 e 382</a:t>
            </a:r>
          </a:p>
        </p:txBody>
      </p:sp>
      <p:sp>
        <p:nvSpPr>
          <p:cNvPr id="5" name="Oval 4"/>
          <p:cNvSpPr/>
          <p:nvPr/>
        </p:nvSpPr>
        <p:spPr>
          <a:xfrm>
            <a:off x="868680" y="1600200"/>
            <a:ext cx="2286000" cy="228600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39" y="2103120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entury Gothic"/>
              </a:rPr>
              <a:t>Mais de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651760"/>
            <a:ext cx="18288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 i="0">
                <a:solidFill>
                  <a:srgbClr val="FFFFFF"/>
                </a:solidFill>
                <a:latin typeface="Century Gothic"/>
              </a:rPr>
              <a:t>imóveis distintos arrendados</a:t>
            </a:r>
          </a:p>
        </p:txBody>
      </p:sp>
      <p:sp>
        <p:nvSpPr>
          <p:cNvPr id="8" name="Oval 7"/>
          <p:cNvSpPr/>
          <p:nvPr/>
        </p:nvSpPr>
        <p:spPr>
          <a:xfrm>
            <a:off x="3703320" y="1600200"/>
            <a:ext cx="2286000" cy="228600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40480" y="2103120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Century Gothic"/>
              </a:rPr>
              <a:t>R$ 240 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2651760"/>
            <a:ext cx="18288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 i="0">
                <a:solidFill>
                  <a:srgbClr val="FFFFFF"/>
                </a:solidFill>
                <a:latin typeface="Century Gothic"/>
              </a:rPr>
              <a:t>de receita de arrendamento no ano anterior</a:t>
            </a:r>
          </a:p>
        </p:txBody>
      </p:sp>
      <p:sp>
        <p:nvSpPr>
          <p:cNvPr id="11" name="Oval 10"/>
          <p:cNvSpPr/>
          <p:nvPr/>
        </p:nvSpPr>
        <p:spPr>
          <a:xfrm>
            <a:off x="3200400" y="2514600"/>
            <a:ext cx="457200" cy="45720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 i="0">
                <a:solidFill>
                  <a:srgbClr val="005028"/>
                </a:solidFill>
                <a:latin typeface="Century Gothic"/>
              </a:rPr>
              <a:t>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023360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005028"/>
                </a:solidFill>
                <a:latin typeface="Century Gothic"/>
              </a:rPr>
              <a:t>Requisitos </a:t>
            </a:r>
            <a:r>
              <a:rPr sz="1400" b="1" i="0">
                <a:solidFill>
                  <a:srgbClr val="005028"/>
                </a:solidFill>
                <a:latin typeface="Century Gothic"/>
              </a:rPr>
              <a:t>cumulativos</a:t>
            </a:r>
            <a:r>
              <a:rPr sz="1400" b="0" i="0">
                <a:solidFill>
                  <a:srgbClr val="005028"/>
                </a:solidFill>
                <a:latin typeface="Century Gothic"/>
              </a:rPr>
              <a:t>. Sem qualquer um deles, o arrendante pessoa física não é contribuinte.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554480"/>
            <a:ext cx="5248656" cy="2410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300" b="1" i="0" dirty="0" err="1">
                <a:solidFill>
                  <a:srgbClr val="26322B"/>
                </a:solidFill>
                <a:latin typeface="Century Gothic"/>
              </a:rPr>
              <a:t>Excesso</a:t>
            </a:r>
            <a:r>
              <a:rPr sz="1300" b="1" i="0" dirty="0">
                <a:solidFill>
                  <a:srgbClr val="26322B"/>
                </a:solidFill>
                <a:latin typeface="Century Gothic"/>
              </a:rPr>
              <a:t> de 20%: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enquadramento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no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próprio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ano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,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mantida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exigência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de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mais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de 3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imóveis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300" b="1" i="0" dirty="0" err="1">
                <a:solidFill>
                  <a:srgbClr val="26322B"/>
                </a:solidFill>
                <a:latin typeface="Century Gothic"/>
              </a:rPr>
              <a:t>Contagem</a:t>
            </a:r>
            <a:r>
              <a:rPr sz="1300" b="1" i="0" dirty="0">
                <a:solidFill>
                  <a:srgbClr val="26322B"/>
                </a:solidFill>
                <a:latin typeface="Century Gothic"/>
              </a:rPr>
              <a:t>: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por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imóvel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,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não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por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contrato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 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fração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ideal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em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condomínio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conta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como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imóvel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distinto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300" b="1" i="0" dirty="0">
                <a:solidFill>
                  <a:srgbClr val="26322B"/>
                </a:solidFill>
                <a:latin typeface="Century Gothic"/>
              </a:rPr>
              <a:t>Partes </a:t>
            </a:r>
            <a:r>
              <a:rPr sz="1300" b="1" i="0" dirty="0" err="1">
                <a:solidFill>
                  <a:srgbClr val="26322B"/>
                </a:solidFill>
                <a:latin typeface="Century Gothic"/>
              </a:rPr>
              <a:t>relacionadas</a:t>
            </a:r>
            <a:r>
              <a:rPr sz="1300" b="1" i="0" dirty="0">
                <a:solidFill>
                  <a:srgbClr val="26322B"/>
                </a:solidFill>
                <a:latin typeface="Century Gothic"/>
              </a:rPr>
              <a:t>: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operações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consideradas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pelo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valor de mercado no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cálculo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dos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limites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300" b="1" i="0" dirty="0" err="1">
                <a:solidFill>
                  <a:srgbClr val="26322B"/>
                </a:solidFill>
                <a:latin typeface="Century Gothic"/>
              </a:rPr>
              <a:t>Copropriedade</a:t>
            </a:r>
            <a:r>
              <a:rPr sz="1300" b="1" i="0" dirty="0">
                <a:solidFill>
                  <a:srgbClr val="26322B"/>
                </a:solidFill>
                <a:latin typeface="Century Gothic"/>
              </a:rPr>
              <a:t>: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a CBS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incide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só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sobre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a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parte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do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coproprietário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contribuinte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300" b="1" i="0" dirty="0">
                <a:solidFill>
                  <a:srgbClr val="26322B"/>
                </a:solidFill>
                <a:latin typeface="Century Gothic"/>
              </a:rPr>
              <a:t>Urbanos e </a:t>
            </a:r>
            <a:r>
              <a:rPr sz="1300" b="1" i="0" dirty="0" err="1">
                <a:solidFill>
                  <a:srgbClr val="26322B"/>
                </a:solidFill>
                <a:latin typeface="Century Gothic"/>
              </a:rPr>
              <a:t>rurais</a:t>
            </a:r>
            <a:r>
              <a:rPr sz="1300" b="1" i="0" dirty="0">
                <a:solidFill>
                  <a:srgbClr val="26322B"/>
                </a:solidFill>
                <a:latin typeface="Century Gothic"/>
              </a:rPr>
              <a:t>: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sem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distinção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.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Limite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corrigido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mensalmente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26322B"/>
                </a:solidFill>
                <a:latin typeface="Century Gothic"/>
              </a:rPr>
              <a:t>pelo</a:t>
            </a:r>
            <a:r>
              <a:rPr sz="1300" b="0" i="0" dirty="0">
                <a:solidFill>
                  <a:srgbClr val="26322B"/>
                </a:solidFill>
                <a:latin typeface="Century Gothic"/>
              </a:rPr>
              <a:t> IPCA.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4846320"/>
            <a:ext cx="10881360" cy="54864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300" b="1" i="0">
                <a:solidFill>
                  <a:srgbClr val="005028"/>
                </a:solidFill>
                <a:latin typeface="Century Gothic"/>
              </a:rPr>
              <a:t>Produtor PF já contribuinte:</a:t>
            </a:r>
            <a:r>
              <a:rPr sz="1300" b="0" i="0">
                <a:solidFill>
                  <a:srgbClr val="005028"/>
                </a:solidFill>
                <a:latin typeface="Century Gothic"/>
              </a:rPr>
              <a:t> o arrendamento de imóvel não ligado à sua atividade segue as regras de não contribuinte, salvo se atingidos esses limites (art. 360, §§ 10 e 11).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Conceito de imóvel distinto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Decreto 12.955/2026, arts. 382, § 9º, 383 e 385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5120640" cy="315468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664208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005028"/>
                </a:solidFill>
                <a:latin typeface="Century Gothic"/>
              </a:rPr>
              <a:t>Fazenda com quatro matrículas, uso conjunto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6112" y="2103120"/>
            <a:ext cx="2240280" cy="822960"/>
          </a:xfrm>
          <a:prstGeom prst="roundRect">
            <a:avLst>
              <a:gd name="adj" fmla="val 4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2103120"/>
            <a:ext cx="2240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entury Gothic"/>
              </a:rPr>
              <a:t>Matrícula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19272" y="2103120"/>
            <a:ext cx="2240280" cy="822960"/>
          </a:xfrm>
          <a:prstGeom prst="roundRect">
            <a:avLst>
              <a:gd name="adj" fmla="val 4000"/>
            </a:avLst>
          </a:prstGeom>
          <a:solidFill>
            <a:srgbClr val="2EB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319272" y="2103120"/>
            <a:ext cx="2240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entury Gothic"/>
              </a:rPr>
              <a:t>Matrícula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6112" y="3063239"/>
            <a:ext cx="2240280" cy="822960"/>
          </a:xfrm>
          <a:prstGeom prst="roundRect">
            <a:avLst>
              <a:gd name="adj" fmla="val 4000"/>
            </a:avLst>
          </a:prstGeom>
          <a:solidFill>
            <a:srgbClr val="2EB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6112" y="3063239"/>
            <a:ext cx="2240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entury Gothic"/>
              </a:rPr>
              <a:t>Matrícula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19272" y="3063239"/>
            <a:ext cx="2240280" cy="822960"/>
          </a:xfrm>
          <a:prstGeom prst="roundRect">
            <a:avLst>
              <a:gd name="adj" fmla="val 4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19272" y="3063239"/>
            <a:ext cx="2240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entury Gothic"/>
              </a:rPr>
              <a:t>Matrícula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02336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005028"/>
                </a:solidFill>
                <a:latin typeface="Century Gothic"/>
              </a:rPr>
              <a:t>Pode ser um único imóvel distinto, com um só cadastro (art. 383, parágrafo único).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35040" y="1554480"/>
            <a:ext cx="5532120" cy="15087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199631" y="1682495"/>
            <a:ext cx="520293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Regra geral (art. 383)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9631" y="2066543"/>
            <a:ext cx="5202936" cy="9052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Unidade imobiliária autônoma, edificada ou não, de uso privativo e com localização cartográfica própria, ainda que não registrada.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35040" y="3200400"/>
            <a:ext cx="5532120" cy="1508760"/>
          </a:xfrm>
          <a:prstGeom prst="roundRect">
            <a:avLst>
              <a:gd name="adj" fmla="val 6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199631" y="3328416"/>
            <a:ext cx="520293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Fração ideal (art. 382, § 9º)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99631" y="3712464"/>
            <a:ext cx="5202936" cy="9052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Cada fração ideal em condomínio conta como imóvel distinto, com receita proporcional à fração.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846320"/>
            <a:ext cx="10881360" cy="54864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300" b="0" i="0">
                <a:solidFill>
                  <a:srgbClr val="005028"/>
                </a:solidFill>
                <a:latin typeface="Century Gothic"/>
              </a:rPr>
              <a:t>O decreto adota como critério a unidade de uso e o cadastro, e não a matrícula. O enquadramento dos imóveis rurais depende da inscrição no Cadastro Imobiliário Brasileiro (CIB).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Parceria e arrendamento: comparação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Estatuto da Terra (Decreto 59.566/1966, arts. 3º e 4º); LC 214, arts. 164 e 251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600200"/>
          <a:ext cx="10881360" cy="27797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1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4944">
                <a:tc>
                  <a:txBody>
                    <a:bodyPr/>
                    <a:lstStyle/>
                    <a:p>
                      <a:endParaRPr/>
                    </a:p>
                  </a:txBody>
                  <a:tcPr marL="109728" marR="109728" marT="54864" marB="54864" anchor="ctr">
                    <a:solidFill>
                      <a:srgbClr val="00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Century Gothic"/>
                        </a:rPr>
                        <a:t>Arrendamento</a:t>
                      </a:r>
                    </a:p>
                  </a:txBody>
                  <a:tcPr marL="109728" marR="109728" marT="54864" marB="54864" anchor="ctr">
                    <a:solidFill>
                      <a:srgbClr val="00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Century Gothic"/>
                        </a:rPr>
                        <a:t>Parceria</a:t>
                      </a:r>
                    </a:p>
                  </a:txBody>
                  <a:tcPr marL="109728" marR="109728" marT="54864" marB="54864" anchor="ctr">
                    <a:solidFill>
                      <a:srgbClr val="00A0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6322B"/>
                          </a:solidFill>
                          <a:latin typeface="Century Gothic"/>
                        </a:rPr>
                        <a:t>Conceito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6322B"/>
                          </a:solidFill>
                          <a:latin typeface="Century Gothic"/>
                        </a:rPr>
                        <a:t>Cessão do uso do imóvel mediante retribuição.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6322B"/>
                          </a:solidFill>
                          <a:latin typeface="Century Gothic"/>
                        </a:rPr>
                        <a:t>Partilha de riscos e de resultados da exploração.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6322B"/>
                          </a:solidFill>
                          <a:latin typeface="Century Gothic"/>
                        </a:rPr>
                        <a:t>IBS e CBS</a:t>
                      </a:r>
                    </a:p>
                  </a:txBody>
                  <a:tcPr marL="109728" marR="109728" marT="54864" marB="54864" anchor="ctr">
                    <a:solidFill>
                      <a:srgbClr val="E8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6322B"/>
                          </a:solidFill>
                          <a:latin typeface="Century Gothic"/>
                        </a:rPr>
                        <a:t>Arrendante PF contribuinte com mais de 3 imóveis e receita superior a R$ 240 mil.</a:t>
                      </a:r>
                    </a:p>
                  </a:txBody>
                  <a:tcPr marL="109728" marR="109728" marT="54864" marB="54864" anchor="ctr">
                    <a:solidFill>
                      <a:srgbClr val="E8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6322B"/>
                          </a:solidFill>
                          <a:latin typeface="Century Gothic"/>
                        </a:rPr>
                        <a:t>Parceiro-outorgante contribuinte apenas com receita da produção superior a R$ 3,6 milhões.</a:t>
                      </a:r>
                    </a:p>
                  </a:txBody>
                  <a:tcPr marL="109728" marR="109728" marT="54864" marB="54864" anchor="ctr">
                    <a:solidFill>
                      <a:srgbClr val="E8F5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6322B"/>
                          </a:solidFill>
                          <a:latin typeface="Century Gothic"/>
                        </a:rPr>
                        <a:t>Imposto de renda (PF)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6322B"/>
                          </a:solidFill>
                          <a:latin typeface="Century Gothic"/>
                        </a:rPr>
                        <a:t>Rendimento de aluguel: até 27,5% sobre a receita.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6322B"/>
                          </a:solidFill>
                          <a:latin typeface="Century Gothic"/>
                        </a:rPr>
                        <a:t>Atividade rural: resultado ou 20% da receita bruta.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85800" y="4572000"/>
            <a:ext cx="10881360" cy="73152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400" b="1" i="0">
                <a:solidFill>
                  <a:srgbClr val="005028"/>
                </a:solidFill>
                <a:latin typeface="Century Gothic"/>
              </a:rPr>
              <a:t>Requalificação:</a:t>
            </a:r>
            <a:r>
              <a:rPr sz="1400" b="0" i="0">
                <a:solidFill>
                  <a:srgbClr val="005028"/>
                </a:solidFill>
                <a:latin typeface="Century Gothic"/>
              </a:rPr>
              <a:t> se a parceria for tratada como arrendamento, os efeitos alcançam o imposto de renda (afastamento do regime de atividade rural) e o IBS e a CBS (aplicação do limite de R$ 240 mil).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457200" y="3931920"/>
            <a:ext cx="10058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entury Gothic"/>
              </a:rPr>
              <a:t>2. Estoque de abertura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457200" y="4800600"/>
            <a:ext cx="10058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FFFFFF"/>
                </a:solidFill>
                <a:latin typeface="Century Gothic"/>
              </a:rPr>
              <a:t>Crédito presumido de CBS sobre o estoque em 1º/1/2027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Crédito sobre o estoque: hipóteses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LC 214, art. 381; Decreto 12.955/2026, art. 605: contribuinte do regime regular da CBS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3502152" cy="31089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" y="1783080"/>
            <a:ext cx="502920" cy="50292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005028"/>
                </a:solidFill>
                <a:latin typeface="Century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468880"/>
            <a:ext cx="309981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Regime cumulativo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971800"/>
            <a:ext cx="3099816" cy="1691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sem crédito de PIS/Cofins por estarem no regime cumulativo em 31/12/2026, como no lucro presumido.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600200"/>
            <a:ext cx="3502152" cy="31089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4572000" y="1783080"/>
            <a:ext cx="502920" cy="50292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005028"/>
                </a:solidFill>
                <a:latin typeface="Century 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468880"/>
            <a:ext cx="309981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Monofásico ou substituição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971800"/>
            <a:ext cx="3099816" cy="1691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adquiridos sob monofasia ou substituição tributária listadas no art. 605, II: máquinas, implementos, autopeças, pneus, medicamentos e cosméticos.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5864" y="1600200"/>
            <a:ext cx="3502152" cy="31089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8257032" y="1783080"/>
            <a:ext cx="502920" cy="50292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005028"/>
                </a:solidFill>
                <a:latin typeface="Century Gothic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2" y="2468880"/>
            <a:ext cx="309981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Vedação parcial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2" y="2971800"/>
            <a:ext cx="3099816" cy="1691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Parcela sem crédito em razão do rateio entre receitas cumulativas e não cumulativas.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892040"/>
            <a:ext cx="10881360" cy="54864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400" b="0" i="0">
                <a:solidFill>
                  <a:srgbClr val="005028"/>
                </a:solidFill>
                <a:latin typeface="Century Gothic"/>
              </a:rPr>
              <a:t>No agronegócio: empresas e cooperativas no regime cumulativo e revendas de máquinas, implementos e peças.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Bens incluídos e excluídos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Decreto 12.955/2026, arts. 606 e 607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5349240" cy="548640"/>
          </a:xfrm>
          <a:prstGeom prst="roundRect">
            <a:avLst>
              <a:gd name="adj" fmla="val 6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48920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Century Gothic"/>
              </a:rPr>
              <a:t>Incluídos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19456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4892040" cy="2331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novos.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Comprados de pessoa jurídica no País ou importados.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Destinados à revenda, à produção de bens para venda ou à prestação de serviços.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49240" cy="548640"/>
          </a:xfrm>
          <a:prstGeom prst="roundRect">
            <a:avLst>
              <a:gd name="adj" fmla="val 6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554480"/>
            <a:ext cx="48920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005028"/>
                </a:solidFill>
                <a:latin typeface="Century Gothic"/>
              </a:rPr>
              <a:t>Excluídos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194560"/>
            <a:ext cx="5349240" cy="251460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2331720"/>
            <a:ext cx="4892040" cy="2331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adquiridos com alíquota zero, isenção, suspensão ou sem incidência.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comprados de pessoa física, como a produção adquirida de produtor PF.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usados, de uso pessoal, ativo imobilizado e imóveis.</a:t>
            </a:r>
          </a:p>
          <a:p>
            <a:pPr marL="201168" indent="-182880" algn="l">
              <a:spcAft>
                <a:spcPts val="8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Bens de terceiros, como produção recebida em depósito.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4892040"/>
            <a:ext cx="10881360" cy="54864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400" b="0" i="0">
                <a:solidFill>
                  <a:srgbClr val="005028"/>
                </a:solidFill>
                <a:latin typeface="Century Gothic"/>
              </a:rPr>
              <a:t>Na produção agropecuária, fertilizantes, defensivos e sementes costumam ter alíquota zero e ficam fora da base.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Inventário e valoração do estoque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Decreto 12.955/2026, arts. 606 e 608 a 611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5349240" cy="315468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719072"/>
            <a:ext cx="4946903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Valoração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157984"/>
            <a:ext cx="4946903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Custo de aquisição, pelos critérios da legislação do imposto de renda. Margem e preço de venda não entram.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Produtos acabados e em elaboração: apenas matérias-primas e materiais de embalagem adquiridos.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Na produção própria, mão de obra e depreciação não compõem a base.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554480"/>
            <a:ext cx="5349240" cy="315468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19088" y="1719072"/>
            <a:ext cx="4946903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Inventário e documentação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088" y="2157984"/>
            <a:ext cx="4946903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Levantamento único em 31/12/2026, registrado no Livro de Inventário.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Identificação item a item: quantidade, valor unitário, classificação fiscal e descrição.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Separação entre bens nacionais e importados.</a:t>
            </a:r>
          </a:p>
          <a:p>
            <a:pPr marL="201168" indent="-182880" algn="l">
              <a:spcAft>
                <a:spcPts val="500"/>
              </a:spcAft>
              <a:buClr>
                <a:srgbClr val="00A055"/>
              </a:buClr>
              <a:buFont typeface="Arial"/>
              <a:buChar char="•"/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Documento fiscal idôneo e guarda por 5 anos.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4892040"/>
            <a:ext cx="10881360" cy="54864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400" b="0" i="0">
                <a:solidFill>
                  <a:srgbClr val="005028"/>
                </a:solidFill>
                <a:latin typeface="Century Gothic"/>
              </a:rPr>
              <a:t>Devolução, a partir de 2027, de bem que compôs o estoque exige o estorno do crédito correspondente (art. 611).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Apuração, utilização e exemplo</a:t>
            </a:r>
          </a:p>
        </p:txBody>
      </p:sp>
      <p:sp>
        <p:nvSpPr>
          <p:cNvPr id="4" name="Subtítulo"/>
          <p:cNvSpPr txBox="1"/>
          <p:nvPr/>
        </p:nvSpPr>
        <p:spPr>
          <a:xfrm>
            <a:off x="822960" y="1024128"/>
            <a:ext cx="105430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5A665E"/>
                </a:solidFill>
                <a:latin typeface="Century Gothic"/>
              </a:rPr>
              <a:t>Decreto 12.955/2026, arts. 607, 612 e 613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097280" y="2057400"/>
            <a:ext cx="10058400" cy="0"/>
          </a:xfrm>
          <a:prstGeom prst="line">
            <a:avLst/>
          </a:prstGeom>
          <a:ln w="31750">
            <a:solidFill>
              <a:srgbClr val="00A0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794510" y="1874519"/>
            <a:ext cx="365760" cy="36576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481328"/>
            <a:ext cx="25831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31/12/2026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377440"/>
            <a:ext cx="2583180" cy="12801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2468880"/>
            <a:ext cx="225399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Inventário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834640"/>
            <a:ext cx="225399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26322B"/>
                </a:solidFill>
                <a:latin typeface="Century Gothic"/>
              </a:rPr>
              <a:t>Estoque existente em 1º/1/2027, em levantamento único.</a:t>
            </a:r>
          </a:p>
        </p:txBody>
      </p:sp>
      <p:sp>
        <p:nvSpPr>
          <p:cNvPr id="11" name="Oval 10"/>
          <p:cNvSpPr/>
          <p:nvPr/>
        </p:nvSpPr>
        <p:spPr>
          <a:xfrm>
            <a:off x="4560570" y="1874519"/>
            <a:ext cx="365760" cy="36576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51860" y="1481328"/>
            <a:ext cx="25831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Cálculo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51860" y="2377440"/>
            <a:ext cx="2583180" cy="12801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16452" y="2468880"/>
            <a:ext cx="225399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9,25%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6452" y="2834640"/>
            <a:ext cx="225399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26322B"/>
                </a:solidFill>
                <a:latin typeface="Century Gothic"/>
              </a:rPr>
              <a:t>Sobre o custo de aquisição. Importados: PIS/Cofins-Importação pago.</a:t>
            </a:r>
          </a:p>
        </p:txBody>
      </p:sp>
      <p:sp>
        <p:nvSpPr>
          <p:cNvPr id="16" name="Oval 15"/>
          <p:cNvSpPr/>
          <p:nvPr/>
        </p:nvSpPr>
        <p:spPr>
          <a:xfrm>
            <a:off x="7326630" y="1874519"/>
            <a:ext cx="365760" cy="36576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17920" y="1481328"/>
            <a:ext cx="25831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Até 30/6/2027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2377440"/>
            <a:ext cx="2583180" cy="12801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2468880"/>
            <a:ext cx="225399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Apropriação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834640"/>
            <a:ext cx="225399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26322B"/>
                </a:solidFill>
                <a:latin typeface="Century Gothic"/>
              </a:rPr>
              <a:t>Prazo para apurar e apropriar o crédito.</a:t>
            </a:r>
          </a:p>
        </p:txBody>
      </p:sp>
      <p:sp>
        <p:nvSpPr>
          <p:cNvPr id="21" name="Oval 20"/>
          <p:cNvSpPr/>
          <p:nvPr/>
        </p:nvSpPr>
        <p:spPr>
          <a:xfrm>
            <a:off x="10092690" y="1874519"/>
            <a:ext cx="365760" cy="365760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83980" y="1481328"/>
            <a:ext cx="25831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005028"/>
                </a:solidFill>
                <a:latin typeface="Century Gothic"/>
              </a:rPr>
              <a:t>12 meses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83980" y="2377440"/>
            <a:ext cx="2583180" cy="128016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8572" y="2468880"/>
            <a:ext cx="225399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Utilização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8572" y="2834640"/>
            <a:ext cx="225399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26322B"/>
                </a:solidFill>
                <a:latin typeface="Century Gothic"/>
              </a:rPr>
              <a:t>Parcelas iguais a partir do mês seguinte, só contra a CBS.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767328"/>
            <a:ext cx="10881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005028"/>
                </a:solidFill>
                <a:latin typeface="Century Gothic"/>
              </a:rPr>
              <a:t>Exemplo</a:t>
            </a:r>
            <a:r>
              <a:rPr sz="1300" b="0" i="0">
                <a:solidFill>
                  <a:srgbClr val="005028"/>
                </a:solidFill>
                <a:latin typeface="Century Gothic"/>
              </a:rPr>
              <a:t> (valores ilustrativos): empresa no regime cumulativo em 31/12/2026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4114800"/>
            <a:ext cx="2583180" cy="86868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160520"/>
            <a:ext cx="24003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005028"/>
                </a:solidFill>
                <a:latin typeface="Century Gothic"/>
              </a:rPr>
              <a:t>R$ 1,5 milhão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457200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005028"/>
                </a:solidFill>
                <a:latin typeface="Century Gothic"/>
              </a:rPr>
              <a:t>estoque total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51860" y="4114800"/>
            <a:ext cx="2583180" cy="86868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543300" y="4160520"/>
            <a:ext cx="24003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005028"/>
                </a:solidFill>
                <a:latin typeface="Century Gothic"/>
              </a:rPr>
              <a:t>R$ 1,0 milhão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43300" y="457200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005028"/>
                </a:solidFill>
                <a:latin typeface="Century Gothic"/>
              </a:rPr>
              <a:t>elegível: comprado de PJ, com PIS/Cofins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17920" y="4114800"/>
            <a:ext cx="2583180" cy="868680"/>
          </a:xfrm>
          <a:prstGeom prst="roundRect">
            <a:avLst>
              <a:gd name="adj" fmla="val 6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309360" y="4160520"/>
            <a:ext cx="24003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entury Gothic"/>
              </a:rPr>
              <a:t>R$ 92.500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9360" y="457200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FFFFFF"/>
                </a:solidFill>
                <a:latin typeface="Century Gothic"/>
              </a:rPr>
              <a:t>crédito presumido (9,25%)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83980" y="4114800"/>
            <a:ext cx="2583180" cy="868680"/>
          </a:xfrm>
          <a:prstGeom prst="roundRect">
            <a:avLst>
              <a:gd name="adj" fmla="val 6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075420" y="4160520"/>
            <a:ext cx="24003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entury Gothic"/>
              </a:rPr>
              <a:t>12 × R$ 7.708,33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75420" y="457200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FFFFFF"/>
                </a:solidFill>
                <a:latin typeface="Century Gothic"/>
              </a:rPr>
              <a:t>utilização mensal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0" y="5074920"/>
            <a:ext cx="10881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 i="0">
                <a:solidFill>
                  <a:srgbClr val="5A665E"/>
                </a:solidFill>
                <a:latin typeface="Century Gothic"/>
              </a:rPr>
              <a:t>Sem ressarcimento nem compensação com o IBS. Preferência sobre os créditos novos de CBS. Prazo de utilização: 5 anos.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Crédito sobre o estoque: pontos em discussão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71600"/>
            <a:ext cx="5349240" cy="164592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86968" y="150876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Aquisições com alíquota zero ou isenção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" y="1938528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A exclusão é questionada quando a saída em 2027 for tributada pela CBS, por divergir da lógica de crédito das Leis 10.637/2002 e 10.833/2003.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371600"/>
            <a:ext cx="5349240" cy="164592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19088" y="150876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Ativo imobilizado e imóveis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9088" y="1938528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A vedação é integral, inclusive para quem estava no regime cumulativo e não pôde apropriar créditos sobre esses bens.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154680"/>
            <a:ext cx="5349240" cy="164592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329184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Utilização em 12 parcelas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3721608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O crédito é usado em parcelas mesmo que o estoque seja vendido antes, com descasamento entre o débito e o crédito.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3154680"/>
            <a:ext cx="5349240" cy="1645920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3291840"/>
            <a:ext cx="4937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005028"/>
                </a:solidFill>
                <a:latin typeface="Century Gothic"/>
              </a:rPr>
              <a:t>Tributação residual (LC 224/2025)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3721608"/>
            <a:ext cx="49377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6322B"/>
                </a:solidFill>
                <a:latin typeface="Century Gothic"/>
              </a:rPr>
              <a:t>Ainda não está definido se as compras com alíquota zero, tributadas em 10% desde abril de 2026, seguem excluídas.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5029200"/>
            <a:ext cx="10881360" cy="502920"/>
          </a:xfrm>
          <a:prstGeom prst="roundRect">
            <a:avLst>
              <a:gd name="adj" fmla="val 50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0" rIns="182880" bIns="0" rtlCol="0" anchor="ctr"/>
          <a:lstStyle/>
          <a:p>
            <a:pPr algn="l"/>
            <a:r>
              <a:rPr sz="1400" b="0" i="0" dirty="0" err="1">
                <a:solidFill>
                  <a:srgbClr val="005028"/>
                </a:solidFill>
                <a:latin typeface="Century Gothic"/>
              </a:rPr>
              <a:t>Acompanhar</a:t>
            </a:r>
            <a:r>
              <a:rPr sz="1400" b="0" i="0" dirty="0">
                <a:solidFill>
                  <a:srgbClr val="005028"/>
                </a:solidFill>
                <a:latin typeface="Century Gothic"/>
              </a:rPr>
              <a:t> as </a:t>
            </a:r>
            <a:r>
              <a:rPr sz="1400" b="0" i="0" dirty="0" err="1">
                <a:solidFill>
                  <a:srgbClr val="005028"/>
                </a:solidFill>
                <a:latin typeface="Century Gothic"/>
              </a:rPr>
              <a:t>orientações</a:t>
            </a:r>
            <a:r>
              <a:rPr sz="1400" b="0" i="0" dirty="0">
                <a:solidFill>
                  <a:srgbClr val="005028"/>
                </a:solidFill>
                <a:latin typeface="Century Gothic"/>
              </a:rPr>
              <a:t> da </a:t>
            </a:r>
            <a:r>
              <a:rPr sz="1400" b="0" i="0" dirty="0" err="1">
                <a:solidFill>
                  <a:srgbClr val="005028"/>
                </a:solidFill>
                <a:latin typeface="Century Gothic"/>
              </a:rPr>
              <a:t>Receita</a:t>
            </a:r>
            <a:r>
              <a:rPr sz="1400" b="0" i="0" dirty="0">
                <a:solidFill>
                  <a:srgbClr val="005028"/>
                </a:solidFill>
                <a:latin typeface="Century Gothic"/>
              </a:rPr>
              <a:t> Federal e </a:t>
            </a:r>
            <a:r>
              <a:rPr sz="1400" b="0" i="0" dirty="0" err="1">
                <a:solidFill>
                  <a:srgbClr val="005028"/>
                </a:solidFill>
                <a:latin typeface="Century Gothic"/>
              </a:rPr>
              <a:t>eventuais</a:t>
            </a:r>
            <a:r>
              <a:rPr sz="1400" b="0" i="0" dirty="0">
                <a:solidFill>
                  <a:srgbClr val="005028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005028"/>
                </a:solidFill>
                <a:latin typeface="Century Gothic"/>
              </a:rPr>
              <a:t>discussões</a:t>
            </a:r>
            <a:r>
              <a:rPr sz="1400" b="0" i="0" dirty="0">
                <a:solidFill>
                  <a:srgbClr val="005028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005028"/>
                </a:solidFill>
                <a:latin typeface="Century Gothic"/>
              </a:rPr>
              <a:t>judiciais</a:t>
            </a:r>
            <a:r>
              <a:rPr sz="1400" b="0" i="0" dirty="0">
                <a:solidFill>
                  <a:srgbClr val="005028"/>
                </a:solidFill>
                <a:latin typeface="Century Gothic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ítulo"/>
          <p:cNvSpPr txBox="1"/>
          <p:nvPr/>
        </p:nvSpPr>
        <p:spPr>
          <a:xfrm>
            <a:off x="822960" y="384048"/>
            <a:ext cx="1054303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00A055"/>
                </a:solidFill>
                <a:latin typeface="Century Gothic"/>
              </a:rPr>
              <a:t>Pontos de verificação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71600"/>
            <a:ext cx="5349240" cy="594360"/>
          </a:xfrm>
          <a:prstGeom prst="roundRect">
            <a:avLst>
              <a:gd name="adj" fmla="val 6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48920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Century Gothic"/>
              </a:rPr>
              <a:t>Arrendamento e parceria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103120"/>
            <a:ext cx="5349240" cy="694944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" y="2240279"/>
            <a:ext cx="420624" cy="420624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005028"/>
                </a:solidFill>
                <a:latin typeface="Century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103120"/>
            <a:ext cx="448056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Mapear imóveis, frações ideais e inscrição no CIB.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907791"/>
            <a:ext cx="5349240" cy="694944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841248" y="3044951"/>
            <a:ext cx="420624" cy="420624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005028"/>
                </a:solidFill>
                <a:latin typeface="Century 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07791"/>
            <a:ext cx="448056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Projetar a receita de arrendamento do ano.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712463"/>
            <a:ext cx="5349240" cy="694944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41248" y="3849624"/>
            <a:ext cx="420624" cy="420624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005028"/>
                </a:solidFill>
                <a:latin typeface="Century 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712463"/>
            <a:ext cx="448056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Revisar parcerias e contratos com partes relacionadas.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1371600"/>
            <a:ext cx="5349240" cy="594360"/>
          </a:xfrm>
          <a:prstGeom prst="roundRect">
            <a:avLst>
              <a:gd name="adj" fmla="val 6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46520" y="1371600"/>
            <a:ext cx="48920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005028"/>
                </a:solidFill>
                <a:latin typeface="Century Gothic"/>
              </a:rPr>
              <a:t>Estoque de abertura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2103120"/>
            <a:ext cx="5349240" cy="694944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20"/>
          <p:cNvSpPr/>
          <p:nvPr/>
        </p:nvSpPr>
        <p:spPr>
          <a:xfrm>
            <a:off x="6373368" y="2240279"/>
            <a:ext cx="420624" cy="420624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005028"/>
                </a:solidFill>
                <a:latin typeface="Century Gothic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49440" y="2103120"/>
            <a:ext cx="448056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Confirmar o regime de PIS/Cofins em 31/12/2026.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2907791"/>
            <a:ext cx="5349240" cy="694944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23"/>
          <p:cNvSpPr/>
          <p:nvPr/>
        </p:nvSpPr>
        <p:spPr>
          <a:xfrm>
            <a:off x="6373368" y="3044951"/>
            <a:ext cx="420624" cy="420624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005028"/>
                </a:solidFill>
                <a:latin typeface="Century Gothic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9440" y="2907791"/>
            <a:ext cx="448056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Separar o estoque por origem e excluir bens de terceiros.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3712463"/>
            <a:ext cx="5349240" cy="694944"/>
          </a:xfrm>
          <a:prstGeom prst="roundRect">
            <a:avLst>
              <a:gd name="adj" fmla="val 6000"/>
            </a:avLst>
          </a:prstGeom>
          <a:solidFill>
            <a:srgbClr val="E8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Oval 26"/>
          <p:cNvSpPr/>
          <p:nvPr/>
        </p:nvSpPr>
        <p:spPr>
          <a:xfrm>
            <a:off x="6373368" y="3849624"/>
            <a:ext cx="420624" cy="420624"/>
          </a:xfrm>
          <a:prstGeom prst="ellipse">
            <a:avLst/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005028"/>
                </a:solidFill>
                <a:latin typeface="Century Gothic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9440" y="3712463"/>
            <a:ext cx="448056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26322B"/>
                </a:solidFill>
                <a:latin typeface="Century Gothic"/>
              </a:rPr>
              <a:t>Levantar o inventário em 31/12/2026.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8720" y="10058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>
                <a:solidFill>
                  <a:srgbClr val="00A055"/>
                </a:solidFill>
                <a:latin typeface="Century Gothic"/>
              </a:rPr>
              <a:t>Perguntas e discussão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1920240"/>
            <a:ext cx="97840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 dirty="0">
                <a:solidFill>
                  <a:srgbClr val="5A665E"/>
                </a:solidFill>
                <a:latin typeface="Century Gothic"/>
              </a:rPr>
              <a:t>Material de apoio, que não substitui a análise de casos concretos.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1568</Words>
  <Application>Microsoft Office PowerPoint</Application>
  <PresentationFormat>Widescreen</PresentationFormat>
  <Paragraphs>173</Paragraphs>
  <Slides>16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Renan Diniz</dc:creator>
  <cp:lastModifiedBy>Laura Matukiwa | SNA</cp:lastModifiedBy>
  <cp:revision>9</cp:revision>
  <dcterms:created xsi:type="dcterms:W3CDTF">2026-10-22T16:24:30Z</dcterms:created>
  <dcterms:modified xsi:type="dcterms:W3CDTF">2026-10-28T18:46:30Z</dcterms:modified>
</cp:coreProperties>
</file>