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601200" cy="6400800"/>
  <p:notesSz cx="6858000" cy="9144000"/>
  <p:embeddedFontLst>
    <p:embeddedFont>
      <p:font typeface="Cinzel" panose="020B0604020202020204" charset="0"/>
      <p:regular r:id="rId18"/>
    </p:embeddedFont>
    <p:embeddedFont>
      <p:font typeface="Cinzel Bold" panose="020B0604020202020204" charset="0"/>
      <p:regular r:id="rId19"/>
    </p:embeddedFont>
    <p:embeddedFont>
      <p:font typeface="Cinzel Decorative Bold" panose="020B0604020202020204" charset="0"/>
      <p:regular r:id="rId20"/>
    </p:embeddedFont>
    <p:embeddedFont>
      <p:font typeface="Lora" pitchFamily="2" charset="0"/>
      <p:regular r:id="rId21"/>
    </p:embeddedFont>
    <p:embeddedFont>
      <p:font typeface="Lora Bold" charset="0"/>
      <p:regular r:id="rId22"/>
    </p:embeddedFont>
    <p:embeddedFont>
      <p:font typeface="Lora Bold Italics" panose="020B0604020202020204" charset="0"/>
      <p:regular r:id="rId23"/>
    </p:embeddedFont>
    <p:embeddedFont>
      <p:font typeface="Lora Italic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1324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RAFLOR - Desde 1994" userId="5a663241b677f8d2" providerId="LiveId" clId="{7C5811BC-F113-4FD8-A8C0-7D15F09F5D97}"/>
    <pc:docChg chg="undo custSel modSld">
      <pc:chgData name="IBRAFLOR - Desde 1994" userId="5a663241b677f8d2" providerId="LiveId" clId="{7C5811BC-F113-4FD8-A8C0-7D15F09F5D97}" dt="2026-08-20T02:24:47.922" v="262" actId="255"/>
      <pc:docMkLst>
        <pc:docMk/>
      </pc:docMkLst>
      <pc:sldChg chg="modSp mod">
        <pc:chgData name="IBRAFLOR - Desde 1994" userId="5a663241b677f8d2" providerId="LiveId" clId="{7C5811BC-F113-4FD8-A8C0-7D15F09F5D97}" dt="2026-08-20T02:24:47.922" v="262" actId="255"/>
        <pc:sldMkLst>
          <pc:docMk/>
          <pc:sldMk cId="0" sldId="256"/>
        </pc:sldMkLst>
        <pc:spChg chg="mod">
          <ac:chgData name="IBRAFLOR - Desde 1994" userId="5a663241b677f8d2" providerId="LiveId" clId="{7C5811BC-F113-4FD8-A8C0-7D15F09F5D97}" dt="2026-08-20T02:01:08.765" v="2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1:00.331" v="0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4:25.671" v="258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4:42.265" v="261" actId="255"/>
          <ac:spMkLst>
            <pc:docMk/>
            <pc:sldMk cId="0" sldId="256"/>
            <ac:spMk id="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4:47.922" v="262" actId="255"/>
          <ac:spMkLst>
            <pc:docMk/>
            <pc:sldMk cId="0" sldId="256"/>
            <ac:spMk id="9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03:18.461" v="28" actId="1076"/>
        <pc:sldMkLst>
          <pc:docMk/>
          <pc:sldMk cId="0" sldId="257"/>
        </pc:sldMkLst>
        <pc:spChg chg="mod">
          <ac:chgData name="IBRAFLOR - Desde 1994" userId="5a663241b677f8d2" providerId="LiveId" clId="{7C5811BC-F113-4FD8-A8C0-7D15F09F5D97}" dt="2026-08-20T02:02:23.685" v="17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3:06.224" v="25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3:11.533" v="26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2:12.208" v="14" actId="14100"/>
          <ac:spMkLst>
            <pc:docMk/>
            <pc:sldMk cId="0" sldId="257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3:14.165" v="27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3:18.461" v="28" actId="1076"/>
          <ac:spMkLst>
            <pc:docMk/>
            <pc:sldMk cId="0" sldId="257"/>
            <ac:spMk id="7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05:23.325" v="45" actId="14100"/>
        <pc:sldMkLst>
          <pc:docMk/>
          <pc:sldMk cId="0" sldId="258"/>
        </pc:sldMkLst>
        <pc:spChg chg="mod">
          <ac:chgData name="IBRAFLOR - Desde 1994" userId="5a663241b677f8d2" providerId="LiveId" clId="{7C5811BC-F113-4FD8-A8C0-7D15F09F5D97}" dt="2026-08-20T02:04:46.013" v="41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4:55.889" v="42" actId="255"/>
          <ac:spMkLst>
            <pc:docMk/>
            <pc:sldMk cId="0" sldId="258"/>
            <ac:spMk id="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4:02.167" v="33" actId="255"/>
          <ac:spMkLst>
            <pc:docMk/>
            <pc:sldMk cId="0" sldId="258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4:09.869" v="34" actId="255"/>
          <ac:spMkLst>
            <pc:docMk/>
            <pc:sldMk cId="0" sldId="258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5:03.323" v="43" actId="255"/>
          <ac:spMkLst>
            <pc:docMk/>
            <pc:sldMk cId="0" sldId="258"/>
            <ac:spMk id="2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4:15.684" v="35" actId="255"/>
          <ac:spMkLst>
            <pc:docMk/>
            <pc:sldMk cId="0" sldId="258"/>
            <ac:spMk id="29" creationId="{00000000-0000-0000-0000-000000000000}"/>
          </ac:spMkLst>
        </pc:spChg>
        <pc:grpChg chg="mod">
          <ac:chgData name="IBRAFLOR - Desde 1994" userId="5a663241b677f8d2" providerId="LiveId" clId="{7C5811BC-F113-4FD8-A8C0-7D15F09F5D97}" dt="2026-08-20T02:05:23.325" v="45" actId="14100"/>
          <ac:grpSpMkLst>
            <pc:docMk/>
            <pc:sldMk cId="0" sldId="258"/>
            <ac:grpSpMk id="6" creationId="{00000000-0000-0000-0000-000000000000}"/>
          </ac:grpSpMkLst>
        </pc:grpChg>
      </pc:sldChg>
      <pc:sldChg chg="modSp mod">
        <pc:chgData name="IBRAFLOR - Desde 1994" userId="5a663241b677f8d2" providerId="LiveId" clId="{7C5811BC-F113-4FD8-A8C0-7D15F09F5D97}" dt="2026-08-20T02:06:19.784" v="53" actId="255"/>
        <pc:sldMkLst>
          <pc:docMk/>
          <pc:sldMk cId="0" sldId="259"/>
        </pc:sldMkLst>
        <pc:spChg chg="mod">
          <ac:chgData name="IBRAFLOR - Desde 1994" userId="5a663241b677f8d2" providerId="LiveId" clId="{7C5811BC-F113-4FD8-A8C0-7D15F09F5D97}" dt="2026-08-20T02:05:50.085" v="48" actId="1076"/>
          <ac:spMkLst>
            <pc:docMk/>
            <pc:sldMk cId="0" sldId="259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5:43.085" v="46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6:04.301" v="51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6:19.784" v="53" actId="255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10:32.571" v="100" actId="1076"/>
        <pc:sldMkLst>
          <pc:docMk/>
          <pc:sldMk cId="0" sldId="260"/>
        </pc:sldMkLst>
        <pc:spChg chg="mod">
          <ac:chgData name="IBRAFLOR - Desde 1994" userId="5a663241b677f8d2" providerId="LiveId" clId="{7C5811BC-F113-4FD8-A8C0-7D15F09F5D97}" dt="2026-08-20T02:09:18.412" v="88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0:27.770" v="99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0:32.571" v="100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9:36.156" v="93" actId="107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8:42.787" v="82" actId="1076"/>
          <ac:spMkLst>
            <pc:docMk/>
            <pc:sldMk cId="0" sldId="260"/>
            <ac:spMk id="19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0:22.260" v="98" actId="1076"/>
          <ac:spMkLst>
            <pc:docMk/>
            <pc:sldMk cId="0" sldId="260"/>
            <ac:spMk id="20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09:47.149" v="95" actId="20577"/>
          <ac:spMkLst>
            <pc:docMk/>
            <pc:sldMk cId="0" sldId="260"/>
            <ac:spMk id="23" creationId="{00000000-0000-0000-0000-000000000000}"/>
          </ac:spMkLst>
        </pc:spChg>
        <pc:grpChg chg="mod">
          <ac:chgData name="IBRAFLOR - Desde 1994" userId="5a663241b677f8d2" providerId="LiveId" clId="{7C5811BC-F113-4FD8-A8C0-7D15F09F5D97}" dt="2026-08-20T02:08:40.266" v="81" actId="1076"/>
          <ac:grpSpMkLst>
            <pc:docMk/>
            <pc:sldMk cId="0" sldId="260"/>
            <ac:grpSpMk id="2" creationId="{00000000-0000-0000-0000-000000000000}"/>
          </ac:grpSpMkLst>
        </pc:grpChg>
        <pc:grpChg chg="mod">
          <ac:chgData name="IBRAFLOR - Desde 1994" userId="5a663241b677f8d2" providerId="LiveId" clId="{7C5811BC-F113-4FD8-A8C0-7D15F09F5D97}" dt="2026-08-20T02:09:31.011" v="92" actId="14100"/>
          <ac:grpSpMkLst>
            <pc:docMk/>
            <pc:sldMk cId="0" sldId="260"/>
            <ac:grpSpMk id="5" creationId="{00000000-0000-0000-0000-000000000000}"/>
          </ac:grpSpMkLst>
        </pc:grpChg>
        <pc:grpChg chg="mod">
          <ac:chgData name="IBRAFLOR - Desde 1994" userId="5a663241b677f8d2" providerId="LiveId" clId="{7C5811BC-F113-4FD8-A8C0-7D15F09F5D97}" dt="2026-08-20T02:08:28.733" v="79" actId="14100"/>
          <ac:grpSpMkLst>
            <pc:docMk/>
            <pc:sldMk cId="0" sldId="260"/>
            <ac:grpSpMk id="8" creationId="{00000000-0000-0000-0000-000000000000}"/>
          </ac:grpSpMkLst>
        </pc:grpChg>
      </pc:sldChg>
      <pc:sldChg chg="modSp mod">
        <pc:chgData name="IBRAFLOR - Desde 1994" userId="5a663241b677f8d2" providerId="LiveId" clId="{7C5811BC-F113-4FD8-A8C0-7D15F09F5D97}" dt="2026-08-20T02:17:10.538" v="193" actId="1076"/>
        <pc:sldMkLst>
          <pc:docMk/>
          <pc:sldMk cId="0" sldId="261"/>
        </pc:sldMkLst>
        <pc:spChg chg="mod">
          <ac:chgData name="IBRAFLOR - Desde 1994" userId="5a663241b677f8d2" providerId="LiveId" clId="{7C5811BC-F113-4FD8-A8C0-7D15F09F5D97}" dt="2026-08-20T02:16:44.523" v="186" actId="1076"/>
          <ac:spMkLst>
            <pc:docMk/>
            <pc:sldMk cId="0" sldId="261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5:07.513" v="160" actId="1076"/>
          <ac:spMkLst>
            <pc:docMk/>
            <pc:sldMk cId="0" sldId="261"/>
            <ac:spMk id="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5:14.658" v="162" actId="1076"/>
          <ac:spMkLst>
            <pc:docMk/>
            <pc:sldMk cId="0" sldId="261"/>
            <ac:spMk id="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42.273" v="185" actId="1076"/>
          <ac:spMkLst>
            <pc:docMk/>
            <pc:sldMk cId="0" sldId="261"/>
            <ac:spMk id="9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40.658" v="184" actId="107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4:40.251" v="151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47.002" v="187" actId="107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7:10.538" v="193" actId="107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4:28.174" v="147" actId="255"/>
          <ac:spMkLst>
            <pc:docMk/>
            <pc:sldMk cId="0" sldId="261"/>
            <ac:spMk id="1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4:42.827" v="152" actId="1076"/>
          <ac:spMkLst>
            <pc:docMk/>
            <pc:sldMk cId="0" sldId="261"/>
            <ac:spMk id="1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50.794" v="188" actId="1076"/>
          <ac:spMkLst>
            <pc:docMk/>
            <pc:sldMk cId="0" sldId="261"/>
            <ac:spMk id="1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57.545" v="190" actId="107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52.970" v="189" actId="1076"/>
          <ac:spMkLst>
            <pc:docMk/>
            <pc:sldMk cId="0" sldId="261"/>
            <ac:spMk id="19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7:06.698" v="192" actId="1076"/>
          <ac:spMkLst>
            <pc:docMk/>
            <pc:sldMk cId="0" sldId="261"/>
            <ac:spMk id="20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6:24.082" v="179" actId="1076"/>
          <ac:spMkLst>
            <pc:docMk/>
            <pc:sldMk cId="0" sldId="261"/>
            <ac:spMk id="21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5:10.370" v="161" actId="1076"/>
          <ac:spMkLst>
            <pc:docMk/>
            <pc:sldMk cId="0" sldId="261"/>
            <ac:spMk id="2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4:45.977" v="153" actId="1076"/>
          <ac:spMkLst>
            <pc:docMk/>
            <pc:sldMk cId="0" sldId="261"/>
            <ac:spMk id="2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4:47.554" v="154" actId="1076"/>
          <ac:spMkLst>
            <pc:docMk/>
            <pc:sldMk cId="0" sldId="261"/>
            <ac:spMk id="24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13:50.539" v="146" actId="1076"/>
        <pc:sldMkLst>
          <pc:docMk/>
          <pc:sldMk cId="0" sldId="262"/>
        </pc:sldMkLst>
        <pc:spChg chg="mod">
          <ac:chgData name="IBRAFLOR - Desde 1994" userId="5a663241b677f8d2" providerId="LiveId" clId="{7C5811BC-F113-4FD8-A8C0-7D15F09F5D97}" dt="2026-08-20T02:12:46.931" v="126" actId="1076"/>
          <ac:spMkLst>
            <pc:docMk/>
            <pc:sldMk cId="0" sldId="262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18.627" v="136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38.122" v="142" actId="1076"/>
          <ac:spMkLst>
            <pc:docMk/>
            <pc:sldMk cId="0" sldId="262"/>
            <ac:spMk id="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10.259" v="133" actId="1076"/>
          <ac:spMkLst>
            <pc:docMk/>
            <pc:sldMk cId="0" sldId="262"/>
            <ac:spMk id="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26.724" v="139" actId="1076"/>
          <ac:spMkLst>
            <pc:docMk/>
            <pc:sldMk cId="0" sldId="262"/>
            <ac:spMk id="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23.745" v="138" actId="1076"/>
          <ac:spMkLst>
            <pc:docMk/>
            <pc:sldMk cId="0" sldId="262"/>
            <ac:spMk id="9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47.011" v="145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2:57.611" v="129" actId="107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2:43.889" v="125" actId="107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21.698" v="137" actId="107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40.692" v="143" actId="107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2:53.459" v="128" actId="1076"/>
          <ac:spMkLst>
            <pc:docMk/>
            <pc:sldMk cId="0" sldId="262"/>
            <ac:spMk id="1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2:49.635" v="127" actId="1076"/>
          <ac:spMkLst>
            <pc:docMk/>
            <pc:sldMk cId="0" sldId="262"/>
            <ac:spMk id="1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16.107" v="135" actId="107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13.283" v="134" actId="1076"/>
          <ac:spMkLst>
            <pc:docMk/>
            <pc:sldMk cId="0" sldId="262"/>
            <ac:spMk id="1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02.763" v="131" actId="1076"/>
          <ac:spMkLst>
            <pc:docMk/>
            <pc:sldMk cId="0" sldId="262"/>
            <ac:spMk id="19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00.731" v="130" actId="1076"/>
          <ac:spMkLst>
            <pc:docMk/>
            <pc:sldMk cId="0" sldId="262"/>
            <ac:spMk id="20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06.027" v="132" actId="1076"/>
          <ac:spMkLst>
            <pc:docMk/>
            <pc:sldMk cId="0" sldId="262"/>
            <ac:spMk id="21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33.274" v="141" actId="1076"/>
          <ac:spMkLst>
            <pc:docMk/>
            <pc:sldMk cId="0" sldId="262"/>
            <ac:spMk id="2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30.395" v="140" actId="1076"/>
          <ac:spMkLst>
            <pc:docMk/>
            <pc:sldMk cId="0" sldId="262"/>
            <ac:spMk id="2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44.996" v="144" actId="1076"/>
          <ac:spMkLst>
            <pc:docMk/>
            <pc:sldMk cId="0" sldId="262"/>
            <ac:spMk id="2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3:50.539" v="146" actId="1076"/>
          <ac:spMkLst>
            <pc:docMk/>
            <pc:sldMk cId="0" sldId="262"/>
            <ac:spMk id="25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17:53.674" v="197" actId="1076"/>
        <pc:sldMkLst>
          <pc:docMk/>
          <pc:sldMk cId="0" sldId="263"/>
        </pc:sldMkLst>
        <pc:spChg chg="mod">
          <ac:chgData name="IBRAFLOR - Desde 1994" userId="5a663241b677f8d2" providerId="LiveId" clId="{7C5811BC-F113-4FD8-A8C0-7D15F09F5D97}" dt="2026-08-20T02:17:53.674" v="197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7:48.985" v="196" actId="1076"/>
          <ac:spMkLst>
            <pc:docMk/>
            <pc:sldMk cId="0" sldId="263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7:46.406" v="195" actId="14100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18:55.593" v="207" actId="1076"/>
        <pc:sldMkLst>
          <pc:docMk/>
          <pc:sldMk cId="0" sldId="264"/>
        </pc:sldMkLst>
        <pc:spChg chg="mod">
          <ac:chgData name="IBRAFLOR - Desde 1994" userId="5a663241b677f8d2" providerId="LiveId" clId="{7C5811BC-F113-4FD8-A8C0-7D15F09F5D97}" dt="2026-08-20T02:18:55.593" v="207" actId="1076"/>
          <ac:spMkLst>
            <pc:docMk/>
            <pc:sldMk cId="0" sldId="264"/>
            <ac:spMk id="1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8:29.114" v="201" actId="14100"/>
          <ac:spMkLst>
            <pc:docMk/>
            <pc:sldMk cId="0" sldId="264"/>
            <ac:spMk id="1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8:14.596" v="198" actId="255"/>
          <ac:spMkLst>
            <pc:docMk/>
            <pc:sldMk cId="0" sldId="264"/>
            <ac:spMk id="1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8:42.961" v="204" actId="1076"/>
          <ac:spMkLst>
            <pc:docMk/>
            <pc:sldMk cId="0" sldId="264"/>
            <ac:spMk id="19" creationId="{00000000-0000-0000-0000-000000000000}"/>
          </ac:spMkLst>
        </pc:spChg>
        <pc:grpChg chg="mod">
          <ac:chgData name="IBRAFLOR - Desde 1994" userId="5a663241b677f8d2" providerId="LiveId" clId="{7C5811BC-F113-4FD8-A8C0-7D15F09F5D97}" dt="2026-08-20T02:18:24.873" v="200" actId="14100"/>
          <ac:grpSpMkLst>
            <pc:docMk/>
            <pc:sldMk cId="0" sldId="264"/>
            <ac:grpSpMk id="2" creationId="{00000000-0000-0000-0000-000000000000}"/>
          </ac:grpSpMkLst>
        </pc:grpChg>
        <pc:grpChg chg="mod">
          <ac:chgData name="IBRAFLOR - Desde 1994" userId="5a663241b677f8d2" providerId="LiveId" clId="{7C5811BC-F113-4FD8-A8C0-7D15F09F5D97}" dt="2026-08-20T02:18:47.777" v="205" actId="14100"/>
          <ac:grpSpMkLst>
            <pc:docMk/>
            <pc:sldMk cId="0" sldId="264"/>
            <ac:grpSpMk id="5" creationId="{00000000-0000-0000-0000-000000000000}"/>
          </ac:grpSpMkLst>
        </pc:grpChg>
        <pc:grpChg chg="mod">
          <ac:chgData name="IBRAFLOR - Desde 1994" userId="5a663241b677f8d2" providerId="LiveId" clId="{7C5811BC-F113-4FD8-A8C0-7D15F09F5D97}" dt="2026-08-20T02:18:33.217" v="202" actId="14100"/>
          <ac:grpSpMkLst>
            <pc:docMk/>
            <pc:sldMk cId="0" sldId="264"/>
            <ac:grpSpMk id="8" creationId="{00000000-0000-0000-0000-000000000000}"/>
          </ac:grpSpMkLst>
        </pc:grpChg>
      </pc:sldChg>
      <pc:sldChg chg="modSp mod">
        <pc:chgData name="IBRAFLOR - Desde 1994" userId="5a663241b677f8d2" providerId="LiveId" clId="{7C5811BC-F113-4FD8-A8C0-7D15F09F5D97}" dt="2026-08-20T02:19:37.233" v="214" actId="1076"/>
        <pc:sldMkLst>
          <pc:docMk/>
          <pc:sldMk cId="0" sldId="265"/>
        </pc:sldMkLst>
        <pc:spChg chg="mod">
          <ac:chgData name="IBRAFLOR - Desde 1994" userId="5a663241b677f8d2" providerId="LiveId" clId="{7C5811BC-F113-4FD8-A8C0-7D15F09F5D97}" dt="2026-08-20T02:19:29.897" v="212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9:27.864" v="211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9:37.233" v="214" actId="1076"/>
          <ac:spMkLst>
            <pc:docMk/>
            <pc:sldMk cId="0" sldId="265"/>
            <ac:spMk id="6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19:17.779" v="209" actId="14100"/>
          <ac:spMkLst>
            <pc:docMk/>
            <pc:sldMk cId="0" sldId="265"/>
            <ac:spMk id="9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19:59.873" v="216" actId="1076"/>
        <pc:sldMkLst>
          <pc:docMk/>
          <pc:sldMk cId="0" sldId="266"/>
        </pc:sldMkLst>
        <pc:spChg chg="mod">
          <ac:chgData name="IBRAFLOR - Desde 1994" userId="5a663241b677f8d2" providerId="LiveId" clId="{7C5811BC-F113-4FD8-A8C0-7D15F09F5D97}" dt="2026-08-20T02:19:59.873" v="216" actId="1076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20:17.161" v="218" actId="1076"/>
        <pc:sldMkLst>
          <pc:docMk/>
          <pc:sldMk cId="0" sldId="267"/>
        </pc:sldMkLst>
        <pc:spChg chg="mod">
          <ac:chgData name="IBRAFLOR - Desde 1994" userId="5a663241b677f8d2" providerId="LiveId" clId="{7C5811BC-F113-4FD8-A8C0-7D15F09F5D97}" dt="2026-08-20T02:20:17.161" v="218" actId="1076"/>
          <ac:spMkLst>
            <pc:docMk/>
            <pc:sldMk cId="0" sldId="267"/>
            <ac:spMk id="5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22:17.208" v="242" actId="1076"/>
        <pc:sldMkLst>
          <pc:docMk/>
          <pc:sldMk cId="0" sldId="268"/>
        </pc:sldMkLst>
        <pc:spChg chg="mod">
          <ac:chgData name="IBRAFLOR - Desde 1994" userId="5a663241b677f8d2" providerId="LiveId" clId="{7C5811BC-F113-4FD8-A8C0-7D15F09F5D97}" dt="2026-08-20T02:21:44.047" v="235" actId="1076"/>
          <ac:spMkLst>
            <pc:docMk/>
            <pc:sldMk cId="0" sldId="268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2:17.208" v="242" actId="1076"/>
          <ac:spMkLst>
            <pc:docMk/>
            <pc:sldMk cId="0" sldId="268"/>
            <ac:spMk id="3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1:50.521" v="237" actId="1076"/>
          <ac:spMkLst>
            <pc:docMk/>
            <pc:sldMk cId="0" sldId="268"/>
            <ac:spMk id="4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1:55.120" v="238" actId="1076"/>
          <ac:spMkLst>
            <pc:docMk/>
            <pc:sldMk cId="0" sldId="268"/>
            <ac:spMk id="7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1:47.216" v="236" actId="1076"/>
          <ac:spMkLst>
            <pc:docMk/>
            <pc:sldMk cId="0" sldId="268"/>
            <ac:spMk id="8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1:59.713" v="239" actId="1076"/>
          <ac:spMkLst>
            <pc:docMk/>
            <pc:sldMk cId="0" sldId="268"/>
            <ac:spMk id="9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22:55.393" v="248" actId="14100"/>
        <pc:sldMkLst>
          <pc:docMk/>
          <pc:sldMk cId="0" sldId="269"/>
        </pc:sldMkLst>
        <pc:spChg chg="mod">
          <ac:chgData name="IBRAFLOR - Desde 1994" userId="5a663241b677f8d2" providerId="LiveId" clId="{7C5811BC-F113-4FD8-A8C0-7D15F09F5D97}" dt="2026-08-20T02:22:44.320" v="245" actId="1076"/>
          <ac:spMkLst>
            <pc:docMk/>
            <pc:sldMk cId="0" sldId="269"/>
            <ac:spMk id="2" creationId="{00000000-0000-0000-0000-000000000000}"/>
          </ac:spMkLst>
        </pc:spChg>
        <pc:spChg chg="mod">
          <ac:chgData name="IBRAFLOR - Desde 1994" userId="5a663241b677f8d2" providerId="LiveId" clId="{7C5811BC-F113-4FD8-A8C0-7D15F09F5D97}" dt="2026-08-20T02:22:55.393" v="248" actId="14100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23:21.879" v="252" actId="1076"/>
        <pc:sldMkLst>
          <pc:docMk/>
          <pc:sldMk cId="0" sldId="270"/>
        </pc:sldMkLst>
        <pc:spChg chg="mod">
          <ac:chgData name="IBRAFLOR - Desde 1994" userId="5a663241b677f8d2" providerId="LiveId" clId="{7C5811BC-F113-4FD8-A8C0-7D15F09F5D97}" dt="2026-08-20T02:23:21.879" v="252" actId="1076"/>
          <ac:spMkLst>
            <pc:docMk/>
            <pc:sldMk cId="0" sldId="270"/>
            <ac:spMk id="2" creationId="{00000000-0000-0000-0000-000000000000}"/>
          </ac:spMkLst>
        </pc:spChg>
      </pc:sldChg>
      <pc:sldChg chg="modSp mod">
        <pc:chgData name="IBRAFLOR - Desde 1994" userId="5a663241b677f8d2" providerId="LiveId" clId="{7C5811BC-F113-4FD8-A8C0-7D15F09F5D97}" dt="2026-08-20T02:23:47.424" v="256" actId="1076"/>
        <pc:sldMkLst>
          <pc:docMk/>
          <pc:sldMk cId="0" sldId="271"/>
        </pc:sldMkLst>
        <pc:spChg chg="mod">
          <ac:chgData name="IBRAFLOR - Desde 1994" userId="5a663241b677f8d2" providerId="LiveId" clId="{7C5811BC-F113-4FD8-A8C0-7D15F09F5D97}" dt="2026-08-20T02:23:47.424" v="256" actId="1076"/>
          <ac:spMkLst>
            <pc:docMk/>
            <pc:sldMk cId="0" sldId="271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39425">
            <a:off x="-2859277" y="3386081"/>
            <a:ext cx="6058448" cy="5923640"/>
          </a:xfrm>
          <a:custGeom>
            <a:avLst/>
            <a:gdLst/>
            <a:ahLst/>
            <a:cxnLst/>
            <a:rect l="l" t="t" r="r" b="b"/>
            <a:pathLst>
              <a:path w="6058448" h="5923640">
                <a:moveTo>
                  <a:pt x="0" y="0"/>
                </a:moveTo>
                <a:lnTo>
                  <a:pt x="6058448" y="0"/>
                </a:lnTo>
                <a:lnTo>
                  <a:pt x="6058448" y="5923640"/>
                </a:lnTo>
                <a:lnTo>
                  <a:pt x="0" y="5923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387052">
            <a:off x="-65419" y="1222030"/>
            <a:ext cx="1817735" cy="3454128"/>
          </a:xfrm>
          <a:custGeom>
            <a:avLst/>
            <a:gdLst/>
            <a:ahLst/>
            <a:cxnLst/>
            <a:rect l="l" t="t" r="r" b="b"/>
            <a:pathLst>
              <a:path w="1817735" h="3454128">
                <a:moveTo>
                  <a:pt x="0" y="0"/>
                </a:moveTo>
                <a:lnTo>
                  <a:pt x="1817734" y="0"/>
                </a:lnTo>
                <a:lnTo>
                  <a:pt x="1817734" y="3454127"/>
                </a:lnTo>
                <a:lnTo>
                  <a:pt x="0" y="34541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539425">
            <a:off x="7026684" y="2659995"/>
            <a:ext cx="4543836" cy="4442730"/>
          </a:xfrm>
          <a:custGeom>
            <a:avLst/>
            <a:gdLst/>
            <a:ahLst/>
            <a:cxnLst/>
            <a:rect l="l" t="t" r="r" b="b"/>
            <a:pathLst>
              <a:path w="4543836" h="4442730">
                <a:moveTo>
                  <a:pt x="0" y="0"/>
                </a:moveTo>
                <a:lnTo>
                  <a:pt x="4543836" y="0"/>
                </a:lnTo>
                <a:lnTo>
                  <a:pt x="4543836" y="4442730"/>
                </a:lnTo>
                <a:lnTo>
                  <a:pt x="0" y="44427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083723" y="3985861"/>
            <a:ext cx="1934301" cy="2876284"/>
          </a:xfrm>
          <a:custGeom>
            <a:avLst/>
            <a:gdLst/>
            <a:ahLst/>
            <a:cxnLst/>
            <a:rect l="l" t="t" r="r" b="b"/>
            <a:pathLst>
              <a:path w="1934301" h="2876284">
                <a:moveTo>
                  <a:pt x="0" y="0"/>
                </a:moveTo>
                <a:lnTo>
                  <a:pt x="1934301" y="0"/>
                </a:lnTo>
                <a:lnTo>
                  <a:pt x="1934301" y="2876284"/>
                </a:lnTo>
                <a:lnTo>
                  <a:pt x="0" y="2876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2592487" y="643076"/>
            <a:ext cx="4416225" cy="2557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9"/>
              </a:lnSpc>
            </a:pPr>
            <a:r>
              <a:rPr lang="en-US" sz="4871" dirty="0">
                <a:solidFill>
                  <a:srgbClr val="778137"/>
                </a:solidFill>
                <a:latin typeface="Cinzel"/>
                <a:ea typeface="Cinzel"/>
                <a:cs typeface="Cinzel"/>
                <a:sym typeface="Cinzel"/>
              </a:rPr>
              <a:t>REFORMA TRIBUTÁRIA NA PRÁTICA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60049" y="3345649"/>
            <a:ext cx="5139214" cy="50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1"/>
              </a:lnSpc>
            </a:pPr>
            <a:r>
              <a:rPr lang="en-US" sz="2400" b="1" i="1" dirty="0" err="1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Atualizações</a:t>
            </a:r>
            <a:r>
              <a:rPr lang="en-US" sz="2400" b="1" i="1" dirty="0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 para o </a:t>
            </a:r>
            <a:r>
              <a:rPr lang="en-US" sz="2400" b="1" i="1" dirty="0" err="1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Setor</a:t>
            </a:r>
            <a:r>
              <a:rPr lang="en-US" sz="2400" b="1" i="1" dirty="0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 de Flores e Plantas </a:t>
            </a:r>
            <a:r>
              <a:rPr lang="en-US" sz="2400" b="1" i="1" dirty="0" err="1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Ornamentais</a:t>
            </a:r>
            <a:endParaRPr lang="en-US" sz="2400" b="1" i="1" dirty="0">
              <a:solidFill>
                <a:srgbClr val="778137"/>
              </a:solidFill>
              <a:latin typeface="Lora Bold Italics"/>
              <a:ea typeface="Lora Bold Italics"/>
              <a:cs typeface="Lora Bold Italics"/>
              <a:sym typeface="Lora Bold Itali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09800" y="4205357"/>
            <a:ext cx="2498787" cy="1109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62"/>
              </a:lnSpc>
              <a:spcBef>
                <a:spcPct val="0"/>
              </a:spcBef>
            </a:pPr>
            <a:r>
              <a:rPr lang="en-US" b="1" i="1" u="none" strike="noStrike" dirty="0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Lilian Toso</a:t>
            </a:r>
          </a:p>
          <a:p>
            <a:pPr marL="0" lvl="0" indent="0" algn="ctr">
              <a:lnSpc>
                <a:spcPts val="1382"/>
              </a:lnSpc>
              <a:spcBef>
                <a:spcPct val="0"/>
              </a:spcBef>
            </a:pP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Advogada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Tributarista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,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responsável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pela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gestão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do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jurídico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da CAPH e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Assessora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</a:t>
            </a:r>
            <a:r>
              <a:rPr lang="en-US" i="1" u="none" strike="noStrike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Jurídica</a:t>
            </a:r>
            <a:r>
              <a:rPr lang="en-US" i="1" u="none" strike="noStrike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do IBRAFLOR.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07360" y="4205357"/>
            <a:ext cx="2498787" cy="1026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62"/>
              </a:lnSpc>
            </a:pPr>
            <a:r>
              <a:rPr lang="en-US" b="1" i="1" dirty="0">
                <a:solidFill>
                  <a:srgbClr val="778137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Eduardo Lourenço</a:t>
            </a:r>
          </a:p>
          <a:p>
            <a:pPr marL="0" lvl="0" indent="0" algn="ctr">
              <a:lnSpc>
                <a:spcPts val="1562"/>
              </a:lnSpc>
              <a:spcBef>
                <a:spcPct val="0"/>
              </a:spcBef>
            </a:pPr>
            <a:r>
              <a:rPr lang="en-US" i="1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Sócio</a:t>
            </a:r>
            <a:r>
              <a:rPr lang="en-US" i="1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da </a:t>
            </a:r>
            <a:r>
              <a:rPr lang="en-US" i="1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área</a:t>
            </a:r>
            <a:r>
              <a:rPr lang="en-US" i="1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</a:t>
            </a:r>
            <a:r>
              <a:rPr lang="en-US" i="1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tributária</a:t>
            </a:r>
            <a:r>
              <a:rPr lang="en-US" i="1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do </a:t>
            </a:r>
            <a:r>
              <a:rPr lang="en-US" i="1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Maneira</a:t>
            </a:r>
            <a:r>
              <a:rPr lang="en-US" i="1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</a:t>
            </a:r>
            <a:r>
              <a:rPr lang="en-US" i="1" dirty="0" err="1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Advogados</a:t>
            </a:r>
            <a:r>
              <a:rPr lang="en-US" i="1" dirty="0">
                <a:solidFill>
                  <a:srgbClr val="778137"/>
                </a:solidFill>
                <a:latin typeface="Lora Italics"/>
                <a:ea typeface="Lora Italics"/>
                <a:cs typeface="Lora Italics"/>
                <a:sym typeface="Lora Italics"/>
              </a:rPr>
              <a:t> e Consultor do IPA - Instituto Pensar Agro</a:t>
            </a:r>
          </a:p>
        </p:txBody>
      </p:sp>
      <p:sp>
        <p:nvSpPr>
          <p:cNvPr id="10" name="Freeform 10"/>
          <p:cNvSpPr/>
          <p:nvPr/>
        </p:nvSpPr>
        <p:spPr>
          <a:xfrm>
            <a:off x="3251908" y="121123"/>
            <a:ext cx="3097384" cy="343367"/>
          </a:xfrm>
          <a:custGeom>
            <a:avLst/>
            <a:gdLst/>
            <a:ahLst/>
            <a:cxnLst/>
            <a:rect l="l" t="t" r="r" b="b"/>
            <a:pathLst>
              <a:path w="3097384" h="343367">
                <a:moveTo>
                  <a:pt x="0" y="0"/>
                </a:moveTo>
                <a:lnTo>
                  <a:pt x="3097384" y="0"/>
                </a:lnTo>
                <a:lnTo>
                  <a:pt x="3097384" y="343367"/>
                </a:lnTo>
                <a:lnTo>
                  <a:pt x="0" y="34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80072">
            <a:off x="8427553" y="3727359"/>
            <a:ext cx="1958580" cy="2912387"/>
          </a:xfrm>
          <a:custGeom>
            <a:avLst/>
            <a:gdLst/>
            <a:ahLst/>
            <a:cxnLst/>
            <a:rect l="l" t="t" r="r" b="b"/>
            <a:pathLst>
              <a:path w="1958580" h="2912387">
                <a:moveTo>
                  <a:pt x="0" y="0"/>
                </a:moveTo>
                <a:lnTo>
                  <a:pt x="1958580" y="0"/>
                </a:lnTo>
                <a:lnTo>
                  <a:pt x="1958580" y="2912387"/>
                </a:lnTo>
                <a:lnTo>
                  <a:pt x="0" y="29123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846530" flipH="1">
            <a:off x="-528020" y="1264758"/>
            <a:ext cx="1958580" cy="2912387"/>
          </a:xfrm>
          <a:custGeom>
            <a:avLst/>
            <a:gdLst/>
            <a:ahLst/>
            <a:cxnLst/>
            <a:rect l="l" t="t" r="r" b="b"/>
            <a:pathLst>
              <a:path w="1958580" h="2912387">
                <a:moveTo>
                  <a:pt x="1958580" y="0"/>
                </a:moveTo>
                <a:lnTo>
                  <a:pt x="0" y="0"/>
                </a:lnTo>
                <a:lnTo>
                  <a:pt x="0" y="2912386"/>
                </a:lnTo>
                <a:lnTo>
                  <a:pt x="1958580" y="2912386"/>
                </a:lnTo>
                <a:lnTo>
                  <a:pt x="195858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2389826" flipH="1">
            <a:off x="8916866" y="1426417"/>
            <a:ext cx="4727965" cy="4622761"/>
          </a:xfrm>
          <a:custGeom>
            <a:avLst/>
            <a:gdLst/>
            <a:ahLst/>
            <a:cxnLst/>
            <a:rect l="l" t="t" r="r" b="b"/>
            <a:pathLst>
              <a:path w="4727965" h="4622761">
                <a:moveTo>
                  <a:pt x="4727965" y="0"/>
                </a:moveTo>
                <a:lnTo>
                  <a:pt x="0" y="0"/>
                </a:lnTo>
                <a:lnTo>
                  <a:pt x="0" y="4622761"/>
                </a:lnTo>
                <a:lnTo>
                  <a:pt x="4727965" y="4622761"/>
                </a:lnTo>
                <a:lnTo>
                  <a:pt x="472796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2389826" flipH="1">
            <a:off x="-4071382" y="2008971"/>
            <a:ext cx="4727965" cy="4622761"/>
          </a:xfrm>
          <a:custGeom>
            <a:avLst/>
            <a:gdLst/>
            <a:ahLst/>
            <a:cxnLst/>
            <a:rect l="l" t="t" r="r" b="b"/>
            <a:pathLst>
              <a:path w="4727965" h="4622761">
                <a:moveTo>
                  <a:pt x="4727965" y="0"/>
                </a:moveTo>
                <a:lnTo>
                  <a:pt x="0" y="0"/>
                </a:lnTo>
                <a:lnTo>
                  <a:pt x="0" y="4622761"/>
                </a:lnTo>
                <a:lnTo>
                  <a:pt x="4727965" y="4622761"/>
                </a:lnTo>
                <a:lnTo>
                  <a:pt x="472796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617848" y="1858486"/>
            <a:ext cx="6096678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Quanto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eu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faturo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por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ano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Para quem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eu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vendo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Meu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cliente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aproveita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Quanto IBS/CBS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existe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minhas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compras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Minha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operação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é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produção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comércio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ou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ambos?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Compro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produtores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PF/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não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contribuintes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Quanto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gasto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com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insumos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energia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frete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serviços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Tenho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várias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empresas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/CNPJs?</a:t>
            </a:r>
          </a:p>
          <a:p>
            <a:pPr marL="359031" lvl="1" indent="-179516" algn="l">
              <a:lnSpc>
                <a:spcPts val="2328"/>
              </a:lnSpc>
              <a:buFont typeface="Arial"/>
              <a:buChar char="•"/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Tenho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investimentos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relevantes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previstos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para 2027?</a:t>
            </a:r>
          </a:p>
        </p:txBody>
      </p:sp>
      <p:sp>
        <p:nvSpPr>
          <p:cNvPr id="7" name="Freeform 7"/>
          <p:cNvSpPr/>
          <p:nvPr/>
        </p:nvSpPr>
        <p:spPr>
          <a:xfrm>
            <a:off x="3456276" y="5917132"/>
            <a:ext cx="2688649" cy="298056"/>
          </a:xfrm>
          <a:custGeom>
            <a:avLst/>
            <a:gdLst/>
            <a:ahLst/>
            <a:cxnLst/>
            <a:rect l="l" t="t" r="r" b="b"/>
            <a:pathLst>
              <a:path w="2688649" h="298056">
                <a:moveTo>
                  <a:pt x="0" y="0"/>
                </a:moveTo>
                <a:lnTo>
                  <a:pt x="2688648" y="0"/>
                </a:lnTo>
                <a:lnTo>
                  <a:pt x="2688648" y="298056"/>
                </a:lnTo>
                <a:lnTo>
                  <a:pt x="0" y="2980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934760" y="430311"/>
            <a:ext cx="5960043" cy="58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76"/>
              </a:lnSpc>
              <a:spcBef>
                <a:spcPct val="0"/>
              </a:spcBef>
            </a:pPr>
            <a:r>
              <a:rPr lang="en-US" sz="3411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2026: o que fazer?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1473" y="1221844"/>
            <a:ext cx="6591771" cy="816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8"/>
              </a:lnSpc>
            </a:pP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Qual regime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tributário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devo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escolher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? </a:t>
            </a:r>
          </a:p>
          <a:p>
            <a:pPr algn="ctr">
              <a:lnSpc>
                <a:spcPts val="1764"/>
              </a:lnSpc>
            </a:pPr>
            <a:endParaRPr lang="en-US" sz="28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1764"/>
              </a:lnSpc>
            </a:pPr>
            <a:endParaRPr lang="en-US" sz="28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496103" y="3365078"/>
            <a:ext cx="3894720" cy="3808057"/>
          </a:xfrm>
          <a:custGeom>
            <a:avLst/>
            <a:gdLst/>
            <a:ahLst/>
            <a:cxnLst/>
            <a:rect l="l" t="t" r="r" b="b"/>
            <a:pathLst>
              <a:path w="3894720" h="3808057">
                <a:moveTo>
                  <a:pt x="3894720" y="0"/>
                </a:moveTo>
                <a:lnTo>
                  <a:pt x="0" y="0"/>
                </a:lnTo>
                <a:lnTo>
                  <a:pt x="0" y="3808058"/>
                </a:lnTo>
                <a:lnTo>
                  <a:pt x="3894720" y="3808058"/>
                </a:lnTo>
                <a:lnTo>
                  <a:pt x="38947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22815" y="785624"/>
            <a:ext cx="7575808" cy="117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61"/>
              </a:lnSpc>
              <a:spcBef>
                <a:spcPct val="0"/>
              </a:spcBef>
            </a:pPr>
            <a:r>
              <a:rPr lang="en-US" sz="3401" b="1">
                <a:solidFill>
                  <a:srgbClr val="778137"/>
                </a:solidFill>
                <a:latin typeface="Cinzel Bold"/>
                <a:ea typeface="Cinzel Bold"/>
                <a:cs typeface="Cinzel Bold"/>
                <a:sym typeface="Cinzel Bold"/>
              </a:rPr>
              <a:t>INVESTIMENTOS E BENS DE CAPITAL</a:t>
            </a:r>
          </a:p>
        </p:txBody>
      </p:sp>
      <p:sp>
        <p:nvSpPr>
          <p:cNvPr id="4" name="Freeform 4"/>
          <p:cNvSpPr/>
          <p:nvPr/>
        </p:nvSpPr>
        <p:spPr>
          <a:xfrm rot="762754" flipH="1">
            <a:off x="-375124" y="341287"/>
            <a:ext cx="1808738" cy="2689573"/>
          </a:xfrm>
          <a:custGeom>
            <a:avLst/>
            <a:gdLst/>
            <a:ahLst/>
            <a:cxnLst/>
            <a:rect l="l" t="t" r="r" b="b"/>
            <a:pathLst>
              <a:path w="1808738" h="2689573">
                <a:moveTo>
                  <a:pt x="1808738" y="0"/>
                </a:moveTo>
                <a:lnTo>
                  <a:pt x="0" y="0"/>
                </a:lnTo>
                <a:lnTo>
                  <a:pt x="0" y="2689572"/>
                </a:lnTo>
                <a:lnTo>
                  <a:pt x="1808738" y="2689572"/>
                </a:lnTo>
                <a:lnTo>
                  <a:pt x="1808738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222815" y="2483921"/>
            <a:ext cx="6735569" cy="289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7"/>
              </a:lnSpc>
            </a:pP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Bens de capital:</a:t>
            </a:r>
          </a:p>
          <a:p>
            <a:pPr algn="just">
              <a:lnSpc>
                <a:spcPts val="2937"/>
              </a:lnSpc>
            </a:pP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937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Máquinas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equipamentos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outros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investimentos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produtivos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enquadrados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como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bens de capital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poderá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gerar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um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integral e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imediato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IBS e CBS. </a:t>
            </a:r>
          </a:p>
          <a:p>
            <a:pPr algn="just">
              <a:lnSpc>
                <a:spcPts val="2937"/>
              </a:lnSpc>
            </a:pP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2133"/>
              </a:lnSpc>
              <a:spcBef>
                <a:spcPct val="0"/>
              </a:spcBef>
            </a:pP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276955" y="5915625"/>
            <a:ext cx="3047290" cy="347869"/>
          </a:xfrm>
          <a:custGeom>
            <a:avLst/>
            <a:gdLst/>
            <a:ahLst/>
            <a:cxnLst/>
            <a:rect l="l" t="t" r="r" b="b"/>
            <a:pathLst>
              <a:path w="3047290" h="347869">
                <a:moveTo>
                  <a:pt x="0" y="0"/>
                </a:moveTo>
                <a:lnTo>
                  <a:pt x="3047290" y="0"/>
                </a:lnTo>
                <a:lnTo>
                  <a:pt x="3047290" y="347869"/>
                </a:lnTo>
                <a:lnTo>
                  <a:pt x="0" y="347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8" r="-148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111270" y="2790394"/>
            <a:ext cx="3824837" cy="3739730"/>
          </a:xfrm>
          <a:custGeom>
            <a:avLst/>
            <a:gdLst/>
            <a:ahLst/>
            <a:cxnLst/>
            <a:rect l="l" t="t" r="r" b="b"/>
            <a:pathLst>
              <a:path w="3824837" h="3739730">
                <a:moveTo>
                  <a:pt x="3824837" y="0"/>
                </a:moveTo>
                <a:lnTo>
                  <a:pt x="0" y="0"/>
                </a:lnTo>
                <a:lnTo>
                  <a:pt x="0" y="3739729"/>
                </a:lnTo>
                <a:lnTo>
                  <a:pt x="3824837" y="3739729"/>
                </a:lnTo>
                <a:lnTo>
                  <a:pt x="3824837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453697" y="470390"/>
            <a:ext cx="6428755" cy="95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83"/>
              </a:lnSpc>
              <a:spcBef>
                <a:spcPct val="0"/>
              </a:spcBef>
            </a:pPr>
            <a:r>
              <a:rPr lang="en-US" sz="2773" b="1">
                <a:solidFill>
                  <a:srgbClr val="778137"/>
                </a:solidFill>
                <a:latin typeface="Cinzel Bold"/>
                <a:ea typeface="Cinzel Bold"/>
                <a:cs typeface="Cinzel Bold"/>
                <a:sym typeface="Cinzel Bold"/>
              </a:rPr>
              <a:t>O QUE ACONTECE COM OS CRÉDITOS NA VIRADA PARA 2027?</a:t>
            </a:r>
          </a:p>
        </p:txBody>
      </p:sp>
      <p:sp>
        <p:nvSpPr>
          <p:cNvPr id="4" name="Freeform 4"/>
          <p:cNvSpPr/>
          <p:nvPr/>
        </p:nvSpPr>
        <p:spPr>
          <a:xfrm rot="762754" flipH="1">
            <a:off x="-375124" y="341287"/>
            <a:ext cx="1776283" cy="2641314"/>
          </a:xfrm>
          <a:custGeom>
            <a:avLst/>
            <a:gdLst/>
            <a:ahLst/>
            <a:cxnLst/>
            <a:rect l="l" t="t" r="r" b="b"/>
            <a:pathLst>
              <a:path w="1776283" h="2641314">
                <a:moveTo>
                  <a:pt x="1776283" y="0"/>
                </a:moveTo>
                <a:lnTo>
                  <a:pt x="0" y="0"/>
                </a:lnTo>
                <a:lnTo>
                  <a:pt x="0" y="2641314"/>
                </a:lnTo>
                <a:lnTo>
                  <a:pt x="1776283" y="2641314"/>
                </a:lnTo>
                <a:lnTo>
                  <a:pt x="177628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438457" y="2284094"/>
            <a:ext cx="6595537" cy="194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08"/>
              </a:lnSpc>
            </a:pP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Estoque de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abertura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  <a:p>
            <a:pPr algn="just">
              <a:lnSpc>
                <a:spcPts val="2608"/>
              </a:lnSpc>
            </a:pP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presumido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CBS de 9,25%.</a:t>
            </a:r>
          </a:p>
          <a:p>
            <a:pPr algn="just">
              <a:lnSpc>
                <a:spcPts val="2608"/>
              </a:lnSpc>
            </a:pP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608"/>
              </a:lnSpc>
            </a:pP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Saldo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credor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de PIS e COFINS:</a:t>
            </a:r>
          </a:p>
          <a:p>
            <a:pPr algn="just">
              <a:lnSpc>
                <a:spcPts val="2608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Tratamento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dos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acumulados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marL="0" lvl="0" indent="0" algn="just">
              <a:lnSpc>
                <a:spcPts val="1894"/>
              </a:lnSpc>
              <a:spcBef>
                <a:spcPct val="0"/>
              </a:spcBef>
            </a:pP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304294" y="5920969"/>
            <a:ext cx="2992613" cy="341627"/>
          </a:xfrm>
          <a:custGeom>
            <a:avLst/>
            <a:gdLst/>
            <a:ahLst/>
            <a:cxnLst/>
            <a:rect l="l" t="t" r="r" b="b"/>
            <a:pathLst>
              <a:path w="2992613" h="341627">
                <a:moveTo>
                  <a:pt x="0" y="0"/>
                </a:moveTo>
                <a:lnTo>
                  <a:pt x="2992612" y="0"/>
                </a:lnTo>
                <a:lnTo>
                  <a:pt x="2992612" y="341627"/>
                </a:lnTo>
                <a:lnTo>
                  <a:pt x="0" y="3416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8" r="-148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56337" y="1202635"/>
            <a:ext cx="4899433" cy="558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7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778137"/>
                </a:solidFill>
                <a:latin typeface="Cinzel Bold"/>
                <a:ea typeface="Cinzel Bold"/>
                <a:cs typeface="Cinzel Bold"/>
                <a:sym typeface="Cinzel Bold"/>
              </a:rPr>
              <a:t>PRÓXIMOS PASSOS: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038600" y="5369728"/>
            <a:ext cx="513526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2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Planejamento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tributário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para 2027.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72372" y="2755310"/>
            <a:ext cx="3791537" cy="890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2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Manutenção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da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redução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100% da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alíquota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para Flores e Plantas.</a:t>
            </a:r>
          </a:p>
        </p:txBody>
      </p:sp>
      <p:sp>
        <p:nvSpPr>
          <p:cNvPr id="5" name="Freeform 5"/>
          <p:cNvSpPr/>
          <p:nvPr/>
        </p:nvSpPr>
        <p:spPr>
          <a:xfrm>
            <a:off x="175477" y="785895"/>
            <a:ext cx="3315709" cy="7327534"/>
          </a:xfrm>
          <a:custGeom>
            <a:avLst/>
            <a:gdLst/>
            <a:ahLst/>
            <a:cxnLst/>
            <a:rect l="l" t="t" r="r" b="b"/>
            <a:pathLst>
              <a:path w="3315709" h="7327534">
                <a:moveTo>
                  <a:pt x="0" y="0"/>
                </a:moveTo>
                <a:lnTo>
                  <a:pt x="3315709" y="0"/>
                </a:lnTo>
                <a:lnTo>
                  <a:pt x="3315709" y="7327534"/>
                </a:lnTo>
                <a:lnTo>
                  <a:pt x="0" y="73275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247708" y="170612"/>
            <a:ext cx="3105784" cy="335587"/>
          </a:xfrm>
          <a:custGeom>
            <a:avLst/>
            <a:gdLst/>
            <a:ahLst/>
            <a:cxnLst/>
            <a:rect l="l" t="t" r="r" b="b"/>
            <a:pathLst>
              <a:path w="3105784" h="335587">
                <a:moveTo>
                  <a:pt x="0" y="0"/>
                </a:moveTo>
                <a:lnTo>
                  <a:pt x="3105784" y="0"/>
                </a:lnTo>
                <a:lnTo>
                  <a:pt x="3105784" y="335587"/>
                </a:lnTo>
                <a:lnTo>
                  <a:pt x="0" y="3355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59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4135228" y="3846292"/>
            <a:ext cx="3741884" cy="61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93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Manutenção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da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isenção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ICMS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nos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estados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91000" y="2159899"/>
            <a:ext cx="2702777" cy="342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Para o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Setor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72372" y="4829065"/>
            <a:ext cx="3315709" cy="342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62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Para as </a:t>
            </a:r>
            <a:r>
              <a:rPr lang="en-US" sz="28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empresas</a:t>
            </a:r>
            <a:r>
              <a:rPr lang="en-US" sz="28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0" y="3185527"/>
            <a:ext cx="5425124" cy="868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9"/>
              </a:lnSpc>
            </a:pP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Quem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não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ocupa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espaço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discussão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será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ocupado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pela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decisão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dos outros.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05801" y="1494397"/>
            <a:ext cx="6388750" cy="118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8"/>
              </a:lnSpc>
              <a:spcBef>
                <a:spcPct val="0"/>
              </a:spcBef>
            </a:pPr>
            <a:r>
              <a:rPr lang="en-US" sz="3406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“participar é proteger o que construímos”.</a:t>
            </a:r>
          </a:p>
        </p:txBody>
      </p:sp>
      <p:sp>
        <p:nvSpPr>
          <p:cNvPr id="4" name="Freeform 4"/>
          <p:cNvSpPr/>
          <p:nvPr/>
        </p:nvSpPr>
        <p:spPr>
          <a:xfrm rot="387052">
            <a:off x="250889" y="1713634"/>
            <a:ext cx="1554822" cy="2954531"/>
          </a:xfrm>
          <a:custGeom>
            <a:avLst/>
            <a:gdLst/>
            <a:ahLst/>
            <a:cxnLst/>
            <a:rect l="l" t="t" r="r" b="b"/>
            <a:pathLst>
              <a:path w="1554822" h="2954531">
                <a:moveTo>
                  <a:pt x="0" y="0"/>
                </a:moveTo>
                <a:lnTo>
                  <a:pt x="1554822" y="0"/>
                </a:lnTo>
                <a:lnTo>
                  <a:pt x="1554822" y="2954531"/>
                </a:lnTo>
                <a:lnTo>
                  <a:pt x="0" y="29545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>
            <a:off x="-1794695" y="2931527"/>
            <a:ext cx="3619696" cy="3539153"/>
          </a:xfrm>
          <a:custGeom>
            <a:avLst/>
            <a:gdLst/>
            <a:ahLst/>
            <a:cxnLst/>
            <a:rect l="l" t="t" r="r" b="b"/>
            <a:pathLst>
              <a:path w="3619696" h="3539153">
                <a:moveTo>
                  <a:pt x="3619696" y="0"/>
                </a:moveTo>
                <a:lnTo>
                  <a:pt x="0" y="0"/>
                </a:lnTo>
                <a:lnTo>
                  <a:pt x="0" y="3539153"/>
                </a:lnTo>
                <a:lnTo>
                  <a:pt x="3619696" y="3539153"/>
                </a:lnTo>
                <a:lnTo>
                  <a:pt x="361969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3657600" y="5076274"/>
            <a:ext cx="5118647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9"/>
              </a:lnSpc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Email: lilian@tosoadvogados.com.br</a:t>
            </a:r>
          </a:p>
          <a:p>
            <a:pPr marL="0" lvl="0" indent="0" algn="ctr">
              <a:lnSpc>
                <a:spcPts val="2169"/>
              </a:lnSpc>
              <a:spcBef>
                <a:spcPct val="0"/>
              </a:spcBef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Email: eduardo.lourenco@maneira.adv.br</a:t>
            </a:r>
          </a:p>
        </p:txBody>
      </p:sp>
      <p:sp>
        <p:nvSpPr>
          <p:cNvPr id="7" name="Freeform 7"/>
          <p:cNvSpPr/>
          <p:nvPr/>
        </p:nvSpPr>
        <p:spPr>
          <a:xfrm>
            <a:off x="3248501" y="170612"/>
            <a:ext cx="3104198" cy="335416"/>
          </a:xfrm>
          <a:custGeom>
            <a:avLst/>
            <a:gdLst/>
            <a:ahLst/>
            <a:cxnLst/>
            <a:rect l="l" t="t" r="r" b="b"/>
            <a:pathLst>
              <a:path w="3104198" h="335416">
                <a:moveTo>
                  <a:pt x="0" y="0"/>
                </a:moveTo>
                <a:lnTo>
                  <a:pt x="3104198" y="0"/>
                </a:lnTo>
                <a:lnTo>
                  <a:pt x="3104198" y="335415"/>
                </a:lnTo>
                <a:lnTo>
                  <a:pt x="0" y="3354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59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81418" y="1169390"/>
            <a:ext cx="4953000" cy="4589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92"/>
              </a:lnSpc>
            </a:pP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Lilian Toso</a:t>
            </a:r>
          </a:p>
          <a:p>
            <a:pPr algn="just">
              <a:lnSpc>
                <a:spcPts val="2092"/>
              </a:lnSpc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Advogada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Tributarista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</a:p>
          <a:p>
            <a:pPr algn="just">
              <a:lnSpc>
                <a:spcPts val="2092"/>
              </a:lnSpc>
            </a:pP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just">
              <a:lnSpc>
                <a:spcPts val="2092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Especialização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Gestão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Tributária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(USP-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Esalq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);</a:t>
            </a:r>
          </a:p>
          <a:p>
            <a:pPr algn="just">
              <a:lnSpc>
                <a:spcPts val="2092"/>
              </a:lnSpc>
            </a:pPr>
            <a:endParaRPr lang="en-US" sz="24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092"/>
              </a:lnSpc>
            </a:pP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Atua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gestão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do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jurídico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da Cooperativa Agro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Pecuária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Holambra (CAPH);</a:t>
            </a:r>
          </a:p>
          <a:p>
            <a:pPr algn="just">
              <a:lnSpc>
                <a:spcPts val="2092"/>
              </a:lnSpc>
            </a:pPr>
            <a:endParaRPr lang="en-US" sz="24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092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Assessora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Jurídica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do IBRAFLOR – Instituto Brasileiro de Floricultura;</a:t>
            </a:r>
          </a:p>
          <a:p>
            <a:pPr algn="just">
              <a:lnSpc>
                <a:spcPts val="2092"/>
              </a:lnSpc>
            </a:pPr>
            <a:endParaRPr lang="en-US" sz="24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092"/>
              </a:lnSpc>
            </a:pP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Vice-Presidente da Comissão de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Direito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Agrário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do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Agronegócio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da OAB de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Jaguariúna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/SP. </a:t>
            </a:r>
          </a:p>
          <a:p>
            <a:pPr algn="just">
              <a:lnSpc>
                <a:spcPts val="2092"/>
              </a:lnSpc>
            </a:pPr>
            <a:endParaRPr lang="en-US" sz="24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" name="Freeform 3"/>
          <p:cNvSpPr/>
          <p:nvPr/>
        </p:nvSpPr>
        <p:spPr>
          <a:xfrm rot="387052">
            <a:off x="450481" y="405014"/>
            <a:ext cx="1827322" cy="3472346"/>
          </a:xfrm>
          <a:custGeom>
            <a:avLst/>
            <a:gdLst/>
            <a:ahLst/>
            <a:cxnLst/>
            <a:rect l="l" t="t" r="r" b="b"/>
            <a:pathLst>
              <a:path w="1827322" h="3472346">
                <a:moveTo>
                  <a:pt x="0" y="0"/>
                </a:moveTo>
                <a:lnTo>
                  <a:pt x="1827322" y="0"/>
                </a:lnTo>
                <a:lnTo>
                  <a:pt x="1827322" y="3472346"/>
                </a:lnTo>
                <a:lnTo>
                  <a:pt x="0" y="3472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-1950260" y="1836357"/>
            <a:ext cx="4254089" cy="4159430"/>
          </a:xfrm>
          <a:custGeom>
            <a:avLst/>
            <a:gdLst/>
            <a:ahLst/>
            <a:cxnLst/>
            <a:rect l="l" t="t" r="r" b="b"/>
            <a:pathLst>
              <a:path w="4254089" h="4159430">
                <a:moveTo>
                  <a:pt x="4254089" y="0"/>
                </a:moveTo>
                <a:lnTo>
                  <a:pt x="0" y="0"/>
                </a:lnTo>
                <a:lnTo>
                  <a:pt x="0" y="4159429"/>
                </a:lnTo>
                <a:lnTo>
                  <a:pt x="4254089" y="4159429"/>
                </a:lnTo>
                <a:lnTo>
                  <a:pt x="425408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64194" y="1169390"/>
            <a:ext cx="2879270" cy="4313513"/>
          </a:xfrm>
          <a:custGeom>
            <a:avLst/>
            <a:gdLst/>
            <a:ahLst/>
            <a:cxnLst/>
            <a:rect l="l" t="t" r="r" b="b"/>
            <a:pathLst>
              <a:path w="2879270" h="4313513">
                <a:moveTo>
                  <a:pt x="0" y="0"/>
                </a:moveTo>
                <a:lnTo>
                  <a:pt x="2879270" y="0"/>
                </a:lnTo>
                <a:lnTo>
                  <a:pt x="2879270" y="4313513"/>
                </a:lnTo>
                <a:lnTo>
                  <a:pt x="0" y="43135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432509" y="313355"/>
            <a:ext cx="2736182" cy="295651"/>
          </a:xfrm>
          <a:custGeom>
            <a:avLst/>
            <a:gdLst/>
            <a:ahLst/>
            <a:cxnLst/>
            <a:rect l="l" t="t" r="r" b="b"/>
            <a:pathLst>
              <a:path w="2736182" h="295651">
                <a:moveTo>
                  <a:pt x="0" y="0"/>
                </a:moveTo>
                <a:lnTo>
                  <a:pt x="2736182" y="0"/>
                </a:lnTo>
                <a:lnTo>
                  <a:pt x="2736182" y="295651"/>
                </a:lnTo>
                <a:lnTo>
                  <a:pt x="0" y="295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59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87052">
            <a:off x="-35168" y="852198"/>
            <a:ext cx="1535001" cy="2916867"/>
          </a:xfrm>
          <a:custGeom>
            <a:avLst/>
            <a:gdLst/>
            <a:ahLst/>
            <a:cxnLst/>
            <a:rect l="l" t="t" r="r" b="b"/>
            <a:pathLst>
              <a:path w="1535001" h="2916867">
                <a:moveTo>
                  <a:pt x="0" y="0"/>
                </a:moveTo>
                <a:lnTo>
                  <a:pt x="1535001" y="0"/>
                </a:lnTo>
                <a:lnTo>
                  <a:pt x="1535001" y="2916867"/>
                </a:lnTo>
                <a:lnTo>
                  <a:pt x="0" y="2916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flipH="1">
            <a:off x="-2051856" y="2054566"/>
            <a:ext cx="3573552" cy="3494036"/>
          </a:xfrm>
          <a:custGeom>
            <a:avLst/>
            <a:gdLst/>
            <a:ahLst/>
            <a:cxnLst/>
            <a:rect l="l" t="t" r="r" b="b"/>
            <a:pathLst>
              <a:path w="3573552" h="3494036">
                <a:moveTo>
                  <a:pt x="3573552" y="0"/>
                </a:moveTo>
                <a:lnTo>
                  <a:pt x="0" y="0"/>
                </a:lnTo>
                <a:lnTo>
                  <a:pt x="0" y="3494036"/>
                </a:lnTo>
                <a:lnTo>
                  <a:pt x="3573552" y="3494036"/>
                </a:lnTo>
                <a:lnTo>
                  <a:pt x="357355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833465" y="1315846"/>
            <a:ext cx="2749197" cy="3948577"/>
          </a:xfrm>
          <a:custGeom>
            <a:avLst/>
            <a:gdLst/>
            <a:ahLst/>
            <a:cxnLst/>
            <a:rect l="l" t="t" r="r" b="b"/>
            <a:pathLst>
              <a:path w="2749197" h="3948577">
                <a:moveTo>
                  <a:pt x="0" y="0"/>
                </a:moveTo>
                <a:lnTo>
                  <a:pt x="2749197" y="0"/>
                </a:lnTo>
                <a:lnTo>
                  <a:pt x="2749197" y="3948577"/>
                </a:lnTo>
                <a:lnTo>
                  <a:pt x="0" y="39485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716366" y="914400"/>
            <a:ext cx="5503233" cy="5041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989"/>
              </a:lnSpc>
            </a:pPr>
            <a:r>
              <a:rPr lang="en-US" sz="20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Eduardo Lourenço</a:t>
            </a:r>
          </a:p>
          <a:p>
            <a:pPr algn="just">
              <a:lnSpc>
                <a:spcPts val="1989"/>
              </a:lnSpc>
            </a:pPr>
            <a:r>
              <a:rPr lang="en-US" sz="20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Advogado</a:t>
            </a:r>
            <a:r>
              <a:rPr lang="en-US" sz="20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0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Tributarista</a:t>
            </a:r>
            <a:r>
              <a:rPr lang="en-US" sz="20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</a:p>
          <a:p>
            <a:pPr algn="just">
              <a:lnSpc>
                <a:spcPts val="1989"/>
              </a:lnSpc>
            </a:pPr>
            <a:endParaRPr lang="en-US" sz="20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just">
              <a:lnSpc>
                <a:spcPts val="1989"/>
              </a:lnSpc>
            </a:pP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Sócio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da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área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tributária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do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Maneira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Advogados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com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mais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15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anos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de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experiência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área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tributária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consultiva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contenciosa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 Consultor do IPA - Instituto Pensar Agro.</a:t>
            </a:r>
          </a:p>
          <a:p>
            <a:pPr algn="just">
              <a:lnSpc>
                <a:spcPts val="1530"/>
              </a:lnSpc>
            </a:pPr>
            <a:endParaRPr lang="en-US" sz="20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1989"/>
              </a:lnSpc>
            </a:pP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Graduação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Direito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pelo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Centro Universitário de Brasília;</a:t>
            </a:r>
          </a:p>
          <a:p>
            <a:pPr algn="just">
              <a:lnSpc>
                <a:spcPts val="1377"/>
              </a:lnSpc>
            </a:pPr>
            <a:endParaRPr lang="en-US" sz="20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1989"/>
              </a:lnSpc>
            </a:pP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L.M.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Direito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Tributário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pelo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Instituto Brasileiro de Mercado de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Capitais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  <a:p>
            <a:pPr algn="just">
              <a:lnSpc>
                <a:spcPts val="1224"/>
              </a:lnSpc>
            </a:pPr>
            <a:endParaRPr lang="en-US" sz="20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1989"/>
              </a:lnSpc>
            </a:pP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Especialização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Direito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Empresarial 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Contratos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pelo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Centro Universitário de Brasília;</a:t>
            </a:r>
          </a:p>
          <a:p>
            <a:pPr algn="just">
              <a:lnSpc>
                <a:spcPts val="1224"/>
              </a:lnSpc>
            </a:pPr>
            <a:endParaRPr lang="en-US" sz="20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1989"/>
              </a:lnSpc>
            </a:pP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Doutor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Mestre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Direito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Constitucional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0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pelo</a:t>
            </a:r>
            <a:r>
              <a:rPr lang="en-US" sz="20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Centro Universitário de Brasília.</a:t>
            </a:r>
          </a:p>
        </p:txBody>
      </p:sp>
      <p:sp>
        <p:nvSpPr>
          <p:cNvPr id="6" name="Freeform 6"/>
          <p:cNvSpPr/>
          <p:nvPr/>
        </p:nvSpPr>
        <p:spPr>
          <a:xfrm>
            <a:off x="3268288" y="170612"/>
            <a:ext cx="3064625" cy="331140"/>
          </a:xfrm>
          <a:custGeom>
            <a:avLst/>
            <a:gdLst/>
            <a:ahLst/>
            <a:cxnLst/>
            <a:rect l="l" t="t" r="r" b="b"/>
            <a:pathLst>
              <a:path w="3064625" h="331140">
                <a:moveTo>
                  <a:pt x="0" y="0"/>
                </a:moveTo>
                <a:lnTo>
                  <a:pt x="3064624" y="0"/>
                </a:lnTo>
                <a:lnTo>
                  <a:pt x="3064624" y="331139"/>
                </a:lnTo>
                <a:lnTo>
                  <a:pt x="0" y="331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59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5040" y="989451"/>
            <a:ext cx="3897302" cy="59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7"/>
              </a:lnSpc>
              <a:spcBef>
                <a:spcPct val="0"/>
              </a:spcBef>
            </a:pPr>
            <a:r>
              <a:rPr lang="en-US" sz="3483" b="1" dirty="0">
                <a:solidFill>
                  <a:srgbClr val="778137"/>
                </a:solidFill>
                <a:latin typeface="Cinzel Bold"/>
                <a:ea typeface="Cinzel Bold"/>
                <a:cs typeface="Cinzel Bold"/>
                <a:sym typeface="Cinzel Bold"/>
              </a:rPr>
              <a:t>PANORAMA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16881" y="2733862"/>
            <a:ext cx="3098013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2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Conquistas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do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Setor</a:t>
            </a: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25451" y="3396683"/>
            <a:ext cx="2576480" cy="30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2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Implementação</a:t>
            </a: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45412" y="2022215"/>
            <a:ext cx="3236891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2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Principais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mudanças</a:t>
            </a: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216882" y="4034105"/>
            <a:ext cx="3098012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2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Desafios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na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prática</a:t>
            </a: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216881" y="4671527"/>
            <a:ext cx="3088917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2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Próximos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passos</a:t>
            </a: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75477" y="714457"/>
            <a:ext cx="3486868" cy="7705785"/>
          </a:xfrm>
          <a:custGeom>
            <a:avLst/>
            <a:gdLst/>
            <a:ahLst/>
            <a:cxnLst/>
            <a:rect l="l" t="t" r="r" b="b"/>
            <a:pathLst>
              <a:path w="3486868" h="7705785">
                <a:moveTo>
                  <a:pt x="0" y="0"/>
                </a:moveTo>
                <a:lnTo>
                  <a:pt x="3486868" y="0"/>
                </a:lnTo>
                <a:lnTo>
                  <a:pt x="3486868" y="7705785"/>
                </a:lnTo>
                <a:lnTo>
                  <a:pt x="0" y="7705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167547" y="170612"/>
            <a:ext cx="3266106" cy="352910"/>
          </a:xfrm>
          <a:custGeom>
            <a:avLst/>
            <a:gdLst/>
            <a:ahLst/>
            <a:cxnLst/>
            <a:rect l="l" t="t" r="r" b="b"/>
            <a:pathLst>
              <a:path w="3266106" h="352910">
                <a:moveTo>
                  <a:pt x="0" y="0"/>
                </a:moveTo>
                <a:lnTo>
                  <a:pt x="3266106" y="0"/>
                </a:lnTo>
                <a:lnTo>
                  <a:pt x="3266106" y="352910"/>
                </a:lnTo>
                <a:lnTo>
                  <a:pt x="0" y="352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59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72175" y="2062113"/>
            <a:ext cx="216650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ISS</a:t>
            </a:r>
          </a:p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ICMS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72175" y="3323289"/>
            <a:ext cx="207234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PIS</a:t>
            </a:r>
          </a:p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COFINS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42209" y="2132359"/>
            <a:ext cx="2072347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IBS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26225" y="3500739"/>
            <a:ext cx="2072347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CBS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92485" y="1898699"/>
            <a:ext cx="2018952" cy="1174517"/>
            <a:chOff x="0" y="0"/>
            <a:chExt cx="987215" cy="453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7215" cy="453141"/>
            </a:xfrm>
            <a:custGeom>
              <a:avLst/>
              <a:gdLst/>
              <a:ahLst/>
              <a:cxnLst/>
              <a:rect l="l" t="t" r="r" b="b"/>
              <a:pathLst>
                <a:path w="987215" h="453141">
                  <a:moveTo>
                    <a:pt x="0" y="0"/>
                  </a:moveTo>
                  <a:lnTo>
                    <a:pt x="987215" y="0"/>
                  </a:lnTo>
                  <a:lnTo>
                    <a:pt x="987215" y="453141"/>
                  </a:lnTo>
                  <a:lnTo>
                    <a:pt x="0" y="45314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987215" cy="47219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05259" y="3306251"/>
            <a:ext cx="2006178" cy="955919"/>
            <a:chOff x="0" y="0"/>
            <a:chExt cx="970667" cy="4625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0667" cy="462511"/>
            </a:xfrm>
            <a:custGeom>
              <a:avLst/>
              <a:gdLst/>
              <a:ahLst/>
              <a:cxnLst/>
              <a:rect l="l" t="t" r="r" b="b"/>
              <a:pathLst>
                <a:path w="970667" h="462511">
                  <a:moveTo>
                    <a:pt x="0" y="0"/>
                  </a:moveTo>
                  <a:lnTo>
                    <a:pt x="970667" y="0"/>
                  </a:lnTo>
                  <a:lnTo>
                    <a:pt x="970667" y="462511"/>
                  </a:lnTo>
                  <a:lnTo>
                    <a:pt x="0" y="46251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970667" cy="48156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742209" y="1901421"/>
            <a:ext cx="2040378" cy="936553"/>
            <a:chOff x="0" y="0"/>
            <a:chExt cx="987215" cy="4531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87215" cy="453141"/>
            </a:xfrm>
            <a:custGeom>
              <a:avLst/>
              <a:gdLst/>
              <a:ahLst/>
              <a:cxnLst/>
              <a:rect l="l" t="t" r="r" b="b"/>
              <a:pathLst>
                <a:path w="987215" h="453141">
                  <a:moveTo>
                    <a:pt x="0" y="0"/>
                  </a:moveTo>
                  <a:lnTo>
                    <a:pt x="987215" y="0"/>
                  </a:lnTo>
                  <a:lnTo>
                    <a:pt x="987215" y="453141"/>
                  </a:lnTo>
                  <a:lnTo>
                    <a:pt x="0" y="45314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987215" cy="47219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42209" y="3282872"/>
            <a:ext cx="2040378" cy="936553"/>
            <a:chOff x="0" y="0"/>
            <a:chExt cx="987215" cy="4531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7215" cy="453141"/>
            </a:xfrm>
            <a:custGeom>
              <a:avLst/>
              <a:gdLst/>
              <a:ahLst/>
              <a:cxnLst/>
              <a:rect l="l" t="t" r="r" b="b"/>
              <a:pathLst>
                <a:path w="987215" h="453141">
                  <a:moveTo>
                    <a:pt x="0" y="0"/>
                  </a:moveTo>
                  <a:lnTo>
                    <a:pt x="987215" y="0"/>
                  </a:lnTo>
                  <a:lnTo>
                    <a:pt x="987215" y="453141"/>
                  </a:lnTo>
                  <a:lnTo>
                    <a:pt x="0" y="45314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987215" cy="47219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4227448" y="2208163"/>
            <a:ext cx="1146304" cy="2533269"/>
          </a:xfrm>
          <a:custGeom>
            <a:avLst/>
            <a:gdLst/>
            <a:ahLst/>
            <a:cxnLst/>
            <a:rect l="l" t="t" r="r" b="b"/>
            <a:pathLst>
              <a:path w="1146304" h="2533269">
                <a:moveTo>
                  <a:pt x="0" y="0"/>
                </a:moveTo>
                <a:lnTo>
                  <a:pt x="1146304" y="0"/>
                </a:lnTo>
                <a:lnTo>
                  <a:pt x="1146304" y="2533269"/>
                </a:lnTo>
                <a:lnTo>
                  <a:pt x="0" y="2533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19"/>
          <p:cNvSpPr txBox="1"/>
          <p:nvPr/>
        </p:nvSpPr>
        <p:spPr>
          <a:xfrm>
            <a:off x="1731859" y="452322"/>
            <a:ext cx="6137481" cy="53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5"/>
              </a:lnSpc>
              <a:spcBef>
                <a:spcPct val="0"/>
              </a:spcBef>
            </a:pPr>
            <a:r>
              <a:rPr lang="en-US" sz="3210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principais mudanças</a:t>
            </a:r>
          </a:p>
        </p:txBody>
      </p:sp>
      <p:sp>
        <p:nvSpPr>
          <p:cNvPr id="20" name="Freeform 20"/>
          <p:cNvSpPr/>
          <p:nvPr/>
        </p:nvSpPr>
        <p:spPr>
          <a:xfrm rot="944086" flipH="1">
            <a:off x="-293601" y="294963"/>
            <a:ext cx="1847143" cy="2746681"/>
          </a:xfrm>
          <a:custGeom>
            <a:avLst/>
            <a:gdLst/>
            <a:ahLst/>
            <a:cxnLst/>
            <a:rect l="l" t="t" r="r" b="b"/>
            <a:pathLst>
              <a:path w="1847143" h="2746681">
                <a:moveTo>
                  <a:pt x="1847143" y="0"/>
                </a:moveTo>
                <a:lnTo>
                  <a:pt x="0" y="0"/>
                </a:lnTo>
                <a:lnTo>
                  <a:pt x="0" y="2746681"/>
                </a:lnTo>
                <a:lnTo>
                  <a:pt x="1847143" y="2746681"/>
                </a:lnTo>
                <a:lnTo>
                  <a:pt x="184714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/>
          <p:nvPr/>
        </p:nvSpPr>
        <p:spPr>
          <a:xfrm flipH="1">
            <a:off x="7021135" y="3062924"/>
            <a:ext cx="4746150" cy="4640542"/>
          </a:xfrm>
          <a:custGeom>
            <a:avLst/>
            <a:gdLst/>
            <a:ahLst/>
            <a:cxnLst/>
            <a:rect l="l" t="t" r="r" b="b"/>
            <a:pathLst>
              <a:path w="4746150" h="4640542">
                <a:moveTo>
                  <a:pt x="4746150" y="0"/>
                </a:moveTo>
                <a:lnTo>
                  <a:pt x="0" y="0"/>
                </a:lnTo>
                <a:lnTo>
                  <a:pt x="0" y="4640543"/>
                </a:lnTo>
                <a:lnTo>
                  <a:pt x="4746150" y="4640543"/>
                </a:lnTo>
                <a:lnTo>
                  <a:pt x="474615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2" name="Group 22"/>
          <p:cNvGrpSpPr/>
          <p:nvPr/>
        </p:nvGrpSpPr>
        <p:grpSpPr>
          <a:xfrm>
            <a:off x="1705259" y="4482294"/>
            <a:ext cx="2006178" cy="955919"/>
            <a:chOff x="0" y="0"/>
            <a:chExt cx="970667" cy="46251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70667" cy="462511"/>
            </a:xfrm>
            <a:custGeom>
              <a:avLst/>
              <a:gdLst/>
              <a:ahLst/>
              <a:cxnLst/>
              <a:rect l="l" t="t" r="r" b="b"/>
              <a:pathLst>
                <a:path w="970667" h="462511">
                  <a:moveTo>
                    <a:pt x="0" y="0"/>
                  </a:moveTo>
                  <a:lnTo>
                    <a:pt x="970667" y="0"/>
                  </a:lnTo>
                  <a:lnTo>
                    <a:pt x="970667" y="462511"/>
                  </a:lnTo>
                  <a:lnTo>
                    <a:pt x="0" y="46251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970667" cy="48156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692485" y="4709844"/>
            <a:ext cx="207234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IPI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5742209" y="4482294"/>
            <a:ext cx="2040378" cy="936553"/>
            <a:chOff x="0" y="0"/>
            <a:chExt cx="987215" cy="4531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87215" cy="453141"/>
            </a:xfrm>
            <a:custGeom>
              <a:avLst/>
              <a:gdLst/>
              <a:ahLst/>
              <a:cxnLst/>
              <a:rect l="l" t="t" r="r" b="b"/>
              <a:pathLst>
                <a:path w="987215" h="453141">
                  <a:moveTo>
                    <a:pt x="0" y="0"/>
                  </a:moveTo>
                  <a:lnTo>
                    <a:pt x="987215" y="0"/>
                  </a:lnTo>
                  <a:lnTo>
                    <a:pt x="987215" y="453141"/>
                  </a:lnTo>
                  <a:lnTo>
                    <a:pt x="0" y="453141"/>
                  </a:lnTo>
                  <a:close/>
                </a:path>
              </a:pathLst>
            </a:custGeom>
            <a:ln w="5185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987215" cy="472191"/>
            </a:xfrm>
            <a:prstGeom prst="rect">
              <a:avLst/>
            </a:prstGeom>
          </p:spPr>
          <p:txBody>
            <a:bodyPr lIns="27653" tIns="27653" rIns="27653" bIns="27653" rtlCol="0" anchor="ctr"/>
            <a:lstStyle/>
            <a:p>
              <a:pPr algn="ctr">
                <a:lnSpc>
                  <a:spcPts val="1447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5726225" y="4684282"/>
            <a:ext cx="2072347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</a:pPr>
            <a:r>
              <a:rPr lang="en-US" sz="3600" spc="177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IS</a:t>
            </a:r>
          </a:p>
        </p:txBody>
      </p:sp>
      <p:sp>
        <p:nvSpPr>
          <p:cNvPr id="30" name="Freeform 30"/>
          <p:cNvSpPr/>
          <p:nvPr/>
        </p:nvSpPr>
        <p:spPr>
          <a:xfrm>
            <a:off x="3234235" y="6001083"/>
            <a:ext cx="2717210" cy="301222"/>
          </a:xfrm>
          <a:custGeom>
            <a:avLst/>
            <a:gdLst/>
            <a:ahLst/>
            <a:cxnLst/>
            <a:rect l="l" t="t" r="r" b="b"/>
            <a:pathLst>
              <a:path w="2717210" h="301222">
                <a:moveTo>
                  <a:pt x="0" y="0"/>
                </a:moveTo>
                <a:lnTo>
                  <a:pt x="2717210" y="0"/>
                </a:lnTo>
                <a:lnTo>
                  <a:pt x="2717210" y="301222"/>
                </a:lnTo>
                <a:lnTo>
                  <a:pt x="0" y="3012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543800" y="3429000"/>
            <a:ext cx="3917898" cy="3830720"/>
          </a:xfrm>
          <a:custGeom>
            <a:avLst/>
            <a:gdLst/>
            <a:ahLst/>
            <a:cxnLst/>
            <a:rect l="l" t="t" r="r" b="b"/>
            <a:pathLst>
              <a:path w="3917898" h="3830720">
                <a:moveTo>
                  <a:pt x="3917898" y="0"/>
                </a:moveTo>
                <a:lnTo>
                  <a:pt x="0" y="0"/>
                </a:lnTo>
                <a:lnTo>
                  <a:pt x="0" y="3830719"/>
                </a:lnTo>
                <a:lnTo>
                  <a:pt x="3917898" y="3830719"/>
                </a:lnTo>
                <a:lnTo>
                  <a:pt x="391789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613894" y="323209"/>
            <a:ext cx="6585170" cy="579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0"/>
              </a:lnSpc>
              <a:spcBef>
                <a:spcPct val="0"/>
              </a:spcBef>
            </a:pPr>
            <a:r>
              <a:rPr lang="en-US" sz="3421" b="1" u="none" strike="noStrike" dirty="0" err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Conquistas</a:t>
            </a:r>
            <a:r>
              <a:rPr lang="en-US" sz="3421" b="1" u="none" strike="noStrike" dirty="0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 do </a:t>
            </a:r>
            <a:r>
              <a:rPr lang="en-US" sz="3421" b="1" u="none" strike="noStrike" dirty="0" err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setor</a:t>
            </a:r>
            <a:endParaRPr lang="en-US" sz="3421" b="1" u="none" strike="noStrike" dirty="0">
              <a:solidFill>
                <a:srgbClr val="778137"/>
              </a:solidFill>
              <a:latin typeface="Cinzel Decorative Bold"/>
              <a:ea typeface="Cinzel Decorative Bold"/>
              <a:cs typeface="Cinzel Decorative Bold"/>
              <a:sym typeface="Cinzel Decorative Bold"/>
            </a:endParaRPr>
          </a:p>
        </p:txBody>
      </p:sp>
      <p:sp>
        <p:nvSpPr>
          <p:cNvPr id="4" name="Freeform 4"/>
          <p:cNvSpPr/>
          <p:nvPr/>
        </p:nvSpPr>
        <p:spPr>
          <a:xfrm rot="762754" flipH="1">
            <a:off x="-506402" y="-21235"/>
            <a:ext cx="1819502" cy="2705579"/>
          </a:xfrm>
          <a:custGeom>
            <a:avLst/>
            <a:gdLst/>
            <a:ahLst/>
            <a:cxnLst/>
            <a:rect l="l" t="t" r="r" b="b"/>
            <a:pathLst>
              <a:path w="1819502" h="2705579">
                <a:moveTo>
                  <a:pt x="1819502" y="0"/>
                </a:moveTo>
                <a:lnTo>
                  <a:pt x="0" y="0"/>
                </a:lnTo>
                <a:lnTo>
                  <a:pt x="0" y="2705578"/>
                </a:lnTo>
                <a:lnTo>
                  <a:pt x="1819502" y="2705578"/>
                </a:lnTo>
                <a:lnTo>
                  <a:pt x="181950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219200" y="1760055"/>
            <a:ext cx="7162800" cy="4129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LC 214/2025, art. 148 e Anexo XV.</a:t>
            </a: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Produtos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hortícolas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: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redução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100% da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alíquota</a:t>
            </a:r>
            <a:endParaRPr lang="en-US" sz="2400" b="1" u="none" strike="noStrike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endParaRPr lang="en-US" sz="2400" b="1" u="none" strike="noStrike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Plantas e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produtos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de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floricultura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relativos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à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horticultura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cultivados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para fins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alimentares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ornamentais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e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medicinais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u="none" strike="noStrike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classificados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no 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Cap. 6 da NCM/SH</a:t>
            </a: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 </a:t>
            </a: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Capítulo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6</a:t>
            </a: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Plantas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vivas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e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produtos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da </a:t>
            </a:r>
            <a:r>
              <a:rPr lang="en-US" sz="2400" b="1" u="none" strike="noStrike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floricultura</a:t>
            </a: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: </a:t>
            </a: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NCMs: 0601, 0602, 0603 e 0604. </a:t>
            </a: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endParaRPr lang="en-US" sz="2000" b="1" u="none" strike="noStrike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0" lvl="0" indent="0" algn="just">
              <a:lnSpc>
                <a:spcPts val="2265"/>
              </a:lnSpc>
              <a:spcBef>
                <a:spcPct val="0"/>
              </a:spcBef>
            </a:pPr>
            <a:endParaRPr lang="en-US" sz="2000" b="1" u="none" strike="noStrike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267887" y="5913555"/>
            <a:ext cx="3065425" cy="349939"/>
          </a:xfrm>
          <a:custGeom>
            <a:avLst/>
            <a:gdLst/>
            <a:ahLst/>
            <a:cxnLst/>
            <a:rect l="l" t="t" r="r" b="b"/>
            <a:pathLst>
              <a:path w="3065425" h="349939">
                <a:moveTo>
                  <a:pt x="0" y="0"/>
                </a:moveTo>
                <a:lnTo>
                  <a:pt x="3065426" y="0"/>
                </a:lnTo>
                <a:lnTo>
                  <a:pt x="3065426" y="349939"/>
                </a:lnTo>
                <a:lnTo>
                  <a:pt x="0" y="349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8" r="-148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39359" y="3739522"/>
            <a:ext cx="1893633" cy="1071811"/>
            <a:chOff x="0" y="0"/>
            <a:chExt cx="718237" cy="348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8237" cy="348071"/>
            </a:xfrm>
            <a:custGeom>
              <a:avLst/>
              <a:gdLst/>
              <a:ahLst/>
              <a:cxnLst/>
              <a:rect l="l" t="t" r="r" b="b"/>
              <a:pathLst>
                <a:path w="718237" h="348071">
                  <a:moveTo>
                    <a:pt x="0" y="0"/>
                  </a:moveTo>
                  <a:lnTo>
                    <a:pt x="718237" y="0"/>
                  </a:lnTo>
                  <a:lnTo>
                    <a:pt x="718237" y="348071"/>
                  </a:lnTo>
                  <a:lnTo>
                    <a:pt x="0" y="348071"/>
                  </a:lnTo>
                  <a:close/>
                </a:path>
              </a:pathLst>
            </a:custGeom>
            <a:ln w="5001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718237" cy="357596"/>
            </a:xfrm>
            <a:prstGeom prst="rect">
              <a:avLst/>
            </a:prstGeom>
          </p:spPr>
          <p:txBody>
            <a:bodyPr lIns="26670" tIns="26670" rIns="26670" bIns="26670" rtlCol="0" anchor="ctr"/>
            <a:lstStyle/>
            <a:p>
              <a:pPr algn="ctr">
                <a:lnSpc>
                  <a:spcPts val="139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51645" y="4917188"/>
            <a:ext cx="2105276" cy="994941"/>
            <a:chOff x="0" y="0"/>
            <a:chExt cx="718237" cy="3480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18237" cy="348071"/>
            </a:xfrm>
            <a:custGeom>
              <a:avLst/>
              <a:gdLst/>
              <a:ahLst/>
              <a:cxnLst/>
              <a:rect l="l" t="t" r="r" b="b"/>
              <a:pathLst>
                <a:path w="718237" h="348071">
                  <a:moveTo>
                    <a:pt x="0" y="0"/>
                  </a:moveTo>
                  <a:lnTo>
                    <a:pt x="718237" y="0"/>
                  </a:lnTo>
                  <a:lnTo>
                    <a:pt x="718237" y="348071"/>
                  </a:lnTo>
                  <a:lnTo>
                    <a:pt x="0" y="348071"/>
                  </a:lnTo>
                  <a:close/>
                </a:path>
              </a:pathLst>
            </a:custGeom>
            <a:ln w="4598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718237" cy="357596"/>
            </a:xfrm>
            <a:prstGeom prst="rect">
              <a:avLst/>
            </a:prstGeom>
          </p:spPr>
          <p:txBody>
            <a:bodyPr lIns="24523" tIns="24523" rIns="24523" bIns="24523" rtlCol="0" anchor="ctr"/>
            <a:lstStyle/>
            <a:p>
              <a:pPr algn="ctr">
                <a:lnSpc>
                  <a:spcPts val="128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0992" y="3514938"/>
            <a:ext cx="2366549" cy="1258219"/>
            <a:chOff x="0" y="0"/>
            <a:chExt cx="718237" cy="348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8237" cy="348071"/>
            </a:xfrm>
            <a:custGeom>
              <a:avLst/>
              <a:gdLst/>
              <a:ahLst/>
              <a:cxnLst/>
              <a:rect l="l" t="t" r="r" b="b"/>
              <a:pathLst>
                <a:path w="718237" h="348071">
                  <a:moveTo>
                    <a:pt x="0" y="0"/>
                  </a:moveTo>
                  <a:lnTo>
                    <a:pt x="718237" y="0"/>
                  </a:lnTo>
                  <a:lnTo>
                    <a:pt x="718237" y="348071"/>
                  </a:lnTo>
                  <a:lnTo>
                    <a:pt x="0" y="348071"/>
                  </a:lnTo>
                  <a:close/>
                </a:path>
              </a:pathLst>
            </a:custGeom>
            <a:ln w="4598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718237" cy="357596"/>
            </a:xfrm>
            <a:prstGeom prst="rect">
              <a:avLst/>
            </a:prstGeom>
          </p:spPr>
          <p:txBody>
            <a:bodyPr lIns="24523" tIns="24523" rIns="24523" bIns="24523" rtlCol="0" anchor="ctr"/>
            <a:lstStyle/>
            <a:p>
              <a:pPr algn="ctr">
                <a:lnSpc>
                  <a:spcPts val="1284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080452" y="3896290"/>
            <a:ext cx="944622" cy="1071811"/>
          </a:xfrm>
          <a:custGeom>
            <a:avLst/>
            <a:gdLst/>
            <a:ahLst/>
            <a:cxnLst/>
            <a:rect l="l" t="t" r="r" b="b"/>
            <a:pathLst>
              <a:path w="944622" h="1071811">
                <a:moveTo>
                  <a:pt x="0" y="0"/>
                </a:moveTo>
                <a:lnTo>
                  <a:pt x="944622" y="0"/>
                </a:lnTo>
                <a:lnTo>
                  <a:pt x="944622" y="1071811"/>
                </a:lnTo>
                <a:lnTo>
                  <a:pt x="0" y="107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 rot="380072">
            <a:off x="7876657" y="3961848"/>
            <a:ext cx="1800886" cy="2677898"/>
          </a:xfrm>
          <a:custGeom>
            <a:avLst/>
            <a:gdLst/>
            <a:ahLst/>
            <a:cxnLst/>
            <a:rect l="l" t="t" r="r" b="b"/>
            <a:pathLst>
              <a:path w="1800886" h="2677898">
                <a:moveTo>
                  <a:pt x="0" y="0"/>
                </a:moveTo>
                <a:lnTo>
                  <a:pt x="1800886" y="0"/>
                </a:lnTo>
                <a:lnTo>
                  <a:pt x="1800886" y="2677898"/>
                </a:lnTo>
                <a:lnTo>
                  <a:pt x="0" y="2677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 rot="846530" flipH="1">
            <a:off x="-289604" y="1342474"/>
            <a:ext cx="1958580" cy="2912387"/>
          </a:xfrm>
          <a:custGeom>
            <a:avLst/>
            <a:gdLst/>
            <a:ahLst/>
            <a:cxnLst/>
            <a:rect l="l" t="t" r="r" b="b"/>
            <a:pathLst>
              <a:path w="1958580" h="2912387">
                <a:moveTo>
                  <a:pt x="1958580" y="0"/>
                </a:moveTo>
                <a:lnTo>
                  <a:pt x="0" y="0"/>
                </a:lnTo>
                <a:lnTo>
                  <a:pt x="0" y="2912387"/>
                </a:lnTo>
                <a:lnTo>
                  <a:pt x="1958580" y="2912387"/>
                </a:lnTo>
                <a:lnTo>
                  <a:pt x="19585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2389826" flipH="1">
            <a:off x="8326574" y="1846165"/>
            <a:ext cx="4347296" cy="4250563"/>
          </a:xfrm>
          <a:custGeom>
            <a:avLst/>
            <a:gdLst/>
            <a:ahLst/>
            <a:cxnLst/>
            <a:rect l="l" t="t" r="r" b="b"/>
            <a:pathLst>
              <a:path w="4347296" h="4250563">
                <a:moveTo>
                  <a:pt x="4347296" y="0"/>
                </a:moveTo>
                <a:lnTo>
                  <a:pt x="0" y="0"/>
                </a:lnTo>
                <a:lnTo>
                  <a:pt x="0" y="4250563"/>
                </a:lnTo>
                <a:lnTo>
                  <a:pt x="4347296" y="4250563"/>
                </a:lnTo>
                <a:lnTo>
                  <a:pt x="434729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 rot="2389826" flipH="1">
            <a:off x="-3683856" y="2298718"/>
            <a:ext cx="4727965" cy="4622761"/>
          </a:xfrm>
          <a:custGeom>
            <a:avLst/>
            <a:gdLst/>
            <a:ahLst/>
            <a:cxnLst/>
            <a:rect l="l" t="t" r="r" b="b"/>
            <a:pathLst>
              <a:path w="4727965" h="4622761">
                <a:moveTo>
                  <a:pt x="4727965" y="0"/>
                </a:moveTo>
                <a:lnTo>
                  <a:pt x="0" y="0"/>
                </a:lnTo>
                <a:lnTo>
                  <a:pt x="0" y="4622761"/>
                </a:lnTo>
                <a:lnTo>
                  <a:pt x="4727965" y="4622761"/>
                </a:lnTo>
                <a:lnTo>
                  <a:pt x="472796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2355512" y="2871096"/>
            <a:ext cx="822558" cy="843649"/>
          </a:xfrm>
          <a:custGeom>
            <a:avLst/>
            <a:gdLst/>
            <a:ahLst/>
            <a:cxnLst/>
            <a:rect l="l" t="t" r="r" b="b"/>
            <a:pathLst>
              <a:path w="822558" h="843649">
                <a:moveTo>
                  <a:pt x="0" y="0"/>
                </a:moveTo>
                <a:lnTo>
                  <a:pt x="822558" y="0"/>
                </a:lnTo>
                <a:lnTo>
                  <a:pt x="822558" y="843649"/>
                </a:lnTo>
                <a:lnTo>
                  <a:pt x="0" y="8436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5756921" y="2871096"/>
            <a:ext cx="1160214" cy="1055795"/>
          </a:xfrm>
          <a:custGeom>
            <a:avLst/>
            <a:gdLst/>
            <a:ahLst/>
            <a:cxnLst/>
            <a:rect l="l" t="t" r="r" b="b"/>
            <a:pathLst>
              <a:path w="1160214" h="1055795">
                <a:moveTo>
                  <a:pt x="0" y="0"/>
                </a:moveTo>
                <a:lnTo>
                  <a:pt x="1160215" y="0"/>
                </a:lnTo>
                <a:lnTo>
                  <a:pt x="1160215" y="1055796"/>
                </a:lnTo>
                <a:lnTo>
                  <a:pt x="0" y="10557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TextBox 18"/>
          <p:cNvSpPr txBox="1"/>
          <p:nvPr/>
        </p:nvSpPr>
        <p:spPr>
          <a:xfrm>
            <a:off x="3632992" y="5139290"/>
            <a:ext cx="2153052" cy="518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92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Saída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: </a:t>
            </a:r>
          </a:p>
          <a:p>
            <a:pPr algn="ctr">
              <a:lnSpc>
                <a:spcPts val="1892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alíquota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0%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75085" y="4046611"/>
            <a:ext cx="1976560" cy="563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58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Insumos</a:t>
            </a:r>
            <a:r>
              <a:rPr lang="en-US" sz="28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: </a:t>
            </a:r>
            <a:r>
              <a:rPr lang="en-US" sz="28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</a:t>
            </a:r>
            <a:endParaRPr lang="en-US" sz="28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83866" y="1421404"/>
            <a:ext cx="7520344" cy="944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842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Tudo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o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que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for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consumido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operação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-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exceto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bens de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uso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pessoal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- se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tornará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crédito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havendo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alíquota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positiva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saída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, esse valor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poderá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ser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restituído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nos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termos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previstos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legislação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20579" y="742906"/>
            <a:ext cx="5960043" cy="521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35"/>
              </a:lnSpc>
              <a:spcBef>
                <a:spcPct val="0"/>
              </a:spcBef>
            </a:pPr>
            <a:r>
              <a:rPr lang="en-US" sz="3096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na prática</a:t>
            </a:r>
          </a:p>
        </p:txBody>
      </p:sp>
      <p:sp>
        <p:nvSpPr>
          <p:cNvPr id="22" name="Freeform 22"/>
          <p:cNvSpPr/>
          <p:nvPr/>
        </p:nvSpPr>
        <p:spPr>
          <a:xfrm>
            <a:off x="6732036" y="97598"/>
            <a:ext cx="2472174" cy="274058"/>
          </a:xfrm>
          <a:custGeom>
            <a:avLst/>
            <a:gdLst/>
            <a:ahLst/>
            <a:cxnLst/>
            <a:rect l="l" t="t" r="r" b="b"/>
            <a:pathLst>
              <a:path w="2472174" h="274058">
                <a:moveTo>
                  <a:pt x="0" y="0"/>
                </a:moveTo>
                <a:lnTo>
                  <a:pt x="2472174" y="0"/>
                </a:lnTo>
                <a:lnTo>
                  <a:pt x="2472174" y="274058"/>
                </a:lnTo>
                <a:lnTo>
                  <a:pt x="0" y="2740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5655510" y="4016126"/>
            <a:ext cx="2153052" cy="518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92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sym typeface="Lora"/>
              </a:rPr>
              <a:t>Saída</a:t>
            </a:r>
            <a:r>
              <a:rPr lang="en-US" sz="2800" dirty="0">
                <a:solidFill>
                  <a:srgbClr val="778137"/>
                </a:solidFill>
                <a:latin typeface="Lora"/>
                <a:sym typeface="Lora"/>
              </a:rPr>
              <a:t>: </a:t>
            </a:r>
          </a:p>
          <a:p>
            <a:pPr algn="ctr">
              <a:lnSpc>
                <a:spcPts val="1892"/>
              </a:lnSpc>
            </a:pPr>
            <a:r>
              <a:rPr lang="en-US" sz="2800" dirty="0" err="1">
                <a:solidFill>
                  <a:srgbClr val="778137"/>
                </a:solidFill>
                <a:latin typeface="Lora"/>
                <a:sym typeface="Lora"/>
              </a:rPr>
              <a:t>alíquota</a:t>
            </a:r>
            <a:r>
              <a:rPr lang="en-US" sz="2800" dirty="0">
                <a:solidFill>
                  <a:srgbClr val="778137"/>
                </a:solidFill>
                <a:latin typeface="Lora"/>
                <a:sym typeface="Lora"/>
              </a:rPr>
              <a:t> 0%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10315" y="740164"/>
            <a:ext cx="5960043" cy="521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35"/>
              </a:lnSpc>
              <a:spcBef>
                <a:spcPct val="0"/>
              </a:spcBef>
            </a:pPr>
            <a:r>
              <a:rPr lang="en-US" sz="3096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sistema atual</a:t>
            </a:r>
          </a:p>
        </p:txBody>
      </p:sp>
      <p:sp>
        <p:nvSpPr>
          <p:cNvPr id="3" name="Freeform 3"/>
          <p:cNvSpPr/>
          <p:nvPr/>
        </p:nvSpPr>
        <p:spPr>
          <a:xfrm>
            <a:off x="6732036" y="97598"/>
            <a:ext cx="2472174" cy="274058"/>
          </a:xfrm>
          <a:custGeom>
            <a:avLst/>
            <a:gdLst/>
            <a:ahLst/>
            <a:cxnLst/>
            <a:rect l="l" t="t" r="r" b="b"/>
            <a:pathLst>
              <a:path w="2472174" h="274058">
                <a:moveTo>
                  <a:pt x="0" y="0"/>
                </a:moveTo>
                <a:lnTo>
                  <a:pt x="2472174" y="0"/>
                </a:lnTo>
                <a:lnTo>
                  <a:pt x="2472174" y="274058"/>
                </a:lnTo>
                <a:lnTo>
                  <a:pt x="0" y="274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88679" y="3106665"/>
            <a:ext cx="1208408" cy="941048"/>
          </a:xfrm>
          <a:custGeom>
            <a:avLst/>
            <a:gdLst/>
            <a:ahLst/>
            <a:cxnLst/>
            <a:rect l="l" t="t" r="r" b="b"/>
            <a:pathLst>
              <a:path w="1208408" h="941048">
                <a:moveTo>
                  <a:pt x="0" y="0"/>
                </a:moveTo>
                <a:lnTo>
                  <a:pt x="1208408" y="0"/>
                </a:lnTo>
                <a:lnTo>
                  <a:pt x="1208408" y="941048"/>
                </a:lnTo>
                <a:lnTo>
                  <a:pt x="0" y="941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794158" y="2586533"/>
            <a:ext cx="1122673" cy="1461180"/>
          </a:xfrm>
          <a:custGeom>
            <a:avLst/>
            <a:gdLst/>
            <a:ahLst/>
            <a:cxnLst/>
            <a:rect l="l" t="t" r="r" b="b"/>
            <a:pathLst>
              <a:path w="1122673" h="1461180">
                <a:moveTo>
                  <a:pt x="0" y="0"/>
                </a:moveTo>
                <a:lnTo>
                  <a:pt x="1122673" y="0"/>
                </a:lnTo>
                <a:lnTo>
                  <a:pt x="1122673" y="1461180"/>
                </a:lnTo>
                <a:lnTo>
                  <a:pt x="0" y="1461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356127" y="2436043"/>
            <a:ext cx="1083147" cy="1409736"/>
          </a:xfrm>
          <a:custGeom>
            <a:avLst/>
            <a:gdLst/>
            <a:ahLst/>
            <a:cxnLst/>
            <a:rect l="l" t="t" r="r" b="b"/>
            <a:pathLst>
              <a:path w="1083147" h="1409736">
                <a:moveTo>
                  <a:pt x="0" y="0"/>
                </a:moveTo>
                <a:lnTo>
                  <a:pt x="1083147" y="0"/>
                </a:lnTo>
                <a:lnTo>
                  <a:pt x="1083147" y="1409736"/>
                </a:lnTo>
                <a:lnTo>
                  <a:pt x="0" y="14097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294223">
            <a:off x="3627871" y="5683917"/>
            <a:ext cx="1068993" cy="303327"/>
          </a:xfrm>
          <a:custGeom>
            <a:avLst/>
            <a:gdLst/>
            <a:ahLst/>
            <a:cxnLst/>
            <a:rect l="l" t="t" r="r" b="b"/>
            <a:pathLst>
              <a:path w="1068993" h="303327">
                <a:moveTo>
                  <a:pt x="0" y="0"/>
                </a:moveTo>
                <a:lnTo>
                  <a:pt x="1068994" y="0"/>
                </a:lnTo>
                <a:lnTo>
                  <a:pt x="1068994" y="303327"/>
                </a:lnTo>
                <a:lnTo>
                  <a:pt x="0" y="303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254875">
            <a:off x="6192302" y="5680474"/>
            <a:ext cx="934229" cy="265087"/>
          </a:xfrm>
          <a:custGeom>
            <a:avLst/>
            <a:gdLst/>
            <a:ahLst/>
            <a:cxnLst/>
            <a:rect l="l" t="t" r="r" b="b"/>
            <a:pathLst>
              <a:path w="934229" h="265087">
                <a:moveTo>
                  <a:pt x="0" y="0"/>
                </a:moveTo>
                <a:lnTo>
                  <a:pt x="934229" y="0"/>
                </a:lnTo>
                <a:lnTo>
                  <a:pt x="934229" y="265088"/>
                </a:lnTo>
                <a:lnTo>
                  <a:pt x="0" y="265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4890336" y="4254699"/>
            <a:ext cx="1148894" cy="1350646"/>
          </a:xfrm>
          <a:custGeom>
            <a:avLst/>
            <a:gdLst/>
            <a:ahLst/>
            <a:cxnLst/>
            <a:rect l="l" t="t" r="r" b="b"/>
            <a:pathLst>
              <a:path w="1148894" h="1350646">
                <a:moveTo>
                  <a:pt x="0" y="0"/>
                </a:moveTo>
                <a:lnTo>
                  <a:pt x="1148893" y="0"/>
                </a:lnTo>
                <a:lnTo>
                  <a:pt x="1148893" y="1350646"/>
                </a:lnTo>
                <a:lnTo>
                  <a:pt x="0" y="13506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7323416" y="4305109"/>
            <a:ext cx="1093884" cy="1285976"/>
          </a:xfrm>
          <a:custGeom>
            <a:avLst/>
            <a:gdLst/>
            <a:ahLst/>
            <a:cxnLst/>
            <a:rect l="l" t="t" r="r" b="b"/>
            <a:pathLst>
              <a:path w="1093884" h="1285976">
                <a:moveTo>
                  <a:pt x="0" y="0"/>
                </a:moveTo>
                <a:lnTo>
                  <a:pt x="1093884" y="0"/>
                </a:lnTo>
                <a:lnTo>
                  <a:pt x="1093884" y="1285976"/>
                </a:lnTo>
                <a:lnTo>
                  <a:pt x="0" y="12859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 rot="1018525">
            <a:off x="950584" y="5787184"/>
            <a:ext cx="1023663" cy="290464"/>
          </a:xfrm>
          <a:custGeom>
            <a:avLst/>
            <a:gdLst/>
            <a:ahLst/>
            <a:cxnLst/>
            <a:rect l="l" t="t" r="r" b="b"/>
            <a:pathLst>
              <a:path w="1023663" h="290464">
                <a:moveTo>
                  <a:pt x="0" y="0"/>
                </a:moveTo>
                <a:lnTo>
                  <a:pt x="1023663" y="0"/>
                </a:lnTo>
                <a:lnTo>
                  <a:pt x="1023663" y="290465"/>
                </a:lnTo>
                <a:lnTo>
                  <a:pt x="0" y="2904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326444" y="2124854"/>
            <a:ext cx="1732878" cy="75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5"/>
              </a:lnSpc>
            </a:pPr>
            <a:r>
              <a:rPr lang="en-US" sz="2530" b="1" spc="-22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Aquisição </a:t>
            </a:r>
          </a:p>
          <a:p>
            <a:pPr algn="ctr">
              <a:lnSpc>
                <a:spcPts val="2935"/>
              </a:lnSpc>
            </a:pPr>
            <a:r>
              <a:rPr lang="en-US" sz="2530" b="1" spc="-22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de Insumos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07873" y="1963114"/>
            <a:ext cx="1331652" cy="428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9"/>
              </a:lnSpc>
              <a:spcBef>
                <a:spcPct val="0"/>
              </a:spcBef>
            </a:pPr>
            <a:r>
              <a:rPr lang="en-US" sz="2478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Atacado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69443" y="2001559"/>
            <a:ext cx="1158247" cy="428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9"/>
              </a:lnSpc>
              <a:spcBef>
                <a:spcPct val="0"/>
              </a:spcBef>
            </a:pPr>
            <a:r>
              <a:rPr lang="en-US" sz="2478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Varejo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1577" y="4163820"/>
            <a:ext cx="2217443" cy="787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20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Incluso</a:t>
            </a: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no </a:t>
            </a:r>
            <a:r>
              <a:rPr lang="en-US" sz="20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preço</a:t>
            </a: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  <a:p>
            <a:pPr algn="ctr">
              <a:lnSpc>
                <a:spcPts val="1540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 - 18%</a:t>
            </a:r>
          </a:p>
          <a:p>
            <a:pPr algn="ctr">
              <a:lnSpc>
                <a:spcPts val="1540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PIS e COFINS - 3,65% </a:t>
            </a:r>
            <a:r>
              <a:rPr lang="en-US" sz="20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ou</a:t>
            </a: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9,25%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8184" y="5180420"/>
            <a:ext cx="1749873" cy="42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5"/>
              </a:lnSpc>
            </a:pP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ECREDRURAL </a:t>
            </a:r>
            <a:r>
              <a:rPr lang="en-US" sz="2000" b="1" dirty="0" err="1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em</a:t>
            </a: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 SP: 18%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33241" y="3378454"/>
            <a:ext cx="2165836" cy="55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sym typeface="Lora Bold"/>
              </a:rPr>
              <a:t>ICMS: 0%</a:t>
            </a:r>
          </a:p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sym typeface="Lora Bold"/>
              </a:rPr>
              <a:t>PIS e COFINS: 3,65% </a:t>
            </a:r>
            <a:r>
              <a:rPr lang="en-US" b="1" dirty="0" err="1">
                <a:solidFill>
                  <a:srgbClr val="000000"/>
                </a:solidFill>
                <a:latin typeface="Lora Bold"/>
                <a:sym typeface="Lora Bold"/>
              </a:rPr>
              <a:t>ou</a:t>
            </a:r>
            <a:r>
              <a:rPr lang="en-US" b="1" dirty="0">
                <a:solidFill>
                  <a:srgbClr val="000000"/>
                </a:solidFill>
                <a:latin typeface="Lora Bold"/>
                <a:sym typeface="Lora Bold"/>
              </a:rPr>
              <a:t> 9,25%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229600" y="2952138"/>
            <a:ext cx="1209294" cy="91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ICMS: 0%</a:t>
            </a:r>
          </a:p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PIS e COFINS: 3,65% </a:t>
            </a:r>
            <a:r>
              <a:rPr lang="en-US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ou</a:t>
            </a: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9,25%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033844" y="4641940"/>
            <a:ext cx="1335599" cy="912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ICMS: 18%</a:t>
            </a:r>
          </a:p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PIS e COFINS: 3,65% </a:t>
            </a:r>
            <a:r>
              <a:rPr lang="en-US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ou</a:t>
            </a: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9,25%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280329" y="4641939"/>
            <a:ext cx="1209294" cy="91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ICMS: 18%</a:t>
            </a:r>
          </a:p>
          <a:p>
            <a:pPr algn="ctr">
              <a:lnSpc>
                <a:spcPts val="1422"/>
              </a:lnSpc>
            </a:pP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PIS e COFINS: 3,65% </a:t>
            </a:r>
            <a:r>
              <a:rPr lang="en-US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ou</a:t>
            </a:r>
            <a:r>
              <a:rPr lang="en-US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9,25%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591073" y="3571590"/>
            <a:ext cx="1203085" cy="200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ICMS: 0%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91073" y="5245389"/>
            <a:ext cx="1309423" cy="200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ICMS: 18%</a:t>
            </a:r>
          </a:p>
        </p:txBody>
      </p:sp>
      <p:sp>
        <p:nvSpPr>
          <p:cNvPr id="23" name="Freeform 23"/>
          <p:cNvSpPr/>
          <p:nvPr/>
        </p:nvSpPr>
        <p:spPr>
          <a:xfrm>
            <a:off x="2617482" y="2693362"/>
            <a:ext cx="1098408" cy="1429599"/>
          </a:xfrm>
          <a:custGeom>
            <a:avLst/>
            <a:gdLst/>
            <a:ahLst/>
            <a:cxnLst/>
            <a:rect l="l" t="t" r="r" b="b"/>
            <a:pathLst>
              <a:path w="1098408" h="1429599">
                <a:moveTo>
                  <a:pt x="0" y="0"/>
                </a:moveTo>
                <a:lnTo>
                  <a:pt x="1098408" y="0"/>
                </a:lnTo>
                <a:lnTo>
                  <a:pt x="1098408" y="1429598"/>
                </a:lnTo>
                <a:lnTo>
                  <a:pt x="0" y="14295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4" name="Freeform 24"/>
          <p:cNvSpPr/>
          <p:nvPr/>
        </p:nvSpPr>
        <p:spPr>
          <a:xfrm>
            <a:off x="2519881" y="4426592"/>
            <a:ext cx="1190640" cy="1399724"/>
          </a:xfrm>
          <a:custGeom>
            <a:avLst/>
            <a:gdLst/>
            <a:ahLst/>
            <a:cxnLst/>
            <a:rect l="l" t="t" r="r" b="b"/>
            <a:pathLst>
              <a:path w="1190640" h="1399724">
                <a:moveTo>
                  <a:pt x="0" y="0"/>
                </a:moveTo>
                <a:lnTo>
                  <a:pt x="1190640" y="0"/>
                </a:lnTo>
                <a:lnTo>
                  <a:pt x="1190640" y="1399723"/>
                </a:lnTo>
                <a:lnTo>
                  <a:pt x="0" y="13997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TextBox 25"/>
          <p:cNvSpPr txBox="1"/>
          <p:nvPr/>
        </p:nvSpPr>
        <p:spPr>
          <a:xfrm>
            <a:off x="2535215" y="1954258"/>
            <a:ext cx="1579585" cy="418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69"/>
              </a:lnSpc>
              <a:spcBef>
                <a:spcPct val="0"/>
              </a:spcBef>
            </a:pPr>
            <a:r>
              <a:rPr lang="en-US" sz="2478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Produtor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10315" y="740164"/>
            <a:ext cx="5960043" cy="521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35"/>
              </a:lnSpc>
              <a:spcBef>
                <a:spcPct val="0"/>
              </a:spcBef>
            </a:pPr>
            <a:r>
              <a:rPr lang="en-US" sz="3096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novo sistema</a:t>
            </a:r>
          </a:p>
        </p:txBody>
      </p:sp>
      <p:sp>
        <p:nvSpPr>
          <p:cNvPr id="3" name="Freeform 3"/>
          <p:cNvSpPr/>
          <p:nvPr/>
        </p:nvSpPr>
        <p:spPr>
          <a:xfrm>
            <a:off x="6732036" y="97598"/>
            <a:ext cx="2472174" cy="274058"/>
          </a:xfrm>
          <a:custGeom>
            <a:avLst/>
            <a:gdLst/>
            <a:ahLst/>
            <a:cxnLst/>
            <a:rect l="l" t="t" r="r" b="b"/>
            <a:pathLst>
              <a:path w="2472174" h="274058">
                <a:moveTo>
                  <a:pt x="0" y="0"/>
                </a:moveTo>
                <a:lnTo>
                  <a:pt x="2472174" y="0"/>
                </a:lnTo>
                <a:lnTo>
                  <a:pt x="2472174" y="274058"/>
                </a:lnTo>
                <a:lnTo>
                  <a:pt x="0" y="274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60455" y="3162227"/>
            <a:ext cx="1236640" cy="963034"/>
          </a:xfrm>
          <a:custGeom>
            <a:avLst/>
            <a:gdLst/>
            <a:ahLst/>
            <a:cxnLst/>
            <a:rect l="l" t="t" r="r" b="b"/>
            <a:pathLst>
              <a:path w="1236640" h="963034">
                <a:moveTo>
                  <a:pt x="0" y="0"/>
                </a:moveTo>
                <a:lnTo>
                  <a:pt x="1236640" y="0"/>
                </a:lnTo>
                <a:lnTo>
                  <a:pt x="1236640" y="963034"/>
                </a:lnTo>
                <a:lnTo>
                  <a:pt x="0" y="9630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5019877" y="2671536"/>
            <a:ext cx="1148902" cy="1495318"/>
          </a:xfrm>
          <a:custGeom>
            <a:avLst/>
            <a:gdLst/>
            <a:ahLst/>
            <a:cxnLst/>
            <a:rect l="l" t="t" r="r" b="b"/>
            <a:pathLst>
              <a:path w="1148902" h="1495318">
                <a:moveTo>
                  <a:pt x="0" y="0"/>
                </a:moveTo>
                <a:lnTo>
                  <a:pt x="1148902" y="0"/>
                </a:lnTo>
                <a:lnTo>
                  <a:pt x="1148902" y="1495317"/>
                </a:lnTo>
                <a:lnTo>
                  <a:pt x="0" y="1495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505727" y="2641056"/>
            <a:ext cx="1108453" cy="1442672"/>
          </a:xfrm>
          <a:custGeom>
            <a:avLst/>
            <a:gdLst/>
            <a:ahLst/>
            <a:cxnLst/>
            <a:rect l="l" t="t" r="r" b="b"/>
            <a:pathLst>
              <a:path w="1108453" h="1442672">
                <a:moveTo>
                  <a:pt x="0" y="0"/>
                </a:moveTo>
                <a:lnTo>
                  <a:pt x="1108453" y="0"/>
                </a:lnTo>
                <a:lnTo>
                  <a:pt x="1108453" y="1442672"/>
                </a:lnTo>
                <a:lnTo>
                  <a:pt x="0" y="1442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294223">
            <a:off x="3971914" y="5709249"/>
            <a:ext cx="1093968" cy="310413"/>
          </a:xfrm>
          <a:custGeom>
            <a:avLst/>
            <a:gdLst/>
            <a:ahLst/>
            <a:cxnLst/>
            <a:rect l="l" t="t" r="r" b="b"/>
            <a:pathLst>
              <a:path w="1093968" h="310413">
                <a:moveTo>
                  <a:pt x="0" y="0"/>
                </a:moveTo>
                <a:lnTo>
                  <a:pt x="1093968" y="0"/>
                </a:lnTo>
                <a:lnTo>
                  <a:pt x="1093968" y="310413"/>
                </a:lnTo>
                <a:lnTo>
                  <a:pt x="0" y="3104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254875">
            <a:off x="6377933" y="5728815"/>
            <a:ext cx="956055" cy="271281"/>
          </a:xfrm>
          <a:custGeom>
            <a:avLst/>
            <a:gdLst/>
            <a:ahLst/>
            <a:cxnLst/>
            <a:rect l="l" t="t" r="r" b="b"/>
            <a:pathLst>
              <a:path w="956055" h="271281">
                <a:moveTo>
                  <a:pt x="0" y="0"/>
                </a:moveTo>
                <a:lnTo>
                  <a:pt x="956054" y="0"/>
                </a:lnTo>
                <a:lnTo>
                  <a:pt x="956054" y="271281"/>
                </a:lnTo>
                <a:lnTo>
                  <a:pt x="0" y="2712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5102548" y="4482253"/>
            <a:ext cx="1175735" cy="1382202"/>
          </a:xfrm>
          <a:custGeom>
            <a:avLst/>
            <a:gdLst/>
            <a:ahLst/>
            <a:cxnLst/>
            <a:rect l="l" t="t" r="r" b="b"/>
            <a:pathLst>
              <a:path w="1175735" h="1382202">
                <a:moveTo>
                  <a:pt x="0" y="0"/>
                </a:moveTo>
                <a:lnTo>
                  <a:pt x="1175736" y="0"/>
                </a:lnTo>
                <a:lnTo>
                  <a:pt x="1175736" y="1382201"/>
                </a:lnTo>
                <a:lnTo>
                  <a:pt x="0" y="13822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7438717" y="4359284"/>
            <a:ext cx="1119440" cy="1316020"/>
          </a:xfrm>
          <a:custGeom>
            <a:avLst/>
            <a:gdLst/>
            <a:ahLst/>
            <a:cxnLst/>
            <a:rect l="l" t="t" r="r" b="b"/>
            <a:pathLst>
              <a:path w="1119440" h="1316020">
                <a:moveTo>
                  <a:pt x="0" y="0"/>
                </a:moveTo>
                <a:lnTo>
                  <a:pt x="1119440" y="0"/>
                </a:lnTo>
                <a:lnTo>
                  <a:pt x="1119440" y="1316021"/>
                </a:lnTo>
                <a:lnTo>
                  <a:pt x="0" y="13160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 rot="1216716">
            <a:off x="1319814" y="5749135"/>
            <a:ext cx="1047579" cy="297250"/>
          </a:xfrm>
          <a:custGeom>
            <a:avLst/>
            <a:gdLst/>
            <a:ahLst/>
            <a:cxnLst/>
            <a:rect l="l" t="t" r="r" b="b"/>
            <a:pathLst>
              <a:path w="1047579" h="297250">
                <a:moveTo>
                  <a:pt x="0" y="0"/>
                </a:moveTo>
                <a:lnTo>
                  <a:pt x="1047579" y="0"/>
                </a:lnTo>
                <a:lnTo>
                  <a:pt x="1047579" y="297250"/>
                </a:lnTo>
                <a:lnTo>
                  <a:pt x="0" y="297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136950" y="2013073"/>
            <a:ext cx="1773364" cy="759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2589" b="1" spc="-23" dirty="0" err="1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Aquisição</a:t>
            </a:r>
            <a:r>
              <a:rPr lang="en-US" sz="2589" b="1" spc="-23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</a:p>
          <a:p>
            <a:pPr algn="ctr">
              <a:lnSpc>
                <a:spcPts val="3003"/>
              </a:lnSpc>
            </a:pPr>
            <a:r>
              <a:rPr lang="en-US" sz="2589" b="1" spc="-23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de </a:t>
            </a:r>
            <a:r>
              <a:rPr lang="en-US" sz="2589" b="1" spc="-23" dirty="0" err="1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Insumos</a:t>
            </a:r>
            <a:endParaRPr lang="en-US" sz="2589" b="1" spc="-23" dirty="0">
              <a:solidFill>
                <a:srgbClr val="39331F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077148" y="2082922"/>
            <a:ext cx="1292051" cy="439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0"/>
              </a:lnSpc>
              <a:spcBef>
                <a:spcPct val="0"/>
              </a:spcBef>
            </a:pPr>
            <a:r>
              <a:rPr lang="en-US" sz="2536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Atacado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27813" y="2087963"/>
            <a:ext cx="1108452" cy="429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0"/>
              </a:lnSpc>
              <a:spcBef>
                <a:spcPct val="0"/>
              </a:spcBef>
            </a:pPr>
            <a:r>
              <a:rPr lang="en-US" sz="2536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Varejo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52378" y="4223905"/>
            <a:ext cx="2269249" cy="42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 e CBS: </a:t>
            </a:r>
          </a:p>
          <a:p>
            <a:pPr algn="ctr">
              <a:lnSpc>
                <a:spcPts val="157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11% a 28%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1265" y="4800395"/>
            <a:ext cx="2174181" cy="835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2"/>
              </a:lnSpc>
            </a:pP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Se a </a:t>
            </a:r>
            <a:r>
              <a:rPr lang="en-US" sz="2000" b="1" dirty="0" err="1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saída</a:t>
            </a: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 for </a:t>
            </a:r>
            <a:r>
              <a:rPr lang="en-US" sz="2000" b="1" dirty="0" err="1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isenta</a:t>
            </a: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: </a:t>
            </a:r>
          </a:p>
          <a:p>
            <a:pPr algn="ctr">
              <a:lnSpc>
                <a:spcPts val="1592"/>
              </a:lnSpc>
            </a:pP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28% </a:t>
            </a:r>
            <a:r>
              <a:rPr lang="en-US" sz="2000" b="1" dirty="0" err="1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Restituição</a:t>
            </a:r>
            <a:endParaRPr lang="en-US" sz="2000" b="1" dirty="0">
              <a:solidFill>
                <a:srgbClr val="E7191F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1592"/>
              </a:lnSpc>
            </a:pP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11% </a:t>
            </a:r>
            <a:r>
              <a:rPr lang="en-US" sz="2000" b="1" dirty="0" err="1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Diferido</a:t>
            </a:r>
            <a:r>
              <a:rPr lang="en-US" sz="2000" b="1" dirty="0">
                <a:solidFill>
                  <a:srgbClr val="E7191F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94029" y="3582315"/>
            <a:ext cx="1292051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10497" y="5105008"/>
            <a:ext cx="1292051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  <p:sp>
        <p:nvSpPr>
          <p:cNvPr id="19" name="Freeform 19"/>
          <p:cNvSpPr/>
          <p:nvPr/>
        </p:nvSpPr>
        <p:spPr>
          <a:xfrm>
            <a:off x="2584606" y="2701855"/>
            <a:ext cx="1124070" cy="1462998"/>
          </a:xfrm>
          <a:custGeom>
            <a:avLst/>
            <a:gdLst/>
            <a:ahLst/>
            <a:cxnLst/>
            <a:rect l="l" t="t" r="r" b="b"/>
            <a:pathLst>
              <a:path w="1124070" h="1462998">
                <a:moveTo>
                  <a:pt x="0" y="0"/>
                </a:moveTo>
                <a:lnTo>
                  <a:pt x="1124070" y="0"/>
                </a:lnTo>
                <a:lnTo>
                  <a:pt x="1124070" y="1462998"/>
                </a:lnTo>
                <a:lnTo>
                  <a:pt x="0" y="1462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>
            <a:off x="2577821" y="4436367"/>
            <a:ext cx="1218457" cy="1432425"/>
          </a:xfrm>
          <a:custGeom>
            <a:avLst/>
            <a:gdLst/>
            <a:ahLst/>
            <a:cxnLst/>
            <a:rect l="l" t="t" r="r" b="b"/>
            <a:pathLst>
              <a:path w="1218457" h="1432425">
                <a:moveTo>
                  <a:pt x="0" y="0"/>
                </a:moveTo>
                <a:lnTo>
                  <a:pt x="1218457" y="0"/>
                </a:lnTo>
                <a:lnTo>
                  <a:pt x="1218457" y="1432425"/>
                </a:lnTo>
                <a:lnTo>
                  <a:pt x="0" y="14324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TextBox 21"/>
          <p:cNvSpPr txBox="1"/>
          <p:nvPr/>
        </p:nvSpPr>
        <p:spPr>
          <a:xfrm>
            <a:off x="2445244" y="2078199"/>
            <a:ext cx="1535742" cy="429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0"/>
              </a:lnSpc>
              <a:spcBef>
                <a:spcPct val="0"/>
              </a:spcBef>
            </a:pPr>
            <a:r>
              <a:rPr lang="en-US" sz="2536" b="1" dirty="0">
                <a:solidFill>
                  <a:srgbClr val="39331F"/>
                </a:solidFill>
                <a:latin typeface="Lora Bold"/>
                <a:ea typeface="Lora Bold"/>
                <a:cs typeface="Lora Bold"/>
                <a:sym typeface="Lora Bold"/>
              </a:rPr>
              <a:t>Produtor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18933" y="3582315"/>
            <a:ext cx="1236640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01878" y="5062872"/>
            <a:ext cx="1108164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382000" y="3574622"/>
            <a:ext cx="1124069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82000" y="5016800"/>
            <a:ext cx="1124070" cy="40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IBS: 0%</a:t>
            </a:r>
          </a:p>
          <a:p>
            <a:pPr algn="ctr">
              <a:lnSpc>
                <a:spcPts val="1455"/>
              </a:lnSpc>
            </a:pPr>
            <a:r>
              <a:rPr lang="en-US" sz="20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CBS: 0%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543800" y="3429000"/>
            <a:ext cx="3681088" cy="3599179"/>
          </a:xfrm>
          <a:custGeom>
            <a:avLst/>
            <a:gdLst/>
            <a:ahLst/>
            <a:cxnLst/>
            <a:rect l="l" t="t" r="r" b="b"/>
            <a:pathLst>
              <a:path w="3681088" h="3599179">
                <a:moveTo>
                  <a:pt x="3681088" y="0"/>
                </a:moveTo>
                <a:lnTo>
                  <a:pt x="0" y="0"/>
                </a:lnTo>
                <a:lnTo>
                  <a:pt x="0" y="3599179"/>
                </a:lnTo>
                <a:lnTo>
                  <a:pt x="3681088" y="3599179"/>
                </a:lnTo>
                <a:lnTo>
                  <a:pt x="368108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707029" y="392616"/>
            <a:ext cx="6187143" cy="556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00"/>
              </a:lnSpc>
              <a:spcBef>
                <a:spcPct val="0"/>
              </a:spcBef>
            </a:pPr>
            <a:r>
              <a:rPr lang="en-US" sz="3214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implementação</a:t>
            </a:r>
          </a:p>
        </p:txBody>
      </p:sp>
      <p:sp>
        <p:nvSpPr>
          <p:cNvPr id="4" name="Freeform 4"/>
          <p:cNvSpPr/>
          <p:nvPr/>
        </p:nvSpPr>
        <p:spPr>
          <a:xfrm rot="762754" flipH="1">
            <a:off x="-375122" y="140007"/>
            <a:ext cx="1709525" cy="2542045"/>
          </a:xfrm>
          <a:custGeom>
            <a:avLst/>
            <a:gdLst/>
            <a:ahLst/>
            <a:cxnLst/>
            <a:rect l="l" t="t" r="r" b="b"/>
            <a:pathLst>
              <a:path w="1709525" h="2542045">
                <a:moveTo>
                  <a:pt x="1709525" y="0"/>
                </a:moveTo>
                <a:lnTo>
                  <a:pt x="0" y="0"/>
                </a:lnTo>
                <a:lnTo>
                  <a:pt x="0" y="2542045"/>
                </a:lnTo>
                <a:lnTo>
                  <a:pt x="1709525" y="2542045"/>
                </a:lnTo>
                <a:lnTo>
                  <a:pt x="170952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593151" y="1490123"/>
            <a:ext cx="6821562" cy="4365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2026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Ano de transição/teste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IBS: 0,1%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CBS: 0,9%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*Obrigatoriedade documentos fiscais em 2026: a partir de 01/08.</a:t>
            </a:r>
          </a:p>
          <a:p>
            <a:pPr marL="0" lvl="0" indent="0" algn="just">
              <a:lnSpc>
                <a:spcPts val="1680"/>
              </a:lnSpc>
              <a:spcBef>
                <a:spcPct val="0"/>
              </a:spcBef>
            </a:pPr>
            <a:endParaRPr lang="en-US" sz="2400" b="1" u="none" strike="noStrike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2027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Implementação integral da CBS.</a:t>
            </a:r>
          </a:p>
          <a:p>
            <a:pPr marL="0" lvl="0" indent="0" algn="just">
              <a:lnSpc>
                <a:spcPts val="1947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2029–2032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Transição de ICMS/ISS para IBS.</a:t>
            </a:r>
          </a:p>
          <a:p>
            <a:pPr marL="0" lvl="0" indent="0" algn="just">
              <a:lnSpc>
                <a:spcPts val="1858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2033</a:t>
            </a:r>
          </a:p>
          <a:p>
            <a:pPr marL="0" lvl="0" indent="0" algn="just">
              <a:lnSpc>
                <a:spcPts val="2124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Sistema novo plenamente implantado.</a:t>
            </a:r>
          </a:p>
          <a:p>
            <a:pPr marL="0" lvl="0" indent="0" algn="just">
              <a:lnSpc>
                <a:spcPts val="1324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just">
              <a:lnSpc>
                <a:spcPts val="1947"/>
              </a:lnSpc>
              <a:spcBef>
                <a:spcPct val="0"/>
              </a:spcBef>
            </a:pPr>
            <a:endParaRPr lang="en-US" sz="2400" u="none" strike="noStrike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360529" y="5934706"/>
            <a:ext cx="2880142" cy="328788"/>
          </a:xfrm>
          <a:custGeom>
            <a:avLst/>
            <a:gdLst/>
            <a:ahLst/>
            <a:cxnLst/>
            <a:rect l="l" t="t" r="r" b="b"/>
            <a:pathLst>
              <a:path w="2880142" h="328788">
                <a:moveTo>
                  <a:pt x="0" y="0"/>
                </a:moveTo>
                <a:lnTo>
                  <a:pt x="2880142" y="0"/>
                </a:lnTo>
                <a:lnTo>
                  <a:pt x="2880142" y="328788"/>
                </a:lnTo>
                <a:lnTo>
                  <a:pt x="0" y="3287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8" r="-148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49068" y="2265757"/>
            <a:ext cx="1742132" cy="871782"/>
            <a:chOff x="0" y="0"/>
            <a:chExt cx="718237" cy="348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8237" cy="348071"/>
            </a:xfrm>
            <a:custGeom>
              <a:avLst/>
              <a:gdLst/>
              <a:ahLst/>
              <a:cxnLst/>
              <a:rect l="l" t="t" r="r" b="b"/>
              <a:pathLst>
                <a:path w="718237" h="348071">
                  <a:moveTo>
                    <a:pt x="0" y="0"/>
                  </a:moveTo>
                  <a:lnTo>
                    <a:pt x="718237" y="0"/>
                  </a:lnTo>
                  <a:lnTo>
                    <a:pt x="718237" y="348071"/>
                  </a:lnTo>
                  <a:lnTo>
                    <a:pt x="0" y="348071"/>
                  </a:lnTo>
                  <a:close/>
                </a:path>
              </a:pathLst>
            </a:custGeom>
            <a:ln w="4820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718237" cy="367121"/>
            </a:xfrm>
            <a:prstGeom prst="rect">
              <a:avLst/>
            </a:prstGeom>
          </p:spPr>
          <p:txBody>
            <a:bodyPr lIns="25705" tIns="25705" rIns="25705" bIns="25705" rtlCol="0" anchor="ctr"/>
            <a:lstStyle/>
            <a:p>
              <a:pPr algn="ctr">
                <a:lnSpc>
                  <a:spcPts val="134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049068" y="4451347"/>
            <a:ext cx="1742132" cy="668735"/>
            <a:chOff x="0" y="0"/>
            <a:chExt cx="718237" cy="3480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18237" cy="348071"/>
            </a:xfrm>
            <a:custGeom>
              <a:avLst/>
              <a:gdLst/>
              <a:ahLst/>
              <a:cxnLst/>
              <a:rect l="l" t="t" r="r" b="b"/>
              <a:pathLst>
                <a:path w="718237" h="348071">
                  <a:moveTo>
                    <a:pt x="0" y="0"/>
                  </a:moveTo>
                  <a:lnTo>
                    <a:pt x="718237" y="0"/>
                  </a:lnTo>
                  <a:lnTo>
                    <a:pt x="718237" y="348071"/>
                  </a:lnTo>
                  <a:lnTo>
                    <a:pt x="0" y="348071"/>
                  </a:lnTo>
                  <a:close/>
                </a:path>
              </a:pathLst>
            </a:custGeom>
            <a:ln w="4820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718237" cy="367121"/>
            </a:xfrm>
            <a:prstGeom prst="rect">
              <a:avLst/>
            </a:prstGeom>
          </p:spPr>
          <p:txBody>
            <a:bodyPr lIns="25705" tIns="25705" rIns="25705" bIns="25705" rtlCol="0" anchor="ctr"/>
            <a:lstStyle/>
            <a:p>
              <a:pPr algn="ctr">
                <a:lnSpc>
                  <a:spcPts val="134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49068" y="3293770"/>
            <a:ext cx="1764702" cy="777727"/>
            <a:chOff x="0" y="0"/>
            <a:chExt cx="718237" cy="4048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8237" cy="404801"/>
            </a:xfrm>
            <a:custGeom>
              <a:avLst/>
              <a:gdLst/>
              <a:ahLst/>
              <a:cxnLst/>
              <a:rect l="l" t="t" r="r" b="b"/>
              <a:pathLst>
                <a:path w="718237" h="404801">
                  <a:moveTo>
                    <a:pt x="0" y="0"/>
                  </a:moveTo>
                  <a:lnTo>
                    <a:pt x="718237" y="0"/>
                  </a:lnTo>
                  <a:lnTo>
                    <a:pt x="718237" y="404801"/>
                  </a:lnTo>
                  <a:lnTo>
                    <a:pt x="0" y="404801"/>
                  </a:lnTo>
                  <a:close/>
                </a:path>
              </a:pathLst>
            </a:custGeom>
            <a:ln w="4820" cap="sq">
              <a:solidFill>
                <a:srgbClr val="77813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718237" cy="423851"/>
            </a:xfrm>
            <a:prstGeom prst="rect">
              <a:avLst/>
            </a:prstGeom>
          </p:spPr>
          <p:txBody>
            <a:bodyPr lIns="25705" tIns="25705" rIns="25705" bIns="25705" rtlCol="0" anchor="ctr"/>
            <a:lstStyle/>
            <a:p>
              <a:pPr algn="ctr">
                <a:lnSpc>
                  <a:spcPts val="134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380072">
            <a:off x="8170398" y="3832701"/>
            <a:ext cx="1887738" cy="2807045"/>
          </a:xfrm>
          <a:custGeom>
            <a:avLst/>
            <a:gdLst/>
            <a:ahLst/>
            <a:cxnLst/>
            <a:rect l="l" t="t" r="r" b="b"/>
            <a:pathLst>
              <a:path w="1887738" h="2807045">
                <a:moveTo>
                  <a:pt x="0" y="0"/>
                </a:moveTo>
                <a:lnTo>
                  <a:pt x="1887738" y="0"/>
                </a:lnTo>
                <a:lnTo>
                  <a:pt x="1887738" y="2807045"/>
                </a:lnTo>
                <a:lnTo>
                  <a:pt x="0" y="28070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 rot="846530" flipH="1">
            <a:off x="-288876" y="1231890"/>
            <a:ext cx="1958580" cy="2912387"/>
          </a:xfrm>
          <a:custGeom>
            <a:avLst/>
            <a:gdLst/>
            <a:ahLst/>
            <a:cxnLst/>
            <a:rect l="l" t="t" r="r" b="b"/>
            <a:pathLst>
              <a:path w="1958580" h="2912387">
                <a:moveTo>
                  <a:pt x="1958580" y="0"/>
                </a:moveTo>
                <a:lnTo>
                  <a:pt x="0" y="0"/>
                </a:lnTo>
                <a:lnTo>
                  <a:pt x="0" y="2912387"/>
                </a:lnTo>
                <a:lnTo>
                  <a:pt x="1958580" y="2912387"/>
                </a:lnTo>
                <a:lnTo>
                  <a:pt x="195858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 rot="2389826" flipH="1">
            <a:off x="8642013" y="1614985"/>
            <a:ext cx="4556953" cy="4455555"/>
          </a:xfrm>
          <a:custGeom>
            <a:avLst/>
            <a:gdLst/>
            <a:ahLst/>
            <a:cxnLst/>
            <a:rect l="l" t="t" r="r" b="b"/>
            <a:pathLst>
              <a:path w="4556953" h="4455555">
                <a:moveTo>
                  <a:pt x="4556953" y="0"/>
                </a:moveTo>
                <a:lnTo>
                  <a:pt x="0" y="0"/>
                </a:lnTo>
                <a:lnTo>
                  <a:pt x="0" y="4455554"/>
                </a:lnTo>
                <a:lnTo>
                  <a:pt x="4556953" y="4455554"/>
                </a:lnTo>
                <a:lnTo>
                  <a:pt x="455695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2389826" flipH="1">
            <a:off x="-3767644" y="1886711"/>
            <a:ext cx="4727965" cy="4622761"/>
          </a:xfrm>
          <a:custGeom>
            <a:avLst/>
            <a:gdLst/>
            <a:ahLst/>
            <a:cxnLst/>
            <a:rect l="l" t="t" r="r" b="b"/>
            <a:pathLst>
              <a:path w="4727965" h="4622761">
                <a:moveTo>
                  <a:pt x="4727965" y="0"/>
                </a:moveTo>
                <a:lnTo>
                  <a:pt x="0" y="0"/>
                </a:lnTo>
                <a:lnTo>
                  <a:pt x="0" y="4622761"/>
                </a:lnTo>
                <a:lnTo>
                  <a:pt x="4727965" y="4622761"/>
                </a:lnTo>
                <a:lnTo>
                  <a:pt x="472796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4046485" y="4650003"/>
            <a:ext cx="1594509" cy="271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3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Lucro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Real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34708" y="2338916"/>
            <a:ext cx="1504092" cy="527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83"/>
              </a:lnSpc>
            </a:pP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Simples Nacional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64713" y="1612968"/>
            <a:ext cx="5706615" cy="803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8"/>
              </a:lnSpc>
            </a:pP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Qual regime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tributário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 devo </a:t>
            </a:r>
            <a:r>
              <a:rPr lang="en-US" sz="2400" b="1" dirty="0" err="1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escolher</a:t>
            </a:r>
            <a:r>
              <a:rPr lang="en-US" sz="2400" b="1" dirty="0">
                <a:solidFill>
                  <a:srgbClr val="778137"/>
                </a:solidFill>
                <a:latin typeface="Lora Bold"/>
                <a:ea typeface="Lora Bold"/>
                <a:cs typeface="Lora Bold"/>
                <a:sym typeface="Lora Bold"/>
              </a:rPr>
              <a:t>? </a:t>
            </a:r>
          </a:p>
          <a:p>
            <a:pPr algn="ctr">
              <a:lnSpc>
                <a:spcPts val="1764"/>
              </a:lnSpc>
            </a:pP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1764"/>
              </a:lnSpc>
            </a:pPr>
            <a:endParaRPr lang="en-US" sz="2400" b="1" dirty="0">
              <a:solidFill>
                <a:srgbClr val="778137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37999" y="747126"/>
            <a:ext cx="5960043" cy="58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76"/>
              </a:lnSpc>
              <a:spcBef>
                <a:spcPct val="0"/>
              </a:spcBef>
            </a:pPr>
            <a:r>
              <a:rPr lang="en-US" sz="3411" b="1">
                <a:solidFill>
                  <a:srgbClr val="778137"/>
                </a:solidFill>
                <a:latin typeface="Cinzel Decorative Bold"/>
                <a:ea typeface="Cinzel Decorative Bold"/>
                <a:cs typeface="Cinzel Decorative Bold"/>
                <a:sym typeface="Cinzel Decorative Bold"/>
              </a:rPr>
              <a:t>2026: o que fazer?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46485" y="3431256"/>
            <a:ext cx="1594509" cy="527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3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Lucro</a:t>
            </a:r>
            <a:r>
              <a:rPr lang="en-US" sz="2400" dirty="0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ctr">
              <a:lnSpc>
                <a:spcPts val="1983"/>
              </a:lnSpc>
            </a:pPr>
            <a:r>
              <a:rPr lang="en-US" sz="2400" dirty="0" err="1">
                <a:solidFill>
                  <a:srgbClr val="778137"/>
                </a:solidFill>
                <a:latin typeface="Lora"/>
                <a:ea typeface="Lora"/>
                <a:cs typeface="Lora"/>
                <a:sym typeface="Lora"/>
              </a:rPr>
              <a:t>Presumido</a:t>
            </a:r>
            <a:endParaRPr lang="en-US" sz="2400" dirty="0">
              <a:solidFill>
                <a:srgbClr val="778137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3357687" y="5894441"/>
            <a:ext cx="2591400" cy="287275"/>
          </a:xfrm>
          <a:custGeom>
            <a:avLst/>
            <a:gdLst/>
            <a:ahLst/>
            <a:cxnLst/>
            <a:rect l="l" t="t" r="r" b="b"/>
            <a:pathLst>
              <a:path w="2591400" h="287275">
                <a:moveTo>
                  <a:pt x="0" y="0"/>
                </a:moveTo>
                <a:lnTo>
                  <a:pt x="2591400" y="0"/>
                </a:lnTo>
                <a:lnTo>
                  <a:pt x="2591400" y="287275"/>
                </a:lnTo>
                <a:lnTo>
                  <a:pt x="0" y="2872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784</Words>
  <Application>Microsoft Office PowerPoint</Application>
  <PresentationFormat>Personalizar</PresentationFormat>
  <Paragraphs>155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Cinzel</vt:lpstr>
      <vt:lpstr>Lora Italics</vt:lpstr>
      <vt:lpstr>Cinzel Decorative Bold</vt:lpstr>
      <vt:lpstr>Lora Bold</vt:lpstr>
      <vt:lpstr>Cinzel Bold</vt:lpstr>
      <vt:lpstr>Lora</vt:lpstr>
      <vt:lpstr>Calibri</vt:lpstr>
      <vt:lpstr>Lora Bold Italics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Seminário IBRAFLOR 2026 (1008 x 672 px)</dc:title>
  <dc:creator>IBRAFLOR - Desde 1994</dc:creator>
  <cp:lastModifiedBy>IBRAFLOR - Desde 1994</cp:lastModifiedBy>
  <cp:revision>2</cp:revision>
  <dcterms:created xsi:type="dcterms:W3CDTF">2006-08-16T00:00:00Z</dcterms:created>
  <dcterms:modified xsi:type="dcterms:W3CDTF">2026-08-20T02:24:52Z</dcterms:modified>
  <dc:identifier>DAHSRspfDJ4</dc:identifier>
</cp:coreProperties>
</file>