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16774" r:id="rId5"/>
    <p:sldId id="257" r:id="rId6"/>
    <p:sldId id="258" r:id="rId7"/>
    <p:sldId id="259" r:id="rId8"/>
    <p:sldId id="260" r:id="rId9"/>
    <p:sldId id="261" r:id="rId10"/>
    <p:sldId id="262" r:id="rId11"/>
    <p:sldId id="16775" r:id="rId12"/>
    <p:sldId id="16776" r:id="rId13"/>
    <p:sldId id="16777" r:id="rId14"/>
    <p:sldId id="16778" r:id="rId15"/>
    <p:sldId id="263" r:id="rId16"/>
    <p:sldId id="264" r:id="rId17"/>
    <p:sldId id="265" r:id="rId18"/>
    <p:sldId id="16779" r:id="rId19"/>
    <p:sldId id="266" r:id="rId20"/>
    <p:sldId id="16780" r:id="rId21"/>
    <p:sldId id="16781" r:id="rId22"/>
    <p:sldId id="16784" r:id="rId23"/>
    <p:sldId id="16785" r:id="rId24"/>
    <p:sldId id="267" r:id="rId25"/>
    <p:sldId id="16782" r:id="rId26"/>
    <p:sldId id="16783" r:id="rId27"/>
    <p:sldId id="268" r:id="rId28"/>
    <p:sldId id="269" r:id="rId29"/>
    <p:sldId id="270" r:id="rId30"/>
    <p:sldId id="272" r:id="rId31"/>
    <p:sldId id="273" r:id="rId32"/>
    <p:sldId id="274" r:id="rId33"/>
  </p:sldIdLst>
  <p:sldSz cx="12192000" cy="68580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7A983BFA-F7CE-D385-8186-FE8606AB78B2}">
          <p14:sldIdLst>
            <p14:sldId id="16774"/>
            <p14:sldId id="257"/>
          </p14:sldIdLst>
        </p14:section>
        <p14:section name="O que muda" id="{8F5CAA2F-3BFC-09D2-B1F0-A0000F3C7125}">
          <p14:sldIdLst>
            <p14:sldId id="258"/>
            <p14:sldId id="259"/>
          </p14:sldIdLst>
        </p14:section>
        <p14:section name="O setor de flores e plantas" id="{46C3B433-B970-D52F-D001-0641E47B1FEB}">
          <p14:sldIdLst>
            <p14:sldId id="260"/>
            <p14:sldId id="261"/>
            <p14:sldId id="262"/>
            <p14:sldId id="16775"/>
            <p14:sldId id="16776"/>
            <p14:sldId id="16777"/>
            <p14:sldId id="16778"/>
          </p14:sldIdLst>
        </p14:section>
        <p14:section name="A cooperativa" id="{33B6E4DC-6289-8BF7-9D96-B9C36842B635}">
          <p14:sldIdLst>
            <p14:sldId id="263"/>
            <p14:sldId id="264"/>
            <p14:sldId id="265"/>
            <p14:sldId id="16779"/>
            <p14:sldId id="266"/>
            <p14:sldId id="16780"/>
            <p14:sldId id="16781"/>
            <p14:sldId id="16784"/>
            <p14:sldId id="16785"/>
          </p14:sldIdLst>
        </p14:section>
        <p14:section name="O que fazer" id="{7D1D96CA-9422-8246-AC4C-6B7EE3308673}">
          <p14:sldIdLst>
            <p14:sldId id="267"/>
            <p14:sldId id="16782"/>
            <p14:sldId id="16783"/>
            <p14:sldId id="268"/>
            <p14:sldId id="269"/>
            <p14:sldId id="270"/>
          </p14:sldIdLst>
        </p14:section>
        <p14:section name="Materiais e informações" id="{DBE82292-429F-4006-ABF2-14F66A90F579}">
          <p14:sldIdLst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A16A28-5A03-A754-7EF9-B75D10B36110}" v="3" dt="2026-10-26T17:52:12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52" autoAdjust="0"/>
  </p:normalViewPr>
  <p:slideViewPr>
    <p:cSldViewPr snapToGrid="0" snapToObjects="1">
      <p:cViewPr>
        <p:scale>
          <a:sx n="75" d="100"/>
          <a:sy n="75" d="100"/>
        </p:scale>
        <p:origin x="228" y="-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 Vasconcelos Rocha Fortes" userId="S::lui.fortes@ocb.coop.br::863a5096-bcba-4e1a-bc44-15dad94219f6" providerId="AD" clId="Web-{E4A16A28-5A03-A754-7EF9-B75D10B36110}"/>
    <pc:docChg chg="modSld">
      <pc:chgData name="Lui Vasconcelos Rocha Fortes" userId="S::lui.fortes@ocb.coop.br::863a5096-bcba-4e1a-bc44-15dad94219f6" providerId="AD" clId="Web-{E4A16A28-5A03-A754-7EF9-B75D10B36110}" dt="2026-10-26T17:52:05.160" v="0" actId="20577"/>
      <pc:docMkLst>
        <pc:docMk/>
      </pc:docMkLst>
      <pc:sldChg chg="modSp">
        <pc:chgData name="Lui Vasconcelos Rocha Fortes" userId="S::lui.fortes@ocb.coop.br::863a5096-bcba-4e1a-bc44-15dad94219f6" providerId="AD" clId="Web-{E4A16A28-5A03-A754-7EF9-B75D10B36110}" dt="2026-10-26T17:52:05.160" v="0" actId="20577"/>
        <pc:sldMkLst>
          <pc:docMk/>
          <pc:sldMk cId="855141096" sldId="16774"/>
        </pc:sldMkLst>
        <pc:spChg chg="mod">
          <ac:chgData name="Lui Vasconcelos Rocha Fortes" userId="S::lui.fortes@ocb.coop.br::863a5096-bcba-4e1a-bc44-15dad94219f6" providerId="AD" clId="Web-{E4A16A28-5A03-A754-7EF9-B75D10B36110}" dt="2026-10-26T17:52:05.160" v="0" actId="20577"/>
          <ac:spMkLst>
            <pc:docMk/>
            <pc:sldMk cId="855141096" sldId="16774"/>
            <ac:spMk id="5" creationId="{FB64C796-3F0C-8B26-E0A9-D804F852A59B}"/>
          </ac:spMkLst>
        </pc:spChg>
      </pc:sldChg>
    </pc:docChg>
  </pc:docChgLst>
  <pc:docChgLst>
    <pc:chgData name="Lui Vasconcelos Rocha Fortes" userId="863a5096-bcba-4e1a-bc44-15dad94219f6" providerId="ADAL" clId="{FF8795B4-62D6-43C1-88A4-F369EC493CC7}"/>
    <pc:docChg chg="undo custSel addSld delSld modSld modSection">
      <pc:chgData name="Lui Vasconcelos Rocha Fortes" userId="863a5096-bcba-4e1a-bc44-15dad94219f6" providerId="ADAL" clId="{FF8795B4-62D6-43C1-88A4-F369EC493CC7}" dt="2026-10-15T20:38:21.293" v="115" actId="478"/>
      <pc:docMkLst>
        <pc:docMk/>
      </pc:docMkLst>
      <pc:sldChg chg="delSp modSp mod">
        <pc:chgData name="Lui Vasconcelos Rocha Fortes" userId="863a5096-bcba-4e1a-bc44-15dad94219f6" providerId="ADAL" clId="{FF8795B4-62D6-43C1-88A4-F369EC493CC7}" dt="2026-10-15T20:07:51.021" v="95" actId="478"/>
        <pc:sldMkLst>
          <pc:docMk/>
          <pc:sldMk cId="0" sldId="257"/>
        </pc:sldMkLst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16.617" v="68" actId="20577"/>
          <ac:spMkLst>
            <pc:docMk/>
            <pc:sldMk cId="0" sldId="257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1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1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2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31.545" v="75" actId="20577"/>
          <ac:spMkLst>
            <pc:docMk/>
            <pc:sldMk cId="0" sldId="257"/>
            <ac:spMk id="2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15.267" v="88" actId="2711"/>
          <ac:spMkLst>
            <pc:docMk/>
            <pc:sldMk cId="0" sldId="257"/>
            <ac:spMk id="25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7:53.069" v="96" actId="478"/>
        <pc:sldMkLst>
          <pc:docMk/>
          <pc:sldMk cId="0" sldId="258"/>
        </pc:sldMkLst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1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1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2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2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5:10.200" v="86" actId="20577"/>
          <ac:spMkLst>
            <pc:docMk/>
            <pc:sldMk cId="0" sldId="258"/>
            <ac:spMk id="2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3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4.383" v="89" actId="2711"/>
          <ac:spMkLst>
            <pc:docMk/>
            <pc:sldMk cId="0" sldId="258"/>
            <ac:spMk id="37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8:21.573" v="103" actId="478"/>
        <pc:sldMkLst>
          <pc:docMk/>
          <pc:sldMk cId="0" sldId="259"/>
        </pc:sldMkLst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1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2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27.869" v="90" actId="2711"/>
          <ac:spMkLst>
            <pc:docMk/>
            <pc:sldMk cId="0" sldId="259"/>
            <ac:spMk id="26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8:18.382" v="102" actId="478"/>
        <pc:sldMkLst>
          <pc:docMk/>
          <pc:sldMk cId="0" sldId="260"/>
        </pc:sldMkLst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1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2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2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2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1.367" v="91" actId="2711"/>
          <ac:spMkLst>
            <pc:docMk/>
            <pc:sldMk cId="0" sldId="260"/>
            <ac:spMk id="29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8:27.340" v="104" actId="478"/>
        <pc:sldMkLst>
          <pc:docMk/>
          <pc:sldMk cId="0" sldId="261"/>
        </pc:sldMkLst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1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1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1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2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2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35.062" v="92" actId="2711"/>
          <ac:spMkLst>
            <pc:docMk/>
            <pc:sldMk cId="0" sldId="261"/>
            <ac:spMk id="32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8:43.455" v="105" actId="478"/>
        <pc:sldMkLst>
          <pc:docMk/>
          <pc:sldMk cId="0" sldId="262"/>
        </pc:sldMkLst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1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1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1.845" v="93" actId="2711"/>
          <ac:spMkLst>
            <pc:docMk/>
            <pc:sldMk cId="0" sldId="262"/>
            <ac:spMk id="25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8:15.634" v="101" actId="478"/>
        <pc:sldMkLst>
          <pc:docMk/>
          <pc:sldMk cId="0" sldId="263"/>
        </pc:sldMkLst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1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1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1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2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2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7:45.540" v="94" actId="2711"/>
          <ac:spMkLst>
            <pc:docMk/>
            <pc:sldMk cId="0" sldId="263"/>
            <ac:spMk id="29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9:01.821" v="108" actId="2711"/>
        <pc:sldMkLst>
          <pc:docMk/>
          <pc:sldMk cId="0" sldId="264"/>
        </pc:sldMkLst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1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1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2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2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1.821" v="108" actId="2711"/>
          <ac:spMkLst>
            <pc:docMk/>
            <pc:sldMk cId="0" sldId="264"/>
            <ac:spMk id="26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09:05.588" v="109" actId="2711"/>
        <pc:sldMkLst>
          <pc:docMk/>
          <pc:sldMk cId="0" sldId="265"/>
        </pc:sldMkLst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1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2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2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2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3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3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5.588" v="109" actId="2711"/>
          <ac:spMkLst>
            <pc:docMk/>
            <pc:sldMk cId="0" sldId="265"/>
            <ac:spMk id="35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38:17.883" v="114" actId="478"/>
        <pc:sldMkLst>
          <pc:docMk/>
          <pc:sldMk cId="0" sldId="266"/>
        </pc:sldMkLst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1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1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1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2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09:09.247" v="110" actId="2711"/>
          <ac:spMkLst>
            <pc:docMk/>
            <pc:sldMk cId="0" sldId="266"/>
            <ac:spMk id="28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38:15.486" v="113" actId="478"/>
        <pc:sldMkLst>
          <pc:docMk/>
          <pc:sldMk cId="0" sldId="267"/>
        </pc:sldMkLst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1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1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1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1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2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20:38:12.914" v="112" actId="2711"/>
          <ac:spMkLst>
            <pc:docMk/>
            <pc:sldMk cId="0" sldId="267"/>
            <ac:spMk id="26" creationId="{00000000-0000-0000-0000-000000000000}"/>
          </ac:spMkLst>
        </pc:spChg>
      </pc:sldChg>
      <pc:sldChg chg="delSp modSp mod">
        <pc:chgData name="Lui Vasconcelos Rocha Fortes" userId="863a5096-bcba-4e1a-bc44-15dad94219f6" providerId="ADAL" clId="{FF8795B4-62D6-43C1-88A4-F369EC493CC7}" dt="2026-10-15T20:38:21.293" v="115" actId="478"/>
        <pc:sldMkLst>
          <pc:docMk/>
          <pc:sldMk cId="0" sldId="268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1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1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2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2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8"/>
            <ac:spMk id="23" creationId="{00000000-0000-0000-0000-000000000000}"/>
          </ac:spMkLst>
        </pc:spChg>
      </pc:sldChg>
      <pc:sldChg chg="modSp mod">
        <pc:chgData name="Lui Vasconcelos Rocha Fortes" userId="863a5096-bcba-4e1a-bc44-15dad94219f6" providerId="ADAL" clId="{FF8795B4-62D6-43C1-88A4-F369EC493CC7}" dt="2026-10-15T19:54:40.148" v="76" actId="790"/>
        <pc:sldMkLst>
          <pc:docMk/>
          <pc:sldMk cId="0" sldId="269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1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1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1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2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69"/>
            <ac:spMk id="25" creationId="{00000000-0000-0000-0000-000000000000}"/>
          </ac:spMkLst>
        </pc:spChg>
      </pc:sldChg>
      <pc:sldChg chg="modSp mod">
        <pc:chgData name="Lui Vasconcelos Rocha Fortes" userId="863a5096-bcba-4e1a-bc44-15dad94219f6" providerId="ADAL" clId="{FF8795B4-62D6-43C1-88A4-F369EC493CC7}" dt="2026-10-15T19:54:40.148" v="76" actId="790"/>
        <pc:sldMkLst>
          <pc:docMk/>
          <pc:sldMk cId="0" sldId="270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1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1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1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2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2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2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0"/>
            <ac:spMk id="27" creationId="{00000000-0000-0000-0000-000000000000}"/>
          </ac:spMkLst>
        </pc:spChg>
      </pc:sldChg>
      <pc:sldChg chg="modSp mod">
        <pc:chgData name="Lui Vasconcelos Rocha Fortes" userId="863a5096-bcba-4e1a-bc44-15dad94219f6" providerId="ADAL" clId="{FF8795B4-62D6-43C1-88A4-F369EC493CC7}" dt="2026-10-15T19:54:40.148" v="76" actId="790"/>
        <pc:sldMkLst>
          <pc:docMk/>
          <pc:sldMk cId="0" sldId="271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11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1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1"/>
            <ac:spMk id="15" creationId="{00000000-0000-0000-0000-000000000000}"/>
          </ac:spMkLst>
        </pc:spChg>
      </pc:sldChg>
      <pc:sldChg chg="modSp mod">
        <pc:chgData name="Lui Vasconcelos Rocha Fortes" userId="863a5096-bcba-4e1a-bc44-15dad94219f6" providerId="ADAL" clId="{FF8795B4-62D6-43C1-88A4-F369EC493CC7}" dt="2026-10-15T19:54:40.148" v="76" actId="790"/>
        <pc:sldMkLst>
          <pc:docMk/>
          <pc:sldMk cId="0" sldId="272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1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1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2"/>
            <ac:spMk id="25" creationId="{00000000-0000-0000-0000-000000000000}"/>
          </ac:spMkLst>
        </pc:spChg>
      </pc:sldChg>
      <pc:sldChg chg="modSp mod">
        <pc:chgData name="Lui Vasconcelos Rocha Fortes" userId="863a5096-bcba-4e1a-bc44-15dad94219f6" providerId="ADAL" clId="{FF8795B4-62D6-43C1-88A4-F369EC493CC7}" dt="2026-10-15T19:54:40.148" v="76" actId="790"/>
        <pc:sldMkLst>
          <pc:docMk/>
          <pc:sldMk cId="0" sldId="273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12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14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3"/>
            <ac:spMk id="25" creationId="{00000000-0000-0000-0000-000000000000}"/>
          </ac:spMkLst>
        </pc:spChg>
      </pc:sldChg>
      <pc:sldChg chg="modSp mod">
        <pc:chgData name="Lui Vasconcelos Rocha Fortes" userId="863a5096-bcba-4e1a-bc44-15dad94219f6" providerId="ADAL" clId="{FF8795B4-62D6-43C1-88A4-F369EC493CC7}" dt="2026-10-15T19:54:40.148" v="76" actId="790"/>
        <pc:sldMkLst>
          <pc:docMk/>
          <pc:sldMk cId="0" sldId="274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7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9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10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13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15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16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18" creationId="{00000000-0000-0000-0000-000000000000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0" sldId="274"/>
            <ac:spMk id="19" creationId="{00000000-0000-0000-0000-000000000000}"/>
          </ac:spMkLst>
        </pc:spChg>
      </pc:sldChg>
      <pc:sldChg chg="modSp add mod">
        <pc:chgData name="Lui Vasconcelos Rocha Fortes" userId="863a5096-bcba-4e1a-bc44-15dad94219f6" providerId="ADAL" clId="{FF8795B4-62D6-43C1-88A4-F369EC493CC7}" dt="2026-10-15T19:54:56.322" v="78" actId="6549"/>
        <pc:sldMkLst>
          <pc:docMk/>
          <pc:sldMk cId="855141096" sldId="16774"/>
        </pc:sldMkLst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855141096" sldId="16774"/>
            <ac:spMk id="2" creationId="{BCAF51CC-2104-6601-3AD7-E0C3DBFA0185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855141096" sldId="16774"/>
            <ac:spMk id="3" creationId="{FC69B21E-F20A-40C6-007A-D2F5EBD1AF4A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855141096" sldId="16774"/>
            <ac:spMk id="5" creationId="{FB64C796-3F0C-8B26-E0A9-D804F852A59B}"/>
          </ac:spMkLst>
        </pc:spChg>
        <pc:spChg chg="mod">
          <ac:chgData name="Lui Vasconcelos Rocha Fortes" userId="863a5096-bcba-4e1a-bc44-15dad94219f6" providerId="ADAL" clId="{FF8795B4-62D6-43C1-88A4-F369EC493CC7}" dt="2026-10-15T19:54:40.148" v="76" actId="790"/>
          <ac:spMkLst>
            <pc:docMk/>
            <pc:sldMk cId="855141096" sldId="16774"/>
            <ac:spMk id="6" creationId="{8CA36A6B-37D6-F7A3-11E1-FB7C6B0A54A9}"/>
          </ac:spMkLst>
        </pc:spChg>
        <pc:spChg chg="mod">
          <ac:chgData name="Lui Vasconcelos Rocha Fortes" userId="863a5096-bcba-4e1a-bc44-15dad94219f6" providerId="ADAL" clId="{FF8795B4-62D6-43C1-88A4-F369EC493CC7}" dt="2026-10-15T19:54:56.322" v="78" actId="6549"/>
          <ac:spMkLst>
            <pc:docMk/>
            <pc:sldMk cId="855141096" sldId="16774"/>
            <ac:spMk id="27" creationId="{7C9299F5-8526-4FF6-4475-ECA1EA829AF4}"/>
          </ac:spMkLst>
        </pc:spChg>
      </pc:sldChg>
    </pc:docChg>
  </pc:docChgLst>
  <pc:docChgLst>
    <pc:chgData name="Lui Vasconcelos Rocha Fortes" userId="S::lui.fortes@ocb.coop.br::863a5096-bcba-4e1a-bc44-15dad94219f6" providerId="AD" clId="Web-{A95BAA0B-E2DD-7D49-90EC-3FDF6575267C}"/>
    <pc:docChg chg="modSld">
      <pc:chgData name="Lui Vasconcelos Rocha Fortes" userId="S::lui.fortes@ocb.coop.br::863a5096-bcba-4e1a-bc44-15dad94219f6" providerId="AD" clId="Web-{A95BAA0B-E2DD-7D49-90EC-3FDF6575267C}" dt="2026-10-20T20:52:13.139" v="1" actId="20577"/>
      <pc:docMkLst>
        <pc:docMk/>
      </pc:docMkLst>
      <pc:sldChg chg="modSp">
        <pc:chgData name="Lui Vasconcelos Rocha Fortes" userId="S::lui.fortes@ocb.coop.br::863a5096-bcba-4e1a-bc44-15dad94219f6" providerId="AD" clId="Web-{A95BAA0B-E2DD-7D49-90EC-3FDF6575267C}" dt="2026-10-20T20:52:13.139" v="1" actId="20577"/>
        <pc:sldMkLst>
          <pc:docMk/>
          <pc:sldMk cId="855141096" sldId="16774"/>
        </pc:sldMkLst>
        <pc:spChg chg="mod">
          <ac:chgData name="Lui Vasconcelos Rocha Fortes" userId="S::lui.fortes@ocb.coop.br::863a5096-bcba-4e1a-bc44-15dad94219f6" providerId="AD" clId="Web-{A95BAA0B-E2DD-7D49-90EC-3FDF6575267C}" dt="2026-10-20T20:52:13.139" v="1" actId="20577"/>
          <ac:spMkLst>
            <pc:docMk/>
            <pc:sldMk cId="855141096" sldId="16774"/>
            <ac:spMk id="5" creationId="{FB64C796-3F0C-8B26-E0A9-D804F852A59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625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625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1A104BE8-9B0F-424D-8F0E-52F3F8F0C6C6}" type="datetimeFigureOut">
              <a:t>26/10/2026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014"/>
            <a:ext cx="2945659" cy="49762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9014"/>
            <a:ext cx="2945659" cy="49762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6F26DE11-871B-44F4-8265-12EA0C078A68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2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69781">
              <a:defRPr/>
            </a:pPr>
            <a:fld id="{BE108A91-DF9F-403D-B4DF-DBF73A0DBBB7}" type="slidenum">
              <a:rPr lang="pt-BR">
                <a:solidFill>
                  <a:prstClr val="black"/>
                </a:solidFill>
                <a:latin typeface="Calibri" panose="020F0502020204030204"/>
              </a:rPr>
              <a:pPr defTabSz="869781">
                <a:defRPr/>
              </a:pPr>
              <a:t>1</a:t>
            </a:fld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4301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RESUMO (cerca de 1 minuto e meio)
Se vocês forem guardar só três coisas deste painel, são estas.
Primeira: a flor não paga o novo </a:t>
            </a:r>
            <a:r>
              <a:rPr lang="en-US" dirty="0" err="1"/>
              <a:t>tributo</a:t>
            </a:r>
            <a:r>
              <a:rPr lang="en-US" dirty="0"/>
              <a:t>. Flores e plantas ornamentais ficaram na lista de alíquota zero. Isso vale do produtor até a floricultura.
Segunda: se a flor é zero, onde está o </a:t>
            </a:r>
            <a:r>
              <a:rPr lang="en-US" dirty="0" err="1"/>
              <a:t>tributo</a:t>
            </a:r>
            <a:r>
              <a:rPr lang="en-US" dirty="0"/>
              <a:t>? Está no que se compra para produzir e vender: energia, embalagem, frete, insumos. É por aí que a reforma chega ao custo do setor.
Terceira: a cooperativa é o caminho para esse </a:t>
            </a:r>
            <a:r>
              <a:rPr lang="en-US" dirty="0" err="1"/>
              <a:t>tributo</a:t>
            </a:r>
            <a:r>
              <a:rPr lang="en-US" dirty="0"/>
              <a:t> das compras não ficar parado no custo do produtor. Ela consegue transformar esse </a:t>
            </a:r>
            <a:r>
              <a:rPr lang="en-US" dirty="0" err="1"/>
              <a:t>tributo</a:t>
            </a:r>
            <a:r>
              <a:rPr lang="en-US" dirty="0"/>
              <a:t> em crédito, e esse valor pode voltar para a cadeia.
O resto da apresentação é o detalhe dessas três frases.
OBSERVAÇÃO: as cores se repetem nos próximos slides. Verde é </a:t>
            </a:r>
            <a:r>
              <a:rPr lang="en-US" dirty="0" err="1"/>
              <a:t>tributo</a:t>
            </a:r>
            <a:r>
              <a:rPr lang="en-US" dirty="0"/>
              <a:t> zero ou boa notícia; rosa é ponto de atenção; azul-marinho é a cooperativa.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MUDA (cerca de 1 minuto e meio)
Hoje o consumo é tributado por cinco tributos diferentes: PIS e Cofins, que são federais; IPI, também federal; ICMS, que é dos estados; e ISS, que é dos municípios. Cada um com suas regras, e o ICMS com 27 legislações.
A reforma troca isso por dois tributos que funcionam do mesmo jeito: a CBS, que é federal, e o IBS, que é de estados e municípios. As regras passam a ser as mesmas no país inteiro.
Três ideias ajudam a entender o novo sistema:
1) O </a:t>
            </a:r>
            <a:r>
              <a:rPr lang="en-US" dirty="0" err="1"/>
              <a:t>tributo</a:t>
            </a:r>
            <a:r>
              <a:rPr lang="en-US" dirty="0"/>
              <a:t> aparece separado na nota. Ele deixa de estar embutido no preço.
2) O </a:t>
            </a:r>
            <a:r>
              <a:rPr lang="en-US" dirty="0" err="1"/>
              <a:t>tributo</a:t>
            </a:r>
            <a:r>
              <a:rPr lang="en-US" dirty="0"/>
              <a:t> pago na compra vira crédito para quem está no sistema. A ideia é que o </a:t>
            </a:r>
            <a:r>
              <a:rPr lang="en-US" dirty="0" err="1"/>
              <a:t>tributo</a:t>
            </a:r>
            <a:r>
              <a:rPr lang="en-US" dirty="0"/>
              <a:t> não se acumule de uma etapa para outra.
3) O </a:t>
            </a:r>
            <a:r>
              <a:rPr lang="en-US" dirty="0" err="1"/>
              <a:t>tributo</a:t>
            </a:r>
            <a:r>
              <a:rPr lang="en-US" dirty="0"/>
              <a:t> vai para o lugar onde o produto é consumido, e não mais para onde é produzido.
SE PERGUNTAREM:
- IPI: fica com alíquota zero para a maior parte dos produtos a partir de 2027 (exceção: produtos também fabricados na Zona Franca de Manaus).
- </a:t>
            </a:r>
            <a:r>
              <a:rPr lang="en-US" dirty="0" err="1"/>
              <a:t>tributo</a:t>
            </a:r>
            <a:r>
              <a:rPr lang="en-US" dirty="0"/>
              <a:t> Seletivo (o </a:t>
            </a:r>
            <a:r>
              <a:rPr lang="en-US" dirty="0" err="1"/>
              <a:t>chamado</a:t>
            </a:r>
            <a:r>
              <a:rPr lang="en-US" dirty="0"/>
              <a:t> "</a:t>
            </a:r>
            <a:r>
              <a:rPr lang="en-US" dirty="0" err="1"/>
              <a:t>tributo</a:t>
            </a:r>
            <a:r>
              <a:rPr lang="en-US" dirty="0"/>
              <a:t> do pecado"): não alcança flores, plantas nem insumos agropecuários.
- O termo técnico para os dois tributos juntos é "IVA dual".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CALENDÁRIO (cerca de 1 minuto e meio)
Nada muda de uma vez. São quatro momentos.
2026 é o ano de teste: a nota fiscal já traz a CBS (0,9%) e o IBS (0,1%), mas quem cumpre as obrigações (basicamente, emitir a nota corretamente) não tem desembolso adicional.
2027 é o primeiro ano para valer: a CBS entra com alíquota cheia e o PIS e a Cofins deixam de existir. O IBS continua simbólico, 0,1%, em 2027 e 2028. ICMS e ISS seguem como hoje.
De 2029 a 2032 acontece a troca nos estados e municípios: ICMS e ISS caem 10% a cada ano (90%, 80%, 70%, 60%) e o IBS sobe na mesma proporção.
Em 2033, ICMS e ISS deixam de existir.
O recado prático é o da faixa rosa: durante sete anos convivem dois sistemas. Isso exige controle fiscal e contábil em dobro.
PARA O SETOR: como flores e plantas têm alíquota zero, o teste de 2026 e a CBS de 2027 já entram zerados na venda da flor. O efeito aparece nas compras.
DETALHE TÉCNICO: em 2027 e 2028 a CBS é cobrada com 0,1 ponto percentual a menos, para compensar o IBS de 0,1%.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BOA NOTÍCIA DO SETOR (cerca de 2 minutos)
Este é o slide mais importante para o setor. Flores e plantas ornamentais ficaram com alíquota zero de CBS e de IBS.
A lei coloca na lista de alíquota zero, junto com hortaliças, frutas e ovos, as "plantas e produtos de floricultura relativos à horticultura e cultivados para fins alimentares, ornamentais ou medicinais" do capítulo 6 da classificação de mercadorias (NCM). Na prática, isso cobre flores de corte, plantas em vaso, mudas, bulbos e folhagens.
Vale lembrar que, durante a tramitação, o setor chegou a projetar um aumento forte de carga. O texto final resolveu isso.
Dois pontos que valem ouro:
1) O zero vale em toda a cadeia. Não é só para o produtor: vale para a cooperativa, para o atacadista e para a floricultura.
2) É alíquota zero, e não isenção. A diferença é que, na alíquota zero, quem vende mantém o direito ao crédito do </a:t>
            </a:r>
            <a:r>
              <a:rPr lang="en-US" dirty="0" err="1"/>
              <a:t>tributo</a:t>
            </a:r>
            <a:r>
              <a:rPr lang="en-US" dirty="0"/>
              <a:t> que pagou nas compras. Isso é o que abre a porta para recuperar o </a:t>
            </a:r>
            <a:r>
              <a:rPr lang="en-US" dirty="0" err="1"/>
              <a:t>tributo</a:t>
            </a:r>
            <a:r>
              <a:rPr lang="en-US" dirty="0"/>
              <a:t> dos insumos, que é o assunto dos próximos slides.
CUIDADO AO FALAR: o zero depende de o produto estar corretamente classificado no capítulo 6 da NCM (posições 0601 a 0604). Flor artificial, vaso decorativo e acessórios não estão nessa lista. Isso volta no slide dos quatro cuidados.
REFERÊNCIA: LC 214/2025, art. 148 (alíquota zero para os produtos do Anexo XV) e art. 52 (manutenção dos créditos nas operações com alíquota zero). Mudas de ornamentais aparecem também no Anexo IX (insumos); quando dois tratamentos são possíveis, prevalece a alíquota zero (art. 7º-A, incluído pela LC 227/2026).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ONDE O </a:t>
            </a:r>
            <a:r>
              <a:rPr lang="en-US" dirty="0" err="1"/>
              <a:t>tributo</a:t>
            </a:r>
            <a:r>
              <a:rPr lang="en-US" dirty="0"/>
              <a:t> APARECE (cerca de 2 minutos)
Se a flor é zero, o </a:t>
            </a:r>
            <a:r>
              <a:rPr lang="en-US" dirty="0" err="1"/>
              <a:t>tributo</a:t>
            </a:r>
            <a:r>
              <a:rPr lang="en-US" dirty="0"/>
              <a:t> aparece nas compras. Dá para pensar em três degraus.
Primeiro degrau, </a:t>
            </a:r>
            <a:r>
              <a:rPr lang="en-US" dirty="0" err="1"/>
              <a:t>tributo</a:t>
            </a:r>
            <a:r>
              <a:rPr lang="en-US" dirty="0"/>
              <a:t> zero: a própria flor e as mudas, e também tratores, máquinas e implementos agrícolas quando comprados pelo produtor que está fora do sistema (o pequeno produtor, que eu explico no próximo slide).
Segundo degrau, </a:t>
            </a:r>
            <a:r>
              <a:rPr lang="en-US" dirty="0" err="1"/>
              <a:t>tributo</a:t>
            </a:r>
            <a:r>
              <a:rPr lang="en-US" dirty="0"/>
              <a:t> 60% menor: os insumos agropecuários da lista oficial, como fertilizantes, corretivos, defensivos e sementes. Eles pagam 40% da alíquota cheia. Em algumas vendas de insumos, a lei ainda permite adiar a cobrança para a etapa seguinte (o chamado diferimento).
Terceiro degrau, alíquota cheia: tudo o que não tem tratamento especial. Para o setor de flores, os mais pesados são energia elétrica, embalagens, vasos e frete.
Sobre o tamanho da alíquota cheia: ela ainda não está fixada. A parte federal (CBS) para 2027 depende de resolução do Senado, com prazo até 15 de dezembro de 2026; o Tribunal de Contas da União deve enviar o cálculo até 30 de outubro. As referências que circulam apontam cerca de 28% para a soma de CBS e IBS quando o sistema estiver completo, em 2033. Em 2027 e 2028 entra só a CBS, estimada na casa de 9%.
Quem está no sistema recupera esse </a:t>
            </a:r>
            <a:r>
              <a:rPr lang="en-US" dirty="0" err="1"/>
              <a:t>tributo</a:t>
            </a:r>
            <a:r>
              <a:rPr lang="en-US" dirty="0"/>
              <a:t> como crédito. Quem está fora, não: para ele, o </a:t>
            </a:r>
            <a:r>
              <a:rPr lang="en-US" dirty="0" err="1"/>
              <a:t>tributo</a:t>
            </a:r>
            <a:r>
              <a:rPr lang="en-US" dirty="0"/>
              <a:t> das compras vira custo. É por isso que os dois próximos slides importam.
PARA CONFERIR ANTES DO EVENTO:
- Se o Senado já fixou a alíquota de referência da CBS para 2027.
- A lista de máquinas e implementos com alíquota zero para o produtor não contribuinte segue o regulamento (LC 214/2025, art. 110).
- A lista de insumos com redução de 60% é fechada (Anexo IX): vale conferir item a item.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DOIS PERFIS DE PRODUTOR (cerca de 2 minutos)
A lei separa o produtor rural em dois grupos, e a linha divisória é o faturamento de R$ 3,6 milhões por ano.
Quem fatura menos que isso fica, como regra, fora do novo sistema. Não recolhe CBS nem IBS e tem menos burocracia. O outro lado da moeda: não aproveita como crédito o </a:t>
            </a:r>
            <a:r>
              <a:rPr lang="en-US" dirty="0" err="1"/>
              <a:t>tributo</a:t>
            </a:r>
            <a:r>
              <a:rPr lang="en-US" dirty="0"/>
              <a:t> que pagou nas compras. Para compensar, a lei dá a quem compra desse produtor (a cooperativa, por exemplo) um crédito calculado pelo governo. O nome técnico é crédito presumido.
Quem fatura R$ 3,6 milhões ou mais entra obrigatoriamente. E quem fatura menos pode optar por entrar. Esse produtor apura os tributos todo mês e tem crédito de tudo o que compra para a atividade. Como a flor é </a:t>
            </a:r>
            <a:r>
              <a:rPr lang="en-US" dirty="0" err="1"/>
              <a:t>tributo</a:t>
            </a:r>
            <a:r>
              <a:rPr lang="en-US" dirty="0"/>
              <a:t> zero, ele não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tributo</a:t>
            </a:r>
            <a:r>
              <a:rPr lang="en-US" dirty="0"/>
              <a:t> a pagar na venda e tende a acumular crédito, que pode pedir de volta ou transferir para a cooperativa.
Não existe resposta única. Quem investe muito em estrutura, energia e embalagem pode ganhar entrando no sistema. Quem tem operação enxuta pode preferir ficar fora. É conta para fazer com o contador.
SE PERGUNTAREM:
- O limite vale para pessoa física e para pessoa jurídica. Quem participa de mais de uma empresa rural soma as receitas.
- Se o produtor passar do limite durante o ano: acima de 20% de excesso, entra no sistema a partir do segundo mês seguinte; até 20%, só no ano seguinte.
- O produtor que faturou R$ 3,6 milhões ou mais em 2024 já é tratado como contribuinte desde 1º de janeiro de 2026 (regulamento da CBS, art. 243).
- A opção por entrar pode ser feita a qualquer tempo (LC 214/2025, art. 165).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QUEM É PRODUTOR RURAL (cerca de 1 minuto e meio)
Antes de falar de limite de receita, vale fixar quem a lei chama de produtor rural, porque é esse enquadramento que abre a porta para ficar fora do regime regular.
A definição está no art. 238 dos Regulamentos (Decreto 12.955/2026 e Resolução CGIBS 6/2026): pessoa física ou jurídica que explora, em área própria, arrendada, cedida, em parceria ou em integração, exclusivamente a atividade rural. A floricultura e a horticultura são agricultura, portanto estão dentro.
Três recados práticos:
1) Beneficiar não descaracteriza. Classificar, limpar, resfriar e embalar a flor para transporte e venda é parte da atividade. A transformação permitida é a feita pelo próprio produtor, com equipamento usual e matéria-prima da própria área, sem alterar a composição do produto (a lei dá como exemplo o envase de leite, mel e suco).
2) A palavra "exclusivamente". Quem também presta serviços, como paisagismo ou decoração de eventos, ou revende produto de terceiros, precisa avaliar com o contador se mantém o enquadramento como produtor rural para este fim. É um ponto para análise caso a caso, não uma resposta pronta.
3) A cooperativa pequena. O art. 164, § 5º, da LC 214 trata como produtor rural pessoa jurídica não contribuinte a cooperativa ou associação de produtores que fique abaixo do limite e seja formada só por pessoas físicas também abaixo do limite.
SE PERGUNTAREM sobre produtor integrado: quem produz vinculado a um integrador por contrato de integração vertical também fica fora do regime regular (art. 164, § 1º), e as receitas do contrato de integração não entram na conta do limite (Regulamentos, art. 239, § 1º). É raro em flores, mas existe.
CUIDADO AO FALAR: o item 2 é uma orientação geral. Não afirme que o produtor "perde" o enquadramento; diga que é preciso avaliar.
REFERÊNCIA: LC 214/2025, art. 164; Regulamentos, art. 238.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LIMITE DE R$ 3,6 MILHÕES (cerca de 2 minutos)
A linha divisória é a receita bruta anual de R$ 3,6 milhões, atualizada pelo IPCA. Quatro regras ajudam a fazer a conta direito.
1) O que entra: as vendas da atividade rural, no caso, flores, plantas e mudas. Não entram a venda de máquinas e bens de produção, a venda de terra nua e as receitas de contrato de integração (Regulamentos, art. 239, § 1º). Adiantamentos por entrega futura contam como receita no mês da entrega do produto.
2) Soma do grupo: quem participa de outra empresa rural soma as receitas de todas elas. É uma regra contra o fatiamento da produção em várias empresas para ficar abaixo do limite (art. 164, § 6º).
3) Início de atividade: o limite é proporcional aos meses de atividade no ano, e o mês de início conta como inteiro (art. 164, § 4º).
4) Estouro do limite: se o excesso passar de 20% do limite, o produtor vira contribuinte a partir do segundo mês seguinte ao do excesso. Se o excesso for de até 20%, só a partir de 1º de janeiro do ano seguinte (art. 164, §§ 2º e 3º; Regulamentos, art. 239, § 8º).
A faixa rosa é o alerta de agora: quem faturou R$ 3,6 milhões ou mais em 2024 já é contribuinte desde 1º de janeiro de 2026, por força de lei, sem precisar fazer nada (art. 165, § 3º; Regulamentos, art. 243). Em 2026 isso significa cumprir as obrigações acessórias do ano de teste.
SE PERGUNTAREM: o limite vale para pessoa física e para pessoa jurídica. Para flores, a dúvida mais comum é a do produtor que também tem floricultura ou empresa de paisagismo: as receitas se somam se houver participação societária em outra empresa rural; e a atividade não rural pode afetar o próprio enquadramento como produtor (slide anterior).
REFERÊNCIA: LC 214/2025, arts. 164 e 165; Regulamentos, arts. 239 e 243.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ENTRAR OU SAIR (cerca de 2 minutos)
O produtor abaixo do limite pode escolher entrar no regime regular. As regras da escolha:
Entrar: a opção pode ser feita a qualquer tempo (art. 165) e passa a valer no primeiro dia do mês seguinte (§ 1º). É irretratável para todo o ano-calendário e continua nos anos seguintes (§ 2º). Os Regulamentos acrescentam a permanência mínima de 12 meses (art. 25, § 1º).
Sair: a renúncia é feita na forma do regulamento, observado o art. 41, § 5º (art. 166), e o produtor só deixa de ser contribuinte a partir do ano seguinte (parágrafo único). Antes de sair, é preciso planejar o que fazer com o saldo credor acumulado.
O que muda no dia a dia: fora do regime regular, o produtor não recolhe e não apura crédito, e suas vendas geram crédito presumido para quem compra dele. Mesmo fora, a partir de 1º de janeiro de 2027 o produtor pessoa física passa a emitir nota fiscal eletrônica (Regulamentos, art. 619). Dentro do regime regular, há nota com destaque, apuração mensal, split payment nas vendas tributadas (para a flor, que é alíquota zero, não há tributo a separar), crédito de tudo o que compra e a possibilidade de transferir créditos à cooperativa.
A conta para decidir, repetindo o slide dos dois perfis: crédito presumido (percentual anual) de um lado; créditos reais, transferíveis à cooperativa, de outro; e o custo de conformidade do regime regular no meio.
SE PERGUNTAREM sobre o Simples Nacional: o produtor pessoa jurídica pode estar no Simples, e aí vale a regra do Simples; o crédito presumido da cooperativa não alcança o associado optante pelo Simples (art. 168, § 9º).
REFERÊNCIA: LC 214/2025, arts. 165 e 166; Regulamentos, arts. 25, 241 e 619.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FLUXOGRAMA 1 (cerca de 2 minutos)
Este fluxograma resume os três slides anteriores em duas perguntas.
Comece pela caixa de cima: o produtor de flores e plantas, pessoa física ou jurídica.
Primeira pergunta: a receita bruta anual chega a R$ 3,6 milhões? Lembrando que é a soma do grupo, se o produtor participa de outras empresas rurais (quadro verde à esquerda). Se sim, ele é contribuinte obrigatório e segue pela seta rosa para o quadro azul-marinho: apura CBS e IBS todo mês, tem crédito de tudo o que compra, entrega à cooperativa com alíquota zero e pode transferir créditos.
Se não, segunda pergunta: ele quer optar pelo regime regular? Se sim, vai para o mesmo quadro azul-marinho, com o detalhe de que a opção vale o ano inteiro e tem permanência mínima de 12 meses. Se não, ele é não contribuinte (quadro verde): não recolhe, não tem crédito próprio, e a cooperativa que compra dele ganha o crédito presumido.
Os quadros da esquerda são as exceções de calendário: o estouro do limite no meio do ano (acima de 20%, no segundo mês seguinte; até 20%, em 1º de janeiro) e quem já faturava R$ 3,6 milhões em 2024, que é contribuinte desde 1º de janeiro de 2026 sem precisar de opção.
DICA DE FALA: percorra o fluxo com o dedo, de cima para baixo, e peça ao público que se localize. A pergunta que sempre aparece é "e se eu estiver perto do limite?": a resposta é o quadro da esquerda.
SE O TEMPO ESTIVER CURTO: este slide pode substituir os três anteriores.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CAMINHO NA CONSTITUIÇÃO (cerca de 1 minuto e meio)
Antes de mostrar como a cooperativa funciona no novo sistema, vale contar de onde veio esse tratamento. Ele não estava na proposta original. Foi construído ao longo da tramitação.
Abril de 2019: a PEC 45 é apresentada sem nenhuma menção ao ato cooperativo. A PEC 110, no Senado, tramitava em paralelo.
Junho de 2023: o substitutivo preliminar traz um texto genérico, preservando o dispositivo sobre o adequado tratamento tributário ao ato cooperativo e indicando que ele vale também para o IBS e a CBS.
Julho de 2023: o parecer de plenário define o regime específico das cooperativas, mas ainda tratava de forma equivocada a não incidência e o aproveitamento de créditos.
De julho a dezembro de 2023: o parecer é aprovado na Câmara em acordo com a OCB e a Frencoop (a Frente Parlamentar do Cooperativismo), passa pelo Senado sem alterações nesse ponto e é promulgado em 20 de dezembro de 2023 como Emenda Constitucional 132. O texto final define o regime específico para as cooperativas, garante a não incidência sobre o ato cooperativo e a possibilidade de aproveitar créditos.
A mensagem para o produtor: o regime da cooperativa tem base na própria Constituição. Não é favor nem benefício fiscal. É o reconhecimento de que a cooperativa é uma extensão do produtor.
REFERÊNCIA: Constituição, art. 146, III, "c" (adequado tratamento tributário ao ato cooperativo) e art. 156-A, § 6º, III (regime específico das sociedades cooperativas, optativo, com vistas a assegurar sua competitividade).
SE O TEMPO ESTIVER CURTO: este slide e o próximo podem ser resumidos em uma frase: "esse tratamento foi construído no Congresso entre 2019 e 2025, com participação direta do Sistema OCB".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CAMINHO NA LEI (cerca de 2 minutos)
Este é o slide do material institucional do Sistema OCB, com o texto original. A leitura é da esquerda para a direita, e as cores ajudam: em verde, o que foi conquistado; em laranja, o avanço parcial; em rosa, o que era ou ficou contrário às cooperativas.
A Constituição deu a diretriz. A lei complementar precisava detalhar, e aí a discussão recomeçou.
Texto inicial, 25 de abril de 2024: o projeto do governo (PLP 68/2024) chegou com vários problemas. Excluía os ramos crédito, saúde e consumo, tirava agro e transporte do regime opcional, restringia a não incidência nas operações com cooperados não contribuintes, não alcançava centrais e singulares no repasse de créditos e previa </a:t>
            </a:r>
            <a:r>
              <a:rPr lang="en-US" dirty="0" err="1"/>
              <a:t>tributo</a:t>
            </a:r>
            <a:r>
              <a:rPr lang="en-US" dirty="0"/>
              <a:t> sobre o beneficiamento. A coluna inteira está em rosa.
Câmara, 10 de julho de 2024: a coluna já fica quase toda verde. O texto deixa de excluir ramos; garante a não incidência sobre fundos, reservas e sobras; prevê alíquota zero quando o cooperado entrega à cooperativa e quando a cooperativa fornece ao cooperado contribuinte; alíquota zero no fornecimento ao produtor rural não contribuinte, com estorno dos créditos; e não incidência sobre o beneficiamento.
Senado, 12 de dezembro de 2024: mantém os avanços, eleva a dedução de honorários na saúde para 100% e passa a permitir a soma do regime da cooperativa com outros regimes da lei.
Sanção, 16 de janeiro de 2025: a Lei Complementar 214 é sancionada com esse desenho. O único ponto em rosa que permanece é a tributação do fornecimento ao associado não contribuinte nos ramos transporte e consumo.
PARA O PÚBLICO DE FLORES, VALE APONTAR QUATRO LINHAS: o ramo agro dentro do regime; a alíquota zero do cooperado para a cooperativa; a alíquota zero no fornecimento ao produtor rural não contribuinte; e a soma de regimes, que permite à cooperativa usar o regime próprio e, ao mesmo tempo, a alíquota zero das flores e plantas.
DICA DE FALA: o slide tem bastante texto. Não é para ler linha a linha: mostre a mudança de cor entre a primeira e a última coluna e destaque as quatro linhas acima.
O QUE VEIO DEPOIS: a LC 227/2026 fez ajustes na lei; em 2026 saíram os regulamentos (Decreto 12.955 para a CBS e Resolução CGIBS 6 para o IBS). O Sistema OCB segue atuando em pontos que ainda precisam de ajuste.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COMO A COOPERATIVA FUNCIONA NO NOVO SISTEMA (cerca de 2 minutos)
Como vimos nos dois slides anteriores, a Constituição e a lei criaram um regime próprio para as cooperativas, baseado no ato cooperativo, que é a relação entre a cooperativa e o seu associado. A lógica é que a cooperativa é uma extensão do produtor, e não um intermediário a mais para ser tributado.
No desenho: o cooperado entrega a flor para a cooperativa com </a:t>
            </a:r>
            <a:r>
              <a:rPr lang="en-US" dirty="0" err="1"/>
              <a:t>tributo</a:t>
            </a:r>
            <a:r>
              <a:rPr lang="en-US" dirty="0"/>
              <a:t> zero. A cooperativa vende ao mercado, e a flor também sai com </a:t>
            </a:r>
            <a:r>
              <a:rPr lang="en-US" dirty="0" err="1"/>
              <a:t>tributo</a:t>
            </a:r>
            <a:r>
              <a:rPr lang="en-US" dirty="0"/>
              <a:t> zero, pelo que vimos no slide 5.
Três complementos:
1) O dinheiro que volta ao cooperado, isto é, o repasse do valor da venda e as sobras distribuídas, fica fora do </a:t>
            </a:r>
            <a:r>
              <a:rPr lang="en-US" dirty="0" err="1"/>
              <a:t>tributo</a:t>
            </a:r>
            <a:r>
              <a:rPr lang="en-US" dirty="0"/>
              <a:t>.
2) O que a cooperativa fornece ao cooperado também pode sair com </a:t>
            </a:r>
            <a:r>
              <a:rPr lang="en-US" dirty="0" err="1"/>
              <a:t>tributo</a:t>
            </a:r>
            <a:r>
              <a:rPr lang="en-US" dirty="0"/>
              <a:t> zero. Para o cooperado que está no sistema, vale para bens e serviços. Para o cooperado que está fora do sistema, vale para bens fornecidos pela cooperativa agropecuária, e a cooperativa precisa anular os créditos daquele bem.
3) Esse regime é opcional. A cooperativa precisa escolher, e a escolha tem prazo: a janela de 2026 vai até 31 de outubro. No âmbito do IBS, esse prazo está suspenso por liminar obtida pelo Sistema OCB em 22/10/2026. Volto a isso nos slides da decisão da cooperativa e da liminar.
PONTO FINO (se perguntarem "se a flor já é zero, para que serve o regime da cooperativa?"): para a flor em si, o zero já vem da lista do Anexo XV. O regime próprio importa para o que a cooperativa fornece ao cooperado e para a transferência de créditos do cooperado que está no sistema (art. 272), que é o próximo slide. O art. 6º, XI, que trata do repasse, também faz referência às operações do art. 271.
EXCEÇÃO: para os insumos que têm diferimento (art. 138), vale a regra do diferimento, e não a alíquota zero da cooperativa (art. 271, § 4º).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 REGRAS QUE LIGAM PRODUTOR E COOPERATIVA (cerca de 2 minutos e meio)
Este quadro cruza o perfil do produtor com o regime da cooperativa. A leitura é por linha.
Entrega da flor: do não contribuinte, sai sem tributo, porque ele não é contribuinte; a cooperativa apropria o crédito presumido (art. 168, § 9º). Do contribuinte, sai com alíquota zero do regime da cooperativa (art. 271, I), e ele mantém os créditos das compras, que pode transferir (art. 272).
O que a cooperativa fornece ao cooperado: ao contribuinte, bens e serviços com alíquota zero, sem perder créditos (art. 271, II; art. 52). Ao não contribuinte, só bens materiais com alíquota zero, e a cooperativa precisa anular os créditos daquele bem (art. 271, § 1º, II; Regulamentos, art. 391, § 2º, II). Serviços ao não contribuinte são tributados. O Sistema OCB defende a supressão do estorno e a inclusão dos serviços, em proposta de alteração da LC 214.
Insumos com diferimento: nos insumos do art. 138 vale o diferimento, não a alíquota zero da cooperativa (art. 271, § 4º). Para o não contribuinte, o diferimento depende de declaração do produtor e alcança só a parcela ligada à produção vendida a quem tem direito ao crédito presumido (Regulamentos, art. 214).
Nota fiscal: a partir de 2027 o produtor pessoa física emite nota eletrônica; o Sistema OCB pediu à Receita a dispensa nas operações com a própria cooperativa, com a cooperativa informando a produção de cada um (pedido em análise). Para o contribuinte, a transferência de créditos só acontece depois da apuração, limitada ao saldo credor, com nota própria e expressão exigida pela norma (Regulamentos, arts. 394 e 395).
Repasse e sobras: fora da incidência nos dois casos (art. 6º, XI).
Rodapé: duas exceções do crédito presumido. Beneficiamento que volta ao associado não gera presumido (Regulamentos, art. 249, parágrafo único). Associado optante pelo Simples: sem presumido (art. 168, § 9º).
DICA DE FALA: não leia célula por célula. Destaque a primeira linha (entrega) e a segunda (o que a cooperativa fornece), que são as que mudam a conta do produtor de flores.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QUE A COOPERATIVA FAZ DIFERENÇA (cerca de 2 minutos e meio)
Este slide junta as peças. São quatro passos.
Passo 1: o produtor compra energia, embalagem, frete e insumos, e tudo isso vem com </a:t>
            </a:r>
            <a:r>
              <a:rPr lang="en-US" dirty="0" err="1"/>
              <a:t>tributo</a:t>
            </a:r>
            <a:r>
              <a:rPr lang="en-US" dirty="0"/>
              <a:t>.
Passo 2: ele entrega a flor para a cooperativa, com </a:t>
            </a:r>
            <a:r>
              <a:rPr lang="en-US" dirty="0" err="1"/>
              <a:t>tributo</a:t>
            </a:r>
            <a:r>
              <a:rPr lang="en-US" dirty="0"/>
              <a:t> zero.
Passo 3: a cooperativa reúne créditos de duas fontes. Do pequeno produtor, que está fora do sistema, ela ganha o crédito presumido, um percentual sobre o valor que recebeu dele, calculado pelo governo para representar o </a:t>
            </a:r>
            <a:r>
              <a:rPr lang="en-US" dirty="0" err="1"/>
              <a:t>tributo</a:t>
            </a:r>
            <a:r>
              <a:rPr lang="en-US" dirty="0"/>
              <a:t> que esse produtor pagou nas compras. Do produtor que está no sistema, ela pode receber os créditos que ele mesmo acumulou e resolveu transferir.
Passo 4: como a flor sai com </a:t>
            </a:r>
            <a:r>
              <a:rPr lang="en-US" dirty="0" err="1"/>
              <a:t>tributo</a:t>
            </a:r>
            <a:r>
              <a:rPr lang="en-US" dirty="0"/>
              <a:t> zero, a cooperativa não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tributo</a:t>
            </a:r>
            <a:r>
              <a:rPr lang="en-US" dirty="0"/>
              <a:t> para abater com esses créditos. Ela pode então pedir a devolução em dinheiro. Esse valor entra no resultado da cooperativa e pode chegar ao cooperado, em preço melhor ou em sobras.
Sozinho, o pequeno produtor não consegue recuperar esse </a:t>
            </a:r>
            <a:r>
              <a:rPr lang="en-US" dirty="0" err="1"/>
              <a:t>tributo</a:t>
            </a:r>
            <a:r>
              <a:rPr lang="en-US" dirty="0"/>
              <a:t>. Pela cooperativa, a cadeia consegue.
EXEMPLO PARA FALAR (percentual hipotético, só para ilustrar): se a cooperativa recebe R$ 100 mil em flores de pequenos produtores e o percentual do ano fosse 5%, isso geraria algo perto de R$ 5 mil de crédito.
ATENÇÃO, PARA CONFERIR ANTES DO EVENTO: a lei prevê que os percentuais do crédito presumido sejam divulgados até setembro de cada ano, por ato conjunto do Ministério da Fazenda e do Comitê Gestor do IBS. Até 6 de outubro de 2026 não localizei a publicação dos percentuais para 2027. Vale checar e, se já tiverem saído, trocar o exemplo hipotético pelo número real.
LIMITES QUE VALE CONHECER:
- A cooperativa não tem crédito presumido sobre o que recebe de associado optante pelo Simples Nacional, nem quando o produto vai para beneficiamento e volta ao associado (art. 168, § 9º).
- A transferência de créditos do cooperado que está no sistema alcança o que foi usado na produção entregue à cooperativa (art. 272).
- Prazos de devolução: 30, 60 ou 180 dias, conforme o caso (art. 39).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CRÉDITO PRESUMIDO (cerca de 2 minutos)
Este é o detalhe do passo 3 do slide anterior, porque é o mecanismo que mais pesa para o pequeno produtor de flores.
Quem usa: o contribuinte do regime regular que compra de produtor não contribuinte. A cooperativa tem o direito mesmo sendo optante pelo regime próprio do art. 271 (art. 168, § 9º). Duas exceções: o que vem de associado optante pelo Simples Nacional, e o produto enviado para beneficiamento que retorna ao associado.
Como se calcula: percentual sobre o valor líquido. A nota de entrada precisa discriminar o valor da operação (o que foi pago ao produtor), o crédito presumido e o valor líquido (§ 1º). O percentual é a carga média de CBS e IBS dos insumos do setor nos cinco anos anteriores (§ 5º) e pode ser diferenciado por produto, faixa de receita e tipo de produtor (§ 6º, com a redação da LC 227/2026).
Quando sai: por ato conjunto do Ministro da Fazenda e do Comitê Gestor do IBS, até setembro de cada ano, valendo em 1º de janeiro seguinte (§ 4º). De 2027 a 2031 a série histórica pode ser menor que cinco anos (§ 10). Até 26 de outubro de 2026 o ato com os percentuais para 2027 não havia sido publicado, e esse é justamente um dos três atos pendentes que a liminar do TJDFT exige antes de reabrir o prazo da opção.
Como se usa: deduz a CBS e o IBS devidos, e a lei permite o ressarcimento (§ 8º; Regulamentos, art. 248), ao contrário do presumido do transportador autônomo. Como a flor é alíquota zero, a cooperativa tende a não ter débito para abater, então o caminho é o ressarcimento, nos prazos dos arts. 39 e 40 (30, 60 ou 180 dias). Se houve diferimento nos insumos do produtor não contribuinte, o presumido é reduzido (Regulamentos, art. 247).
PARA CONFERIR ANTES DO EVENTO: se o ato conjunto com os percentuais sair até 29/10, atualizar o terceiro cartão e trocar o exemplo hipotético pelo número real.
REFERÊNCIA: LC 214/2025, art. 168; Regulamentos, arts. 245 a 249.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FLUXOGRAMA 2 (cerca de 2 minutos e meio)
Este é o mapa completo do caminho da flor e do crédito. A leitura é da esquerda para a direita.
Compras: energia, embalagens e frete chegam com alíquota cheia; fertilizantes e defensivos, com redução de 60%. O tributo vem no preço.
Produtor: há dois caminhos. O não contribuinte (quadro verde, em cima) paga o tributo nas compras e fica com ele no custo, porque não tem crédito próprio. O contribuinte (quadro azul, embaixo) apropria crédito de tudo o que compra e apura todo mês.
Entrega à cooperativa: do não contribuinte, a flor sai sem tributo e gera crédito presumido para a cooperativa (art. 168). Do contribuinte, sai com alíquota zero do regime da cooperativa e pode levar junto os créditos transferidos (arts. 271, I, e 272).
Seta tracejada de volta: o que a cooperativa fornece ao cooperado (insumos, embalagens) sai com alíquota zero, com as regras que vimos no quadro anterior (art. 271, II, para o contribuinte; § 1º, II, para o não contribuinte, com anulação dos créditos).
Cooperativa optante: recebe, classifica e vende, e reúne os créditos de três fontes: presumidos, transferidos e das próprias compras (energia, embalagem, frete da cooperativa).
Saídas: a venda da flor ao mercado é alíquota zero e mantém os créditos (art. 148 e Anexo XV; art. 52). Como não há débito para abater, forma-se saldo credor, que vai ao Fisco como pedido de ressarcimento (30, 60 ou 180 dias, arts. 39 e 40). E o dinheiro volta ao cooperado como repasse da venda e sobras, fora da incidência (art. 6º, XI).
A frase de fechamento: sozinho, o pequeno produtor fica com o tributo das compras no custo; pela cooperativa, esse tributo vira crédito e volta para a cadeia.
OBSERVAÇÃO: o caminho inteiro depende de a cooperativa ter feito a opção pelo regime próprio, assunto dos próximos slides.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ATUAÇÃO DO SISTEMA OCB (cerca de 1 minuto e meio)
A lei foi conquistada, mas a regulamentação de 2026 reabriu a discussão em vários pontos. Este slide mostra como o Sistema OCB atua, antes de entrarmos nos pleitos do agro.
A diretriz, na faixa azul: nenhum pleito é pedido de benefício ou alívio. O que se pede é neutralidade e paridade competitiva com as estruturas de mercado verticalizadas, porque a cooperativa é a extensão do produtor. Essa é a linguagem usada com o governo e com o Congresso.
Três frentes:
1) Regulamentos. A partir de levantamento nacional e da escuta das cooperativas, o Sistema OCB entregou à Receita Federal e ao Comitê Gestor do IBS mais de 60 sugestões de ajuste ao Decreto 12.955/2026 e à Resolução CGIBS 6/2026. Entre as prioridades estão a forma e o prazo da opção (art. 393), o teto da transferência de créditos (art. 394) e a nota fiscal do cooperado pessoa física (art. 115).
2) Lei. Para os pontos que o regulamento não resolve, um pacote de propostas de alteração da LC 214/2025, cada uma com justificação curta, em linguagem acessível aos parlamentares: art. 271, § 1º, II (ramo agro), art. 272 (transferência de créditos e ativo imobilizado), art. 271, § 2º (ramo crédito) e o fornecimento a cooperados do ramo transporte. A interlocução é feita pela Frente Parlamentar do Cooperativismo.
3) Judiciário. Esgotada a via administrativa no caso do prazo da opção, o mandado de segurança coletivo, com a liminar de 22/10 (slides seguintes).
A faixa verde explica de onde saem as posições: CECONT (grupo com representantes das 27 OCEs), GT da Reforma Tributária (todos os ramos) e CECO (ramo crédito), além das reuniões técnicas com a Receita e o CGIBS e da articulação com a Frencoop e com o GT da Reforma na Câmara.
CUIDADO AO FALAR: este é um painel aberto. Confirme com a gestão do NAC o que pode ser detalhado publicamente sobre as tratativas em curso (quantidade de reuniões, nomes de interlocutores).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OS PLEITOS DO AGRO (cerca de 3 minutos)
Este quadro traduz os pleitos do ramo agro para a realidade da cooperativa de flores. A leitura é por linha: como está hoje, o que o Sistema OCB pede e onde o pedido está.
1) Insumos ao cooperado não contribuinte (art. 271, § 1º, II). Hoje a alíquota zero vale só para bens materiais, e a cooperativa precisa anular os créditos daquele bem (o estorno). Serviços ficam de fora. O pedido é suprimir o estorno e incluir os serviços, para que o fornecimento ao cooperado fora do regime regular saia com alíquota zero plena. O caminho é a alteração da lei, no pacote de propostas levado ao Congresso pela Frencoop. Para o pequeno produtor de flores, é o pleito que mais mexe na conta: embalagem, substrato e assistência técnica fornecidos pela cooperativa.
2) Transferência de créditos (art. 272; Regulamentos, art. 394, § 3º). Hoje o regulamento limita a transferência pela proporção entre o que o associado entrega à cooperativa e o total dos seus fornecimentos, e só deixa transferir a parcela de depreciação do ativo imobilizado. O pedido: o crédito de vinculação exclusiva comprovada, segregado em campo próprio do documento fiscal, é transferido por inteiro; só o crédito de uso misto é proporcionalizado; e o imobilizado entra integralmente, sem a trava da depreciação. Fundamento: art. 272, parágrafo único, e art. 47 da LC 214 (vinculação material; creditamento integral e imediato do imobilizado). Foi entregue como sugestão ao Regulamento e também está no pacote de alteração do art. 272. Interessa ao produtor de flores que está no regime regular e investe em estufa, climatização e irrigação.
3) Nota fiscal do cooperado pessoa física (Regulamentos, art. 115). Hoje o produtor pessoa física passa a emitir documento fiscal eletrônico em 1º/1/2027, inclusive na entrega à própria cooperativa. O pedido é a dispensa nessas operações internas, condicionada à opção da cooperativa pelo regime específico e ao reporte da produção de cada associado pela cooperativa nas obrigações acessórias (fundamento: art. 60, § 2º, da LC 214). Somam-se a isso os regimes especiais de emissão de documentos fiscais pelas cooperativas em nome dos cooperados, hoje existentes no ICMS, que o setor quer preservar no IBS: tema tratado com o ENCAT. Está em análise na Receita.
4) Crédito presumido e caixa (arts. 168, 39 e 40). Os percentuais do crédito presumido de 2027 ainda não foram publicados, e o ressarcimento do saldo credor tem prazos de 30, 60 ou 180 dias. O pedido tem duas partes: que os percentuais sejam conhecidos antes de a opção se tornar irretratável, que é o objeto da liminar; e o ressarcimento acelerado, em 30 dias, dos créditos do agro (arts. 137, 138 e 168), pelo art. 40, proposta apresentada ao GT da Reforma Tributária do IPA em setembro.
5) Diferimento genérico no agro (PLP 114/2026). A proposta era diferir CBS e IBS nas vendas de produtos agropecuários in natura por qualquer produtor. O Sistema OCB se posicionou contra: a medida generaliza ao mercado a neutralidade de caixa que distingue o canal cooperativo (a alíquota zero do art. 271), sem demonstração de retorno ao produtor, e sem regra de harmonização com o regime das cooperativas. Em vez disso, propôs alternativas de neutralidade de caixa para toda a cadeia. O PLP 114 foi convertido na LC 235/2026 sem o diferimento; o debate continua no IPA.
Para flores, vale fechar com a frase do rodapé: os três primeiros mexem na conta do cooperado; os dois últimos, no caixa da cooperativa e na competitividade do canal cooperativo.
CUIDADO AO FALAR: a posição sobre o diferimento foi apresentada no GT do IPA e é institucional, mas o tema é sensível entre as entidades do agro. Exponha como posição do Sistema OCB, sem nomear outras entidades.
PARA CONFERIR ANTES DO EVENTO: se a Receita responder sobre o art. 115 ou publicar a nova versão dos Regulamentos, atualizar a coluna "Onde está".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DECISÃO DE AGORA (cerca de 2 minutos)
Este é o recado com data marcada. A cooperativa que quiser usar o regime próprio em 2027 precisa fazer a opção até 31 de outubro de 2026.
São três passos:
1) Fazer a conta. A decisão precisa ser simulada com o contador e aprovada dentro da cooperativa.
2) Registrar a opção no portal da Receita Federal, na área de Tributação sobre o Consumo.
3) Enviar a lista de associados. Sem a lista, a opção não se completa.
Três características importantes:
- A opção vale para o ano inteiro de 2027. Não dá para sair no meio do caminho.
- Vale para todas as operações que se encaixam no regime. Não dá para escolher um produto e deixar outro de fora.
- Quem optou pode cancelar até o próprio dia 31 de outubro. Depois disso, a próxima janela é setembro e outubro de 2027, com efeito em 2028.
Produtor: pergunte na sua cooperativa se essa decisão já foi tomada.
ATUALIZAÇÃO (26/10/2026): o Sistema OCB pediu à Receita Federal a prorrogação desse prazo (Ofício 228/2026) e, sem resposta favorável, impetrou mandado de segurança coletivo. Em 22/10/2026 o TJDFT concedeu liminar suspendendo o prazo de 31/10 no âmbito do IBS, para as cooperativas registradas no Sistema OCB, até a publicação dos atos pendentes. Para a CBS, há medida própria na Justiça Federal, ainda pendente: até decisão, o prazo de 31/10 continua valendo para a CBS. Os dois próximos slides detalham a decisão e o que fazer. Se o evento ocorrer depois de 31 de outubro, ajustar o cartão da esquerda.
REFERÊNCIA: a Receita e o Comitê Gestor publicaram um roteiro da opção em setembro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LIMINAR (cerca de 2 minutos e meio)
Este é o slide da novidade. Em 22 de outubro de 2026, a 6ª Vara da Fazenda Pública do DF concedeu liminar no mandado de segurança coletivo impetrado pelo Sistema OCB contra o Presidente do Comitê Gestor do IBS (processo 0712927-23.2026.8.07.0018, distribuído em 20/10).
O fundamento, em uma frase: a lei (art. 271, § 3º, da LC 214) deixou ao regulamento definir modo e prazo da opção, mas não autorizou que o regulamento esvaziasse a própria faculdade de optar, impondo escolha irretratável antes de o governo divulgar o que a cooperativa precisa saber para comparar os regimes.
O que a decisão determina, em três pontos: (I) suspende, para as cooperativas registradas no Sistema OCB, o termo final de 31/10 no âmbito do IBS, até a publicação do último dos atos pendentes; (II) publicado o último ato, abre-se prazo de igual duração à janela original, ou seja, 61 dias, para formalizar, retificar ou cancelar a opção e para apresentar ou retificar a listagem de associados, com efeitos para 2027; (III) o CGIBS toma as providências, inclusive comunicando a Receita Federal, que opera o Portal.
Os três atos pendentes: o ato conjunto com os percentuais do crédito presumido do produtor rural e do transportador autônomo (os mesmos do slide do art. 168); a versão revisada do Regulamento do IBS no capítulo das cooperativas; e a resolução do Senado com a alíquota de referência de 2027 (o TCU envia o cálculo até 30/10 e o Senado tem até 15/12).
Os limites da decisão, na faixa rosa: é liminar, sujeita a recurso; não afasta a incidência, não concede benefício e não permite escolha retroativa. Alcança o IBS. A CBS é objeto de medida própria na Justiça Federal, ainda pendente: até decisão, o prazo de 31/10 continua valendo para a CBS.
Requisitos reconhecidos pela juíza (art. 7º, III, da Lei 12.016/2009): fundamento relevante (subordinação do regulamento à lei; opção válida pressupõe conhecer as consequências) e perigo da demora (preclusão em 31/10 antes dos atos). A decisão cita a solução semelhante adotada para o Simples Nacional como indicativo de viabilidade operacional.
ATUALIZAR ATÉ 29/10: cumprimento pelo CGIBS e pela RFB no Portal; eventual recurso; situação da medida sobre a CBS na Justiça Federal. Fonte: decisão interlocutória de 22/10/2026 (Id. 295730224), juíza Sandra Cristina Candeira de Lira; comunicado "Sistema OCB Informa" de 22/10/2026.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DEPOIS DA LIMINAR (cerca de 2 minutos)
O que muda, na prática, para a cooperativa de flores. Quatro momentos.
1) Até 31 de outubro: formalizar. Registrar a opção e enviar a listagem de associados no Portal de Serviços da Receita (Tributação sobre o Consumo). Isso vale para a CBS, cujo prazo continua, e preserva a opção no IBS. Quem já optou e quer desistir ainda pode cancelar até 31/10.
2) Saída dos três atos pendentes: os percentuais do crédito presumido, a nova versão do Regulamento do IBS no capítulo das cooperativas e a resolução do Senado com a alíquota de referência (prazo do Senado: 15 de dezembro).
3) Nova janela no IBS: publicado o último ato, abre-se prazo de 61 dias, igual ao da janela original, para formalizar, retificar ou cancelar a opção e a listagem. Só para cooperativas registradas no Sistema OCB.
4) 1º de janeiro de 2027: a opção produz efeitos para o ano inteiro e para todas as operações que se encaixam no regime.
Por que formalizar mesmo assim: a opção é única para os dois tributos. Enquanto a Justiça Federal não decide a medida sobre a CBS, 31/10 continua sendo o prazo da CBS. Por isso, a orientação prudente é formalizar agora e usar a liminar como rede de segurança para rever a escolha no IBS quando os atos saírem.
O que acompanhar: o cumprimento da liminar pelo CGIBS e pela Receita no Portal; eventual recurso; a decisão sobre a CBS; e os comunicados "Sistema OCB Informa", além das orientações da OCE do estado.
CUIDADO AO FALAR: a orientação de formalizar é a leitura prudente do cenário em 26/10/2026. Confirme com o jurídico do Sistema OCB, antes do evento, a orientação oficial sobre a formalização no Portal e sobre a situação da CBS, e ajuste o primeiro cartão se houver novidade.
SE PERGUNTAREM "e se a cooperativa não formalizar até 31/10?": no IBS, ela terá a nova janela garantida pela liminar; na CBS, salvo decisão da Justiça Federal, ficará fora do regime em 2027, com nova chance só em 2027 para 2028.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A DIA (cerca de 1 minuto e meio)
Quatro mudanças práticas, para além da alíquota.
Nota fiscal: os novos tributos aparecem em campos próprios. Mesmo quando o </a:t>
            </a:r>
            <a:r>
              <a:rPr lang="en-US" dirty="0" err="1"/>
              <a:t>tributo</a:t>
            </a:r>
            <a:r>
              <a:rPr lang="en-US" dirty="0"/>
              <a:t> é zero, a nota precisa estar certa. E, a partir de 2027, o produtor rural pessoa física também passa a emitir nota fiscal eletrônica.
Pagamento: existe um mecanismo novo, chamado split payment. Quando o cliente paga por Pix, cartão ou boleto, a parte do </a:t>
            </a:r>
            <a:r>
              <a:rPr lang="en-US" dirty="0" err="1"/>
              <a:t>tributo</a:t>
            </a:r>
            <a:r>
              <a:rPr lang="en-US" dirty="0"/>
              <a:t> é separada na hora e vai direto para o governo. Para a flor, que é </a:t>
            </a:r>
            <a:r>
              <a:rPr lang="en-US" dirty="0" err="1"/>
              <a:t>tributo</a:t>
            </a:r>
            <a:r>
              <a:rPr lang="en-US" dirty="0"/>
              <a:t> zero, isso não muda o recebimento. Muda para quem vende produtos e serviços tributados, e muda nas compras de vocês. A implantação será gradual.
Créditos: o </a:t>
            </a:r>
            <a:r>
              <a:rPr lang="en-US" dirty="0" err="1"/>
              <a:t>tributo</a:t>
            </a:r>
            <a:r>
              <a:rPr lang="en-US" dirty="0"/>
              <a:t> das compras é pago agora, e o crédito volta depois. Os prazos de devolução vão de 30 a 180 dias. Esse intervalo precisa entrar no planejamento do caixa.
Preços e contratos: hoje o </a:t>
            </a:r>
            <a:r>
              <a:rPr lang="en-US" dirty="0" err="1"/>
              <a:t>tributo</a:t>
            </a:r>
            <a:r>
              <a:rPr lang="en-US" dirty="0"/>
              <a:t> está embutido no preço. No novo sistema ele é cobrado por fora. Quem mantiver o preço antigo sem refazer a conta pode estar embutindo um </a:t>
            </a:r>
            <a:r>
              <a:rPr lang="en-US" dirty="0" err="1"/>
              <a:t>tributo</a:t>
            </a:r>
            <a:r>
              <a:rPr lang="en-US" dirty="0"/>
              <a:t> que não existe mais, ou deixando margem na mesa.
SE PERGUNTAREM: o Sistema OCB pediu à Receita que o cooperado pessoa física seja dispensado de emitir nota nas operações com a própria cooperativa, desde que a cooperativa informe a produção de cada um. O pedido está em análise.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CUIDADOS (cerca de 2 minutos)
1) Classificação. O zero depende de o produto estar classificado como flor ou planta, no capítulo 6 da NCM (o código que vai na nota fiscal). Cadastro errado </a:t>
            </a:r>
            <a:r>
              <a:rPr lang="en-US" dirty="0" err="1"/>
              <a:t>significa</a:t>
            </a:r>
            <a:r>
              <a:rPr lang="en-US" dirty="0"/>
              <a:t> </a:t>
            </a:r>
            <a:r>
              <a:rPr lang="en-US" dirty="0" err="1"/>
              <a:t>tributo</a:t>
            </a:r>
            <a:r>
              <a:rPr lang="en-US" dirty="0"/>
              <a:t> cobrado a mais, ou risco de autuação. Vale revisar o cadastro de produtos item a item.
2) Arranjos, cestas e kits. Flor com chocolate, pelúcia, bebida ou vaso decorativo: cada produto pode ter um tratamento diferente. A regra geral da lei é discriminar cada item e seu valor na nota. Há exceção quando um item é só acessório do principal (o papel do buquê, por exemplo). É um ponto para alinhar com o contador.
3) Serviços. Paisagismo, decoração de eventos e manutenção de jardins são serviços, e não venda de flor. Seguem a regra geral, com alíquota cheia para quem está no regime normal.
4) Simples Nacional. O Simples continua existindo. Floriculturas e pequenos negócios podem permanecer nele. A lei também permite que a empresa do Simples recolha CBS e IBS pelo regime normal, o que pode interessar a quem vende para empresas. É decisão para reavaliar a cada ano.
SE PERGUNTAREM SOBRE EXPORTAÇÃO: exportações são imunes a CBS e IBS, e o exportador mantém os créditos das compras.
CUIDADO AO FALAR: os itens 2 e 3 são orientações gerais. Casos concretos (um kit específico, um contrato de paisagismo com fornecimento de plantas) dependem de análise.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CHECKLIST (cerca de 1 minuto e meio)
Para fechar a parte prática, duas listas curtas.
Para o produtor:
- Saber em qual perfil está, abaixo ou acima de R$ 3,6 milhões por ano. Isso define se está fora ou dentro do sistema.
- Pedir e guardar nota de tudo o que compra. No novo sistema, o crédito nasce da nota.
- Conversar com a cooperativa: ela já decidiu sobre o regime próprio? Como vai tratar os créditos?
- Preparar-se para a nota fiscal eletrônica em 2027.
Para a cooperativa:
- Formalizar a opção e a listagem de associados até 31 de outubro (prazo da CBS) e acompanhar a liminar do IBS, que reabre prazo após a publicação dos atos pendentes.
- Atualizar o cadastro de associados (a lista é condição da opção) e o cadastro de produtos (classificação).
- Ajustar sistemas e nota fiscal.
- Projetar o caixa, com os créditos a recuperar e os prazos de devolução, e rever preços e contratos.
OBSERVAÇÃO: se o evento ocorrer depois de 31 de outubro, ajustar o primeiro item da lista da cooperativa.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MATERIAIS (cerca de 30 segundos por slide)
Para quem quiser acompanhar o tema de perto, o Sistema OCB tem três canais. O primeiro é o Informativo Jurídico do Cooperativismo, o Direito no Coop: a cada quinze dias, as decisões mais importantes dos tribunais superiores para as cooperativas, com seções societária, tributária, trabalhista e de proteção de dados, além de eventos e publicações.
A inscrição é pelo QR code: in.coop.br/direito-no-coop
OBSERVAÇÃO: o QR code foi refeito em alta definição a partir do endereço lido no material original; o destino é o mesmo.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MATERIAIS (cerca de 30 segundos)
O segundo canal reúne os informativos do Sistema OCB: Panorama do Coop, Impulso do Coop e Saber Cooperar. O acesso é gratuito, pelo QR code ou pelo endereço somoscooperativismo.coop.br/conteudos/informativos.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MATERIAIS SOBRE A REFORMA (cerca de 30 segundos)
O terceiro canal é o mais direto para o tema de hoje: o Linktree do Sistema OCB reúne todos os nossos materiais sobre a reforma tributária. Lá estão o curso a distância do Capacitacoop, o Panorama do Coop, os manuais atualizados e o Seminário Jurídico e Contábil.
Endereço: linktr.ee/reforma_tributaria
DICA: deixe este slide na tela durante as perguntas, para o público ter tempo de fotografar o QR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_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eb40c9d-68e9-5d20-9b08-cc2c7f9f5777/scratchpad/assets/logo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291072"/>
            <a:ext cx="1426464" cy="29200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0" y="630936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Workshop Reforma Tributária · Setor de Flores e Plantas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_T">
    <p:bg>
      <p:bgPr>
        <a:solidFill>
          <a:srgbClr val="171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eb40c9d-68e9-5d20-9b08-cc2c7f9f5777/scratchpad/assets/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52160"/>
            <a:ext cx="2011680" cy="479314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2011680"/>
            <a:ext cx="63093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5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3931920"/>
            <a:ext cx="60350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CHAMENTO_T">
    <p:bg>
      <p:bgPr>
        <a:solidFill>
          <a:srgbClr val="171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eb40c9d-68e9-5d20-9b08-cc2c7f9f5777/scratchpad/assets/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52160"/>
            <a:ext cx="2011680" cy="479314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325880"/>
            <a:ext cx="6949440" cy="2103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3611880"/>
            <a:ext cx="658368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TERIAIS_T">
    <p:bg>
      <p:bgPr>
        <a:solidFill>
          <a:srgbClr val="171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eb40c9d-68e9-5d20-9b08-cc2c7f9f5777/scratchpad/assets/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52160"/>
            <a:ext cx="2011680" cy="479314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914400"/>
            <a:ext cx="658368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BF8659-77FE-1D57-947A-CFF0ACE7C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772" y="903515"/>
            <a:ext cx="9895115" cy="783773"/>
          </a:xfrm>
          <a:prstGeom prst="rect">
            <a:avLst/>
          </a:prstGeom>
        </p:spPr>
        <p:txBody>
          <a:bodyPr anchor="b"/>
          <a:lstStyle>
            <a:lvl1pPr algn="l">
              <a:defRPr sz="2400">
                <a:solidFill>
                  <a:srgbClr val="171C66"/>
                </a:solidFill>
              </a:defRPr>
            </a:lvl1pPr>
          </a:lstStyle>
          <a:p>
            <a:r>
              <a:rPr lang="pt-BR"/>
              <a:t>Insira o título do capítulo aqui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72A7B379-5A59-8364-E853-1BD0CEDE6E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772" y="1948545"/>
            <a:ext cx="9895115" cy="3896632"/>
          </a:xfrm>
          <a:prstGeom prst="rect">
            <a:avLst/>
          </a:prstGeom>
        </p:spPr>
        <p:txBody>
          <a:bodyPr/>
          <a:lstStyle>
            <a:lvl1pPr marL="342892" indent="-342892" algn="l">
              <a:lnSpc>
                <a:spcPct val="150000"/>
              </a:lnSpc>
              <a:buClr>
                <a:srgbClr val="7295FB"/>
              </a:buClr>
              <a:buFont typeface="Arial" panose="020B0604020202020204" pitchFamily="34" charset="0"/>
              <a:buChar char="•"/>
              <a:defRPr sz="1600" b="0">
                <a:solidFill>
                  <a:srgbClr val="171C66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914378" indent="-457189">
              <a:buFont typeface="+mj-lt"/>
              <a:buAutoNum type="arabicPeriod"/>
              <a:defRPr lang="pt-BR" sz="1600" b="0" kern="1200" dirty="0">
                <a:solidFill>
                  <a:srgbClr val="171C66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</a:lstStyle>
          <a:p>
            <a:pPr lvl="0"/>
            <a:r>
              <a:rPr lang="pt-BR"/>
              <a:t>Evite utilizar slides com excesso de textos: apresentações poderosas são objetivas.</a:t>
            </a:r>
          </a:p>
          <a:p>
            <a:pPr lvl="0"/>
            <a:r>
              <a:rPr lang="pt-BR"/>
              <a:t>Use tópicos para organizar os principais pontos de forma resumida;</a:t>
            </a:r>
          </a:p>
          <a:p>
            <a:pPr lvl="0"/>
            <a:r>
              <a:rPr lang="pt-BR"/>
              <a:t>A apresentação deve ser um guia, tanto para você, apresentador(a), quanto para as pessoas que te ouvem;</a:t>
            </a:r>
          </a:p>
          <a:p>
            <a:pPr lvl="0"/>
            <a:r>
              <a:rPr lang="pt-BR"/>
              <a:t>Evite ler as telas da sua apresentação em voz alta, use-a para organizar seu tempo e recordar os tópicos essenciais, e apresente os detalhes através da sua fala!</a:t>
            </a:r>
          </a:p>
          <a:p>
            <a:pPr lvl="0"/>
            <a:endParaRPr lang="pt-BR"/>
          </a:p>
        </p:txBody>
      </p:sp>
      <p:sp>
        <p:nvSpPr>
          <p:cNvPr id="8" name="Espaço Reservado para Texto 9">
            <a:extLst>
              <a:ext uri="{FF2B5EF4-FFF2-40B4-BE49-F238E27FC236}">
                <a16:creationId xmlns:a16="http://schemas.microsoft.com/office/drawing/2014/main" id="{332926A1-64AE-21BE-9D8F-11EE1D48DD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771" y="256496"/>
            <a:ext cx="2709862" cy="385762"/>
          </a:xfrm>
          <a:prstGeom prst="roundRect">
            <a:avLst>
              <a:gd name="adj" fmla="val 50000"/>
            </a:avLst>
          </a:prstGeom>
          <a:solidFill>
            <a:srgbClr val="5883D0"/>
          </a:solidFill>
          <a:ln>
            <a:noFill/>
          </a:ln>
        </p:spPr>
        <p:txBody>
          <a:bodyPr anchor="ctr"/>
          <a:lstStyle>
            <a:lvl1pPr algn="ctr">
              <a:defRPr sz="1200"/>
            </a:lvl1pPr>
          </a:lstStyle>
          <a:p>
            <a:pPr lvl="0"/>
            <a:r>
              <a:rPr lang="pt-BR"/>
              <a:t>TÍTULO DA APRESENTAÇÃO</a:t>
            </a:r>
          </a:p>
        </p:txBody>
      </p:sp>
      <p:sp>
        <p:nvSpPr>
          <p:cNvPr id="9" name="Espaço Reservado para Texto 9">
            <a:extLst>
              <a:ext uri="{FF2B5EF4-FFF2-40B4-BE49-F238E27FC236}">
                <a16:creationId xmlns:a16="http://schemas.microsoft.com/office/drawing/2014/main" id="{E4E452BD-E7AA-581C-44F6-193670C0CF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8487" y="256496"/>
            <a:ext cx="2830286" cy="385762"/>
          </a:xfrm>
          <a:prstGeom prst="roundRect">
            <a:avLst>
              <a:gd name="adj" fmla="val 50000"/>
            </a:avLst>
          </a:prstGeom>
          <a:noFill/>
          <a:ln>
            <a:solidFill>
              <a:srgbClr val="171C66"/>
            </a:solidFill>
          </a:ln>
        </p:spPr>
        <p:txBody>
          <a:bodyPr anchor="ctr"/>
          <a:lstStyle>
            <a:lvl1pPr algn="ctr">
              <a:defRPr sz="1200">
                <a:solidFill>
                  <a:srgbClr val="171C66"/>
                </a:solidFill>
              </a:defRPr>
            </a:lvl1pPr>
          </a:lstStyle>
          <a:p>
            <a:pPr lvl="0"/>
            <a:r>
              <a:rPr lang="pt-BR"/>
              <a:t>CAPÍTULO ATUAL</a:t>
            </a:r>
          </a:p>
        </p:txBody>
      </p:sp>
    </p:spTree>
    <p:extLst>
      <p:ext uri="{BB962C8B-B14F-4D97-AF65-F5344CB8AC3E}">
        <p14:creationId xmlns:p14="http://schemas.microsoft.com/office/powerpoint/2010/main" val="341663551"/>
      </p:ext>
    </p:extLst>
  </p:cSld>
  <p:clrMapOvr>
    <a:masterClrMapping/>
  </p:clrMapOvr>
  <p:transition spd="slow">
    <p:push dir="u"/>
  </p:transition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rchitecture_-_38228 (1080p)">
            <a:hlinkClick r:id="" action="ppaction://media"/>
            <a:extLst>
              <a:ext uri="{FF2B5EF4-FFF2-40B4-BE49-F238E27FC236}">
                <a16:creationId xmlns:a16="http://schemas.microsoft.com/office/drawing/2014/main" id="{0EC1E5FC-4DCA-1D8B-3E6B-0B83F20EEA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CA36A6B-37D6-F7A3-11E1-FB7C6B0A54A9}"/>
              </a:ext>
            </a:extLst>
          </p:cNvPr>
          <p:cNvSpPr/>
          <p:nvPr/>
        </p:nvSpPr>
        <p:spPr>
          <a:xfrm>
            <a:off x="-141401" y="-84841"/>
            <a:ext cx="12443380" cy="7060676"/>
          </a:xfrm>
          <a:prstGeom prst="rect">
            <a:avLst/>
          </a:prstGeom>
          <a:solidFill>
            <a:srgbClr val="00206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 descr="Texto&#10;&#10;Descrição gerada automaticamente com confiança média">
            <a:extLst>
              <a:ext uri="{FF2B5EF4-FFF2-40B4-BE49-F238E27FC236}">
                <a16:creationId xmlns:a16="http://schemas.microsoft.com/office/drawing/2014/main" id="{BA927F16-18B7-FF5B-08A4-2868B010F2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02" y="6087205"/>
            <a:ext cx="1666585" cy="352598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7C9299F5-8526-4FF6-4475-ECA1EA829AF4}"/>
              </a:ext>
            </a:extLst>
          </p:cNvPr>
          <p:cNvSpPr txBox="1"/>
          <p:nvPr/>
        </p:nvSpPr>
        <p:spPr>
          <a:xfrm>
            <a:off x="1443619" y="3288647"/>
            <a:ext cx="9304763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Reforma </a:t>
            </a:r>
            <a:r>
              <a:rPr lang="pt-BR" sz="3200" b="1" noProof="0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Tributária e Cooperativismo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: </a:t>
            </a:r>
            <a:r>
              <a:rPr lang="pt-BR" sz="3200" noProof="0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reforma tributária para o setor de flores e plantas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BCAF51CC-2104-6601-3AD7-E0C3DBFA0185}"/>
              </a:ext>
            </a:extLst>
          </p:cNvPr>
          <p:cNvSpPr/>
          <p:nvPr/>
        </p:nvSpPr>
        <p:spPr>
          <a:xfrm rot="18742445" flipV="1">
            <a:off x="-2516731" y="1227636"/>
            <a:ext cx="6884104" cy="3689086"/>
          </a:xfrm>
          <a:custGeom>
            <a:avLst/>
            <a:gdLst>
              <a:gd name="connsiteX0" fmla="*/ 8474630 w 9015372"/>
              <a:gd name="connsiteY0" fmla="*/ 4831200 h 4831200"/>
              <a:gd name="connsiteX1" fmla="*/ 8600356 w 9015372"/>
              <a:gd name="connsiteY1" fmla="*/ 2458025 h 4831200"/>
              <a:gd name="connsiteX2" fmla="*/ 6804794 w 9015372"/>
              <a:gd name="connsiteY2" fmla="*/ 2311670 h 4831200"/>
              <a:gd name="connsiteX3" fmla="*/ 5186808 w 9015372"/>
              <a:gd name="connsiteY3" fmla="*/ 3031735 h 4831200"/>
              <a:gd name="connsiteX4" fmla="*/ 3511954 w 9015372"/>
              <a:gd name="connsiteY4" fmla="*/ 2788925 h 4831200"/>
              <a:gd name="connsiteX5" fmla="*/ 2629644 w 9015372"/>
              <a:gd name="connsiteY5" fmla="*/ 552069 h 4831200"/>
              <a:gd name="connsiteX6" fmla="*/ 1350644 w 9015372"/>
              <a:gd name="connsiteY6" fmla="*/ 661 h 4831200"/>
              <a:gd name="connsiteX7" fmla="*/ 0 w 9015372"/>
              <a:gd name="connsiteY7" fmla="*/ 437495 h 483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5372" h="4831200">
                <a:moveTo>
                  <a:pt x="8474630" y="4831200"/>
                </a:moveTo>
                <a:cubicBezTo>
                  <a:pt x="9112457" y="4145703"/>
                  <a:pt x="9225638" y="2987411"/>
                  <a:pt x="8600356" y="2458025"/>
                </a:cubicBezTo>
                <a:cubicBezTo>
                  <a:pt x="8144287" y="2071649"/>
                  <a:pt x="7362614" y="2116252"/>
                  <a:pt x="6804794" y="2311670"/>
                </a:cubicBezTo>
                <a:cubicBezTo>
                  <a:pt x="6246974" y="2506810"/>
                  <a:pt x="5748532" y="2846910"/>
                  <a:pt x="5186808" y="3031735"/>
                </a:cubicBezTo>
                <a:cubicBezTo>
                  <a:pt x="4625364" y="3216561"/>
                  <a:pt x="3935685" y="3210706"/>
                  <a:pt x="3511954" y="2788925"/>
                </a:cubicBezTo>
                <a:cubicBezTo>
                  <a:pt x="2936013" y="2215495"/>
                  <a:pt x="3126414" y="1195472"/>
                  <a:pt x="2629644" y="552069"/>
                </a:cubicBezTo>
                <a:cubicBezTo>
                  <a:pt x="2334147" y="169317"/>
                  <a:pt x="1829851" y="-12442"/>
                  <a:pt x="1350644" y="661"/>
                </a:cubicBezTo>
                <a:cubicBezTo>
                  <a:pt x="871159" y="13484"/>
                  <a:pt x="413696" y="199145"/>
                  <a:pt x="0" y="437495"/>
                </a:cubicBezTo>
              </a:path>
            </a:pathLst>
          </a:custGeom>
          <a:noFill/>
          <a:ln w="19050" cap="flat">
            <a:solidFill>
              <a:srgbClr val="5883D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FC69B21E-F20A-40C6-007A-D2F5EBD1AF4A}"/>
              </a:ext>
            </a:extLst>
          </p:cNvPr>
          <p:cNvSpPr/>
          <p:nvPr/>
        </p:nvSpPr>
        <p:spPr>
          <a:xfrm rot="18742445" flipV="1">
            <a:off x="-2453232" y="591292"/>
            <a:ext cx="6884104" cy="3689086"/>
          </a:xfrm>
          <a:custGeom>
            <a:avLst/>
            <a:gdLst>
              <a:gd name="connsiteX0" fmla="*/ 8474630 w 9015372"/>
              <a:gd name="connsiteY0" fmla="*/ 4831200 h 4831200"/>
              <a:gd name="connsiteX1" fmla="*/ 8600356 w 9015372"/>
              <a:gd name="connsiteY1" fmla="*/ 2458025 h 4831200"/>
              <a:gd name="connsiteX2" fmla="*/ 6804794 w 9015372"/>
              <a:gd name="connsiteY2" fmla="*/ 2311670 h 4831200"/>
              <a:gd name="connsiteX3" fmla="*/ 5186808 w 9015372"/>
              <a:gd name="connsiteY3" fmla="*/ 3031735 h 4831200"/>
              <a:gd name="connsiteX4" fmla="*/ 3511954 w 9015372"/>
              <a:gd name="connsiteY4" fmla="*/ 2788925 h 4831200"/>
              <a:gd name="connsiteX5" fmla="*/ 2629644 w 9015372"/>
              <a:gd name="connsiteY5" fmla="*/ 552069 h 4831200"/>
              <a:gd name="connsiteX6" fmla="*/ 1350644 w 9015372"/>
              <a:gd name="connsiteY6" fmla="*/ 661 h 4831200"/>
              <a:gd name="connsiteX7" fmla="*/ 0 w 9015372"/>
              <a:gd name="connsiteY7" fmla="*/ 437495 h 483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5372" h="4831200">
                <a:moveTo>
                  <a:pt x="8474630" y="4831200"/>
                </a:moveTo>
                <a:cubicBezTo>
                  <a:pt x="9112457" y="4145703"/>
                  <a:pt x="9225638" y="2987411"/>
                  <a:pt x="8600356" y="2458025"/>
                </a:cubicBezTo>
                <a:cubicBezTo>
                  <a:pt x="8144287" y="2071649"/>
                  <a:pt x="7362614" y="2116252"/>
                  <a:pt x="6804794" y="2311670"/>
                </a:cubicBezTo>
                <a:cubicBezTo>
                  <a:pt x="6246974" y="2506810"/>
                  <a:pt x="5748532" y="2846910"/>
                  <a:pt x="5186808" y="3031735"/>
                </a:cubicBezTo>
                <a:cubicBezTo>
                  <a:pt x="4625364" y="3216561"/>
                  <a:pt x="3935685" y="3210706"/>
                  <a:pt x="3511954" y="2788925"/>
                </a:cubicBezTo>
                <a:cubicBezTo>
                  <a:pt x="2936013" y="2215495"/>
                  <a:pt x="3126414" y="1195472"/>
                  <a:pt x="2629644" y="552069"/>
                </a:cubicBezTo>
                <a:cubicBezTo>
                  <a:pt x="2334147" y="169317"/>
                  <a:pt x="1829851" y="-12442"/>
                  <a:pt x="1350644" y="661"/>
                </a:cubicBezTo>
                <a:cubicBezTo>
                  <a:pt x="871159" y="13484"/>
                  <a:pt x="413696" y="199145"/>
                  <a:pt x="0" y="437495"/>
                </a:cubicBezTo>
              </a:path>
            </a:pathLst>
          </a:custGeom>
          <a:noFill/>
          <a:ln w="19050" cap="flat">
            <a:solidFill>
              <a:srgbClr val="00BE6B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B64C796-3F0C-8B26-E0A9-D804F852A59B}"/>
              </a:ext>
            </a:extLst>
          </p:cNvPr>
          <p:cNvSpPr txBox="1"/>
          <p:nvPr/>
        </p:nvSpPr>
        <p:spPr>
          <a:xfrm>
            <a:off x="1498608" y="5023648"/>
            <a:ext cx="9304763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/>
                <a:cs typeface="Tahoma"/>
              </a:rPr>
              <a:t> </a:t>
            </a:r>
            <a:r>
              <a:rPr lang="pt-BR" sz="2200">
                <a:solidFill>
                  <a:prstClr val="white"/>
                </a:solidFill>
                <a:latin typeface="Calibri" panose="020F0502020204030204"/>
                <a:ea typeface="Tahoma"/>
                <a:cs typeface="Tahoma"/>
              </a:rPr>
              <a:t>29</a:t>
            </a:r>
            <a:r>
              <a:rPr kumimoji="0" lang="pt-BR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/>
                <a:cs typeface="Tahoma"/>
              </a:rPr>
              <a:t> de </a:t>
            </a:r>
            <a:r>
              <a:rPr lang="pt-BR" sz="2200">
                <a:solidFill>
                  <a:prstClr val="white"/>
                </a:solidFill>
                <a:latin typeface="Calibri" panose="020F0502020204030204"/>
                <a:ea typeface="Tahoma"/>
                <a:cs typeface="Tahoma"/>
              </a:rPr>
              <a:t>outubro</a:t>
            </a:r>
            <a:r>
              <a:rPr kumimoji="0" lang="pt-BR" sz="2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/>
                <a:cs typeface="Tahoma"/>
              </a:rPr>
              <a:t> de 2026</a:t>
            </a:r>
            <a:endParaRPr kumimoji="0" lang="pt-BR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5141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pause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reforma para o setor, em três frases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14"/>
          <p:cNvSpPr/>
          <p:nvPr/>
        </p:nvSpPr>
        <p:spPr>
          <a:xfrm>
            <a:off x="548640" y="1737360"/>
            <a:ext cx="3515258" cy="3749040"/>
          </a:xfrm>
          <a:prstGeom prst="roundRect">
            <a:avLst>
              <a:gd name="adj" fmla="val 312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15"/>
          <p:cNvSpPr/>
          <p:nvPr/>
        </p:nvSpPr>
        <p:spPr>
          <a:xfrm>
            <a:off x="914400" y="210312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co-1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910" y="2300630"/>
            <a:ext cx="427939" cy="427939"/>
          </a:xfrm>
          <a:prstGeom prst="rect">
            <a:avLst/>
          </a:prstGeom>
        </p:spPr>
      </p:pic>
      <p:sp>
        <p:nvSpPr>
          <p:cNvPr id="7" name="txt-17"/>
          <p:cNvSpPr txBox="1"/>
          <p:nvPr/>
        </p:nvSpPr>
        <p:spPr>
          <a:xfrm>
            <a:off x="2966618" y="201168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pt-BR" sz="6000" b="1" noProof="0" dirty="0">
                <a:solidFill>
                  <a:schemeClr val="accent1">
                    <a:alpha val="4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sz="6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18"/>
          <p:cNvSpPr txBox="1"/>
          <p:nvPr/>
        </p:nvSpPr>
        <p:spPr>
          <a:xfrm>
            <a:off x="914400" y="3200400"/>
            <a:ext cx="27837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flor tem alíquota zero no novo tributo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19"/>
          <p:cNvSpPr txBox="1"/>
          <p:nvPr/>
        </p:nvSpPr>
        <p:spPr>
          <a:xfrm>
            <a:off x="914400" y="4114800"/>
            <a:ext cx="278373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Flores e plantas ornamentais entraram na lista de tributo zero, do produtor até a floricultura.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ox-20"/>
          <p:cNvSpPr/>
          <p:nvPr/>
        </p:nvSpPr>
        <p:spPr>
          <a:xfrm>
            <a:off x="4338218" y="1737360"/>
            <a:ext cx="3515258" cy="3749040"/>
          </a:xfrm>
          <a:prstGeom prst="roundRect">
            <a:avLst>
              <a:gd name="adj" fmla="val 3121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irc-21"/>
          <p:cNvSpPr/>
          <p:nvPr/>
        </p:nvSpPr>
        <p:spPr>
          <a:xfrm>
            <a:off x="4703978" y="210312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co-2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489" y="2300630"/>
            <a:ext cx="427939" cy="427939"/>
          </a:xfrm>
          <a:prstGeom prst="rect">
            <a:avLst/>
          </a:prstGeom>
        </p:spPr>
      </p:pic>
      <p:sp>
        <p:nvSpPr>
          <p:cNvPr id="13" name="txt-23"/>
          <p:cNvSpPr txBox="1"/>
          <p:nvPr/>
        </p:nvSpPr>
        <p:spPr>
          <a:xfrm>
            <a:off x="6756197" y="201168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pt-BR" sz="6000" b="1" noProof="0" dirty="0">
                <a:solidFill>
                  <a:schemeClr val="accent2">
                    <a:alpha val="4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sz="6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xt-24"/>
          <p:cNvSpPr txBox="1"/>
          <p:nvPr/>
        </p:nvSpPr>
        <p:spPr>
          <a:xfrm>
            <a:off x="4703978" y="3200400"/>
            <a:ext cx="27837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tributo está no que você compra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xt-25"/>
          <p:cNvSpPr txBox="1"/>
          <p:nvPr/>
        </p:nvSpPr>
        <p:spPr>
          <a:xfrm>
            <a:off x="4703978" y="4114800"/>
            <a:ext cx="278373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Energia, embalagens, frete e insumos continuam tributados. É aí que a reforma mexe no seu custo.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box-26"/>
          <p:cNvSpPr/>
          <p:nvPr/>
        </p:nvSpPr>
        <p:spPr>
          <a:xfrm>
            <a:off x="8127797" y="1737360"/>
            <a:ext cx="3515258" cy="3749040"/>
          </a:xfrm>
          <a:prstGeom prst="roundRect">
            <a:avLst>
              <a:gd name="adj" fmla="val 312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circ-27"/>
          <p:cNvSpPr/>
          <p:nvPr/>
        </p:nvSpPr>
        <p:spPr>
          <a:xfrm>
            <a:off x="8493557" y="210312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ico-2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1067" y="2300630"/>
            <a:ext cx="427939" cy="427939"/>
          </a:xfrm>
          <a:prstGeom prst="rect">
            <a:avLst/>
          </a:prstGeom>
        </p:spPr>
      </p:pic>
      <p:sp>
        <p:nvSpPr>
          <p:cNvPr id="19" name="txt-29"/>
          <p:cNvSpPr txBox="1"/>
          <p:nvPr/>
        </p:nvSpPr>
        <p:spPr>
          <a:xfrm>
            <a:off x="10545775" y="201168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pt-BR" sz="6000" b="1" noProof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sz="6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xt-30"/>
          <p:cNvSpPr txBox="1"/>
          <p:nvPr/>
        </p:nvSpPr>
        <p:spPr>
          <a:xfrm>
            <a:off x="8493557" y="3200400"/>
            <a:ext cx="27837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cooperativa ajuda a recuperar o tributo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31"/>
          <p:cNvSpPr txBox="1"/>
          <p:nvPr/>
        </p:nvSpPr>
        <p:spPr>
          <a:xfrm>
            <a:off x="8493557" y="4114800"/>
            <a:ext cx="278373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Pela cooperativa, o tributo pago nas compras pode virar crédito e voltar para a cadeia.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Cinco tributos dão lugar a dois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xt-33"/>
          <p:cNvSpPr txBox="1"/>
          <p:nvPr/>
        </p:nvSpPr>
        <p:spPr>
          <a:xfrm>
            <a:off x="548640" y="1691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HOJE</a:t>
            </a:r>
            <a:endParaRPr lang="pt-BR" sz="12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34"/>
          <p:cNvSpPr txBox="1"/>
          <p:nvPr/>
        </p:nvSpPr>
        <p:spPr>
          <a:xfrm>
            <a:off x="6583680" y="16916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 A REFORMA</a:t>
            </a:r>
            <a:endParaRPr lang="pt-BR" sz="12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ox-35"/>
          <p:cNvSpPr/>
          <p:nvPr/>
        </p:nvSpPr>
        <p:spPr>
          <a:xfrm>
            <a:off x="548640" y="2331720"/>
            <a:ext cx="91440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xt-36"/>
          <p:cNvSpPr txBox="1"/>
          <p:nvPr/>
        </p:nvSpPr>
        <p:spPr>
          <a:xfrm>
            <a:off x="548640" y="23317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PIS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box-37"/>
          <p:cNvSpPr/>
          <p:nvPr/>
        </p:nvSpPr>
        <p:spPr>
          <a:xfrm>
            <a:off x="1572768" y="2331720"/>
            <a:ext cx="91440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38"/>
          <p:cNvSpPr txBox="1"/>
          <p:nvPr/>
        </p:nvSpPr>
        <p:spPr>
          <a:xfrm>
            <a:off x="1572768" y="23317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 err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Cofins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ox-39"/>
          <p:cNvSpPr/>
          <p:nvPr/>
        </p:nvSpPr>
        <p:spPr>
          <a:xfrm>
            <a:off x="2596896" y="2331720"/>
            <a:ext cx="91440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40"/>
          <p:cNvSpPr txBox="1"/>
          <p:nvPr/>
        </p:nvSpPr>
        <p:spPr>
          <a:xfrm>
            <a:off x="2596896" y="23317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IPI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box-41"/>
          <p:cNvSpPr/>
          <p:nvPr/>
        </p:nvSpPr>
        <p:spPr>
          <a:xfrm>
            <a:off x="3621024" y="2331720"/>
            <a:ext cx="91440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42"/>
          <p:cNvSpPr txBox="1"/>
          <p:nvPr/>
        </p:nvSpPr>
        <p:spPr>
          <a:xfrm>
            <a:off x="3621024" y="23317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ICMS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box-43"/>
          <p:cNvSpPr/>
          <p:nvPr/>
        </p:nvSpPr>
        <p:spPr>
          <a:xfrm>
            <a:off x="4645152" y="2331720"/>
            <a:ext cx="91440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xt-44"/>
          <p:cNvSpPr txBox="1"/>
          <p:nvPr/>
        </p:nvSpPr>
        <p:spPr>
          <a:xfrm>
            <a:off x="4645152" y="23317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ico-4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2331720"/>
            <a:ext cx="548640" cy="548640"/>
          </a:xfrm>
          <a:prstGeom prst="rect">
            <a:avLst/>
          </a:prstGeom>
        </p:spPr>
      </p:pic>
      <p:sp>
        <p:nvSpPr>
          <p:cNvPr id="17" name="box-46"/>
          <p:cNvSpPr/>
          <p:nvPr/>
        </p:nvSpPr>
        <p:spPr>
          <a:xfrm>
            <a:off x="6583680" y="2011680"/>
            <a:ext cx="2438705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xt-47"/>
          <p:cNvSpPr txBox="1"/>
          <p:nvPr/>
        </p:nvSpPr>
        <p:spPr>
          <a:xfrm>
            <a:off x="6583680" y="2121408"/>
            <a:ext cx="243870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3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CBS</a:t>
            </a:r>
            <a:endParaRPr lang="pt-BR" sz="3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xt-48"/>
          <p:cNvSpPr txBox="1"/>
          <p:nvPr/>
        </p:nvSpPr>
        <p:spPr>
          <a:xfrm>
            <a:off x="6583680" y="2697480"/>
            <a:ext cx="243870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400" noProof="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federal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ox-49"/>
          <p:cNvSpPr/>
          <p:nvPr/>
        </p:nvSpPr>
        <p:spPr>
          <a:xfrm>
            <a:off x="9205265" y="2011680"/>
            <a:ext cx="2438705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50"/>
          <p:cNvSpPr txBox="1"/>
          <p:nvPr/>
        </p:nvSpPr>
        <p:spPr>
          <a:xfrm>
            <a:off x="9205265" y="2121408"/>
            <a:ext cx="243870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3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IBS</a:t>
            </a:r>
            <a:endParaRPr lang="pt-BR" sz="3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51"/>
          <p:cNvSpPr txBox="1"/>
          <p:nvPr/>
        </p:nvSpPr>
        <p:spPr>
          <a:xfrm>
            <a:off x="9205265" y="2697480"/>
            <a:ext cx="243870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400" noProof="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estados e municípios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xt-52"/>
          <p:cNvSpPr txBox="1"/>
          <p:nvPr/>
        </p:nvSpPr>
        <p:spPr>
          <a:xfrm>
            <a:off x="548640" y="35204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TRÊS REGRAS DO NOVO SISTEMA</a:t>
            </a:r>
            <a:endParaRPr lang="pt-BR" sz="12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circ-53"/>
          <p:cNvSpPr/>
          <p:nvPr/>
        </p:nvSpPr>
        <p:spPr>
          <a:xfrm>
            <a:off x="548640" y="393192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ico-5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4096512"/>
            <a:ext cx="356616" cy="356616"/>
          </a:xfrm>
          <a:prstGeom prst="rect">
            <a:avLst/>
          </a:prstGeom>
        </p:spPr>
      </p:pic>
      <p:sp>
        <p:nvSpPr>
          <p:cNvPr id="26" name="txt-55"/>
          <p:cNvSpPr txBox="1"/>
          <p:nvPr/>
        </p:nvSpPr>
        <p:spPr>
          <a:xfrm>
            <a:off x="1417320" y="3931920"/>
            <a:ext cx="255513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tributo à vista na nota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xt-56"/>
          <p:cNvSpPr txBox="1"/>
          <p:nvPr/>
        </p:nvSpPr>
        <p:spPr>
          <a:xfrm>
            <a:off x="1417320" y="4709160"/>
            <a:ext cx="25551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valor aparece separado do preço. Todo mundo enxerga quanto está pagando.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circ-57"/>
          <p:cNvSpPr/>
          <p:nvPr/>
        </p:nvSpPr>
        <p:spPr>
          <a:xfrm>
            <a:off x="4338218" y="393192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9" name="ico-5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810" y="4096512"/>
            <a:ext cx="356616" cy="356616"/>
          </a:xfrm>
          <a:prstGeom prst="rect">
            <a:avLst/>
          </a:prstGeom>
        </p:spPr>
      </p:pic>
      <p:sp>
        <p:nvSpPr>
          <p:cNvPr id="30" name="txt-59"/>
          <p:cNvSpPr txBox="1"/>
          <p:nvPr/>
        </p:nvSpPr>
        <p:spPr>
          <a:xfrm>
            <a:off x="5206898" y="3931920"/>
            <a:ext cx="255513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se paga na compra vira crédito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xt-60"/>
          <p:cNvSpPr txBox="1"/>
          <p:nvPr/>
        </p:nvSpPr>
        <p:spPr>
          <a:xfrm>
            <a:off x="5206898" y="4709160"/>
            <a:ext cx="25551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está no sistema desconta o tributo das compras do tributo das vendas.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circ-61"/>
          <p:cNvSpPr/>
          <p:nvPr/>
        </p:nvSpPr>
        <p:spPr>
          <a:xfrm>
            <a:off x="8127797" y="393192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3" name="ico-6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389" y="4096512"/>
            <a:ext cx="356616" cy="356616"/>
          </a:xfrm>
          <a:prstGeom prst="rect">
            <a:avLst/>
          </a:prstGeom>
        </p:spPr>
      </p:pic>
      <p:sp>
        <p:nvSpPr>
          <p:cNvPr id="34" name="txt-63"/>
          <p:cNvSpPr txBox="1"/>
          <p:nvPr/>
        </p:nvSpPr>
        <p:spPr>
          <a:xfrm>
            <a:off x="8996477" y="3931920"/>
            <a:ext cx="255513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tributo fica onde está o consumidor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xt-64"/>
          <p:cNvSpPr txBox="1"/>
          <p:nvPr/>
        </p:nvSpPr>
        <p:spPr>
          <a:xfrm>
            <a:off x="8996477" y="4709160"/>
            <a:ext cx="25551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Deixa de valer a disputa entre estados para atrair empresas.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xt-65"/>
          <p:cNvSpPr txBox="1"/>
          <p:nvPr/>
        </p:nvSpPr>
        <p:spPr>
          <a:xfrm>
            <a:off x="548640" y="58155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Base legal: Emenda Constitucional 132/2023 e Lei Complementar 214/2025.</a:t>
            </a:r>
            <a:endParaRPr lang="pt-BR" sz="10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mudança chega aos poucos, até 2033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67"/>
          <p:cNvSpPr/>
          <p:nvPr/>
        </p:nvSpPr>
        <p:spPr>
          <a:xfrm>
            <a:off x="548640" y="1737360"/>
            <a:ext cx="2567864" cy="315468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box-68"/>
          <p:cNvSpPr/>
          <p:nvPr/>
        </p:nvSpPr>
        <p:spPr>
          <a:xfrm>
            <a:off x="822960" y="2011680"/>
            <a:ext cx="1600200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69"/>
          <p:cNvSpPr txBox="1"/>
          <p:nvPr/>
        </p:nvSpPr>
        <p:spPr>
          <a:xfrm>
            <a:off x="822960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2026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xt-70"/>
          <p:cNvSpPr txBox="1"/>
          <p:nvPr/>
        </p:nvSpPr>
        <p:spPr>
          <a:xfrm>
            <a:off x="822960" y="2697480"/>
            <a:ext cx="20192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Ano de teste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71"/>
          <p:cNvSpPr txBox="1"/>
          <p:nvPr/>
        </p:nvSpPr>
        <p:spPr>
          <a:xfrm>
            <a:off x="822960" y="3429000"/>
            <a:ext cx="201922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nota fiscal já mostra os novos tributos (1% no total). Quem cumpre as obrigações não paga a mais.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ox-72"/>
          <p:cNvSpPr/>
          <p:nvPr/>
        </p:nvSpPr>
        <p:spPr>
          <a:xfrm>
            <a:off x="3390824" y="1737360"/>
            <a:ext cx="2567864" cy="3154680"/>
          </a:xfrm>
          <a:prstGeom prst="roundRect">
            <a:avLst>
              <a:gd name="adj" fmla="val 4273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ox-73"/>
          <p:cNvSpPr/>
          <p:nvPr/>
        </p:nvSpPr>
        <p:spPr>
          <a:xfrm>
            <a:off x="3665144" y="2011680"/>
            <a:ext cx="1600200" cy="502920"/>
          </a:xfrm>
          <a:prstGeom prst="roundRect">
            <a:avLst>
              <a:gd name="adj" fmla="val 49091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74"/>
          <p:cNvSpPr txBox="1"/>
          <p:nvPr/>
        </p:nvSpPr>
        <p:spPr>
          <a:xfrm>
            <a:off x="3665144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2027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xt-75"/>
          <p:cNvSpPr txBox="1"/>
          <p:nvPr/>
        </p:nvSpPr>
        <p:spPr>
          <a:xfrm>
            <a:off x="3665144" y="2697480"/>
            <a:ext cx="20192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Começa a parte federal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76"/>
          <p:cNvSpPr txBox="1"/>
          <p:nvPr/>
        </p:nvSpPr>
        <p:spPr>
          <a:xfrm>
            <a:off x="3665144" y="3429000"/>
            <a:ext cx="201922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CBS passa a valer de verdade. PIS e </a:t>
            </a:r>
            <a:r>
              <a:rPr lang="pt-BR" sz="1500" noProof="0" dirty="0" err="1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Cofins</a:t>
            </a:r>
            <a:r>
              <a:rPr lang="pt-BR" sz="1500" noProof="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acabam. O IBS segue simbólico (0,1%).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box-77"/>
          <p:cNvSpPr/>
          <p:nvPr/>
        </p:nvSpPr>
        <p:spPr>
          <a:xfrm>
            <a:off x="6233008" y="1737360"/>
            <a:ext cx="2567864" cy="315468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box-78"/>
          <p:cNvSpPr/>
          <p:nvPr/>
        </p:nvSpPr>
        <p:spPr>
          <a:xfrm>
            <a:off x="6507328" y="2011680"/>
            <a:ext cx="1600200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79"/>
          <p:cNvSpPr txBox="1"/>
          <p:nvPr/>
        </p:nvSpPr>
        <p:spPr>
          <a:xfrm>
            <a:off x="6507328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2029–2032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80"/>
          <p:cNvSpPr txBox="1"/>
          <p:nvPr/>
        </p:nvSpPr>
        <p:spPr>
          <a:xfrm>
            <a:off x="6507328" y="2697480"/>
            <a:ext cx="20192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Troca gradual nos estados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xt-81"/>
          <p:cNvSpPr txBox="1"/>
          <p:nvPr/>
        </p:nvSpPr>
        <p:spPr>
          <a:xfrm>
            <a:off x="6507328" y="3429000"/>
            <a:ext cx="201922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ICMS e ISS diminuem um pouco a cada ano. O IBS sobe na mesma medida.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ox-82"/>
          <p:cNvSpPr/>
          <p:nvPr/>
        </p:nvSpPr>
        <p:spPr>
          <a:xfrm>
            <a:off x="9075191" y="1737360"/>
            <a:ext cx="2567864" cy="315468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ox-83"/>
          <p:cNvSpPr/>
          <p:nvPr/>
        </p:nvSpPr>
        <p:spPr>
          <a:xfrm>
            <a:off x="9349511" y="2011680"/>
            <a:ext cx="1600200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84"/>
          <p:cNvSpPr txBox="1"/>
          <p:nvPr/>
        </p:nvSpPr>
        <p:spPr>
          <a:xfrm>
            <a:off x="9349511" y="20116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2033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85"/>
          <p:cNvSpPr txBox="1"/>
          <p:nvPr/>
        </p:nvSpPr>
        <p:spPr>
          <a:xfrm>
            <a:off x="9349511" y="2697480"/>
            <a:ext cx="20192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Novo sistema completo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xt-86"/>
          <p:cNvSpPr txBox="1"/>
          <p:nvPr/>
        </p:nvSpPr>
        <p:spPr>
          <a:xfrm>
            <a:off x="9349511" y="3429000"/>
            <a:ext cx="201922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ICMS e ISS deixam de existir. Ficam só CBS e IBS.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box-87"/>
          <p:cNvSpPr/>
          <p:nvPr/>
        </p:nvSpPr>
        <p:spPr>
          <a:xfrm>
            <a:off x="548640" y="5074920"/>
            <a:ext cx="11094415" cy="594360"/>
          </a:xfrm>
          <a:prstGeom prst="roundRect">
            <a:avLst>
              <a:gd name="adj" fmla="val 18462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ico-8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198364"/>
            <a:ext cx="347472" cy="347472"/>
          </a:xfrm>
          <a:prstGeom prst="rect">
            <a:avLst/>
          </a:prstGeom>
        </p:spPr>
      </p:pic>
      <p:sp>
        <p:nvSpPr>
          <p:cNvPr id="26" name="txt-89"/>
          <p:cNvSpPr txBox="1"/>
          <p:nvPr/>
        </p:nvSpPr>
        <p:spPr>
          <a:xfrm>
            <a:off x="1280160" y="5074920"/>
            <a:ext cx="1018001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Até 2032, os dois sistemas convivem: é preciso controlar o antigo e o novo ao mesmo tempo.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Flores e plantas: tributo zero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92"/>
          <p:cNvSpPr/>
          <p:nvPr/>
        </p:nvSpPr>
        <p:spPr>
          <a:xfrm>
            <a:off x="548640" y="1737360"/>
            <a:ext cx="3840480" cy="3017520"/>
          </a:xfrm>
          <a:prstGeom prst="roundRect">
            <a:avLst>
              <a:gd name="adj" fmla="val 3636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93"/>
          <p:cNvSpPr txBox="1"/>
          <p:nvPr/>
        </p:nvSpPr>
        <p:spPr>
          <a:xfrm>
            <a:off x="548640" y="1874520"/>
            <a:ext cx="38404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0%</a:t>
            </a:r>
            <a:endParaRPr lang="pt-BR" sz="11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94"/>
          <p:cNvSpPr txBox="1"/>
          <p:nvPr/>
        </p:nvSpPr>
        <p:spPr>
          <a:xfrm>
            <a:off x="914400" y="3566160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CBS e IBS na venda de flores e plantas ornamentais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ox-95"/>
          <p:cNvSpPr/>
          <p:nvPr/>
        </p:nvSpPr>
        <p:spPr>
          <a:xfrm>
            <a:off x="4709160" y="1737360"/>
            <a:ext cx="3329788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circ-96"/>
          <p:cNvSpPr/>
          <p:nvPr/>
        </p:nvSpPr>
        <p:spPr>
          <a:xfrm>
            <a:off x="4965192" y="21031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ico-9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811" y="2256739"/>
            <a:ext cx="332842" cy="332842"/>
          </a:xfrm>
          <a:prstGeom prst="rect">
            <a:avLst/>
          </a:prstGeom>
        </p:spPr>
      </p:pic>
      <p:sp>
        <p:nvSpPr>
          <p:cNvPr id="10" name="txt-98"/>
          <p:cNvSpPr txBox="1"/>
          <p:nvPr/>
        </p:nvSpPr>
        <p:spPr>
          <a:xfrm>
            <a:off x="5806440" y="1984248"/>
            <a:ext cx="2049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Flores de corte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99"/>
          <p:cNvSpPr txBox="1"/>
          <p:nvPr/>
        </p:nvSpPr>
        <p:spPr>
          <a:xfrm>
            <a:off x="5806440" y="237744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Rosas, crisântemos, lírios, cravos e outras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box-100"/>
          <p:cNvSpPr/>
          <p:nvPr/>
        </p:nvSpPr>
        <p:spPr>
          <a:xfrm>
            <a:off x="8313268" y="1737360"/>
            <a:ext cx="3329788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irc-101"/>
          <p:cNvSpPr/>
          <p:nvPr/>
        </p:nvSpPr>
        <p:spPr>
          <a:xfrm>
            <a:off x="8569300" y="21031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ico-10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2919" y="2256739"/>
            <a:ext cx="332842" cy="332842"/>
          </a:xfrm>
          <a:prstGeom prst="rect">
            <a:avLst/>
          </a:prstGeom>
        </p:spPr>
      </p:pic>
      <p:sp>
        <p:nvSpPr>
          <p:cNvPr id="15" name="txt-103"/>
          <p:cNvSpPr txBox="1"/>
          <p:nvPr/>
        </p:nvSpPr>
        <p:spPr>
          <a:xfrm>
            <a:off x="9410548" y="1984248"/>
            <a:ext cx="2049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Plantas em vaso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104"/>
          <p:cNvSpPr txBox="1"/>
          <p:nvPr/>
        </p:nvSpPr>
        <p:spPr>
          <a:xfrm>
            <a:off x="9410548" y="237744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Orquídeas, plantas verdes e ornamentais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box-105"/>
          <p:cNvSpPr/>
          <p:nvPr/>
        </p:nvSpPr>
        <p:spPr>
          <a:xfrm>
            <a:off x="4709160" y="3383280"/>
            <a:ext cx="3329788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circ-106"/>
          <p:cNvSpPr/>
          <p:nvPr/>
        </p:nvSpPr>
        <p:spPr>
          <a:xfrm>
            <a:off x="4965192" y="37490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ico-10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811" y="3902659"/>
            <a:ext cx="332842" cy="332842"/>
          </a:xfrm>
          <a:prstGeom prst="rect">
            <a:avLst/>
          </a:prstGeom>
        </p:spPr>
      </p:pic>
      <p:sp>
        <p:nvSpPr>
          <p:cNvPr id="20" name="txt-108"/>
          <p:cNvSpPr txBox="1"/>
          <p:nvPr/>
        </p:nvSpPr>
        <p:spPr>
          <a:xfrm>
            <a:off x="5806440" y="3630168"/>
            <a:ext cx="2049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Mudas e bulbos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109"/>
          <p:cNvSpPr txBox="1"/>
          <p:nvPr/>
        </p:nvSpPr>
        <p:spPr>
          <a:xfrm>
            <a:off x="5806440" y="402336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Material para plantio e propagação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ox-110"/>
          <p:cNvSpPr/>
          <p:nvPr/>
        </p:nvSpPr>
        <p:spPr>
          <a:xfrm>
            <a:off x="8313268" y="3383280"/>
            <a:ext cx="3329788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circ-111"/>
          <p:cNvSpPr/>
          <p:nvPr/>
        </p:nvSpPr>
        <p:spPr>
          <a:xfrm>
            <a:off x="8569300" y="37490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4" name="ico-1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2919" y="3902659"/>
            <a:ext cx="332842" cy="332842"/>
          </a:xfrm>
          <a:prstGeom prst="rect">
            <a:avLst/>
          </a:prstGeom>
        </p:spPr>
      </p:pic>
      <p:sp>
        <p:nvSpPr>
          <p:cNvPr id="25" name="txt-113"/>
          <p:cNvSpPr txBox="1"/>
          <p:nvPr/>
        </p:nvSpPr>
        <p:spPr>
          <a:xfrm>
            <a:off x="9410548" y="3630168"/>
            <a:ext cx="2049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Folhagens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xt-114"/>
          <p:cNvSpPr txBox="1"/>
          <p:nvPr/>
        </p:nvSpPr>
        <p:spPr>
          <a:xfrm>
            <a:off x="9410548" y="402336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Folhas e ramos para buquês e arranjos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box-115"/>
          <p:cNvSpPr/>
          <p:nvPr/>
        </p:nvSpPr>
        <p:spPr>
          <a:xfrm>
            <a:off x="548640" y="4983480"/>
            <a:ext cx="11094415" cy="65836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ico-1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5120640"/>
            <a:ext cx="384048" cy="384048"/>
          </a:xfrm>
          <a:prstGeom prst="rect">
            <a:avLst/>
          </a:prstGeom>
        </p:spPr>
      </p:pic>
      <p:sp>
        <p:nvSpPr>
          <p:cNvPr id="29" name="txt-117"/>
          <p:cNvSpPr txBox="1"/>
          <p:nvPr/>
        </p:nvSpPr>
        <p:spPr>
          <a:xfrm>
            <a:off x="1325880" y="4983480"/>
            <a:ext cx="101342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Vale em toda a cadeia: produtor, cooperativa, atacado e floricultura. E quem vende com tributo zero mantém o crédito do que comprou.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tributo está no que você compra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120"/>
          <p:cNvSpPr/>
          <p:nvPr/>
        </p:nvSpPr>
        <p:spPr>
          <a:xfrm>
            <a:off x="548640" y="1737360"/>
            <a:ext cx="3515258" cy="868680"/>
          </a:xfrm>
          <a:prstGeom prst="roundRect">
            <a:avLst>
              <a:gd name="adj" fmla="val 12632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orpo-121"/>
          <p:cNvSpPr/>
          <p:nvPr/>
        </p:nvSpPr>
        <p:spPr>
          <a:xfrm>
            <a:off x="548640" y="2423160"/>
            <a:ext cx="3515258" cy="237744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122"/>
          <p:cNvSpPr txBox="1"/>
          <p:nvPr/>
        </p:nvSpPr>
        <p:spPr>
          <a:xfrm>
            <a:off x="822960" y="17373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tributo zero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co-12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715768"/>
            <a:ext cx="329184" cy="329184"/>
          </a:xfrm>
          <a:prstGeom prst="rect">
            <a:avLst/>
          </a:prstGeom>
        </p:spPr>
      </p:pic>
      <p:sp>
        <p:nvSpPr>
          <p:cNvPr id="8" name="txt-124"/>
          <p:cNvSpPr txBox="1"/>
          <p:nvPr/>
        </p:nvSpPr>
        <p:spPr>
          <a:xfrm>
            <a:off x="1280160" y="2651760"/>
            <a:ext cx="255513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Flores, plantas, mudas e bulbos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ico-12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767328"/>
            <a:ext cx="329184" cy="329184"/>
          </a:xfrm>
          <a:prstGeom prst="rect">
            <a:avLst/>
          </a:prstGeom>
        </p:spPr>
      </p:pic>
      <p:sp>
        <p:nvSpPr>
          <p:cNvPr id="10" name="txt-126"/>
          <p:cNvSpPr txBox="1"/>
          <p:nvPr/>
        </p:nvSpPr>
        <p:spPr>
          <a:xfrm>
            <a:off x="1280160" y="3703320"/>
            <a:ext cx="255513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Tratores, máquinas e implementos agrícolas comprados pelo pequeno produtor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box-127"/>
          <p:cNvSpPr/>
          <p:nvPr/>
        </p:nvSpPr>
        <p:spPr>
          <a:xfrm>
            <a:off x="4338218" y="1737360"/>
            <a:ext cx="3515258" cy="868680"/>
          </a:xfrm>
          <a:prstGeom prst="roundRect">
            <a:avLst>
              <a:gd name="adj" fmla="val 12632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orpo-128"/>
          <p:cNvSpPr/>
          <p:nvPr/>
        </p:nvSpPr>
        <p:spPr>
          <a:xfrm>
            <a:off x="4338218" y="2423160"/>
            <a:ext cx="3515258" cy="237744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129"/>
          <p:cNvSpPr txBox="1"/>
          <p:nvPr/>
        </p:nvSpPr>
        <p:spPr>
          <a:xfrm>
            <a:off x="4612538" y="17373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tributo 60% menor*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ico-13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538" y="2715768"/>
            <a:ext cx="329184" cy="329184"/>
          </a:xfrm>
          <a:prstGeom prst="rect">
            <a:avLst/>
          </a:prstGeom>
        </p:spPr>
      </p:pic>
      <p:sp>
        <p:nvSpPr>
          <p:cNvPr id="15" name="txt-131"/>
          <p:cNvSpPr txBox="1"/>
          <p:nvPr/>
        </p:nvSpPr>
        <p:spPr>
          <a:xfrm>
            <a:off x="5069738" y="2651760"/>
            <a:ext cx="2555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Fertilizantes e corretivos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ico-13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538" y="3447288"/>
            <a:ext cx="329184" cy="329184"/>
          </a:xfrm>
          <a:prstGeom prst="rect">
            <a:avLst/>
          </a:prstGeom>
        </p:spPr>
      </p:pic>
      <p:sp>
        <p:nvSpPr>
          <p:cNvPr id="17" name="txt-133"/>
          <p:cNvSpPr txBox="1"/>
          <p:nvPr/>
        </p:nvSpPr>
        <p:spPr>
          <a:xfrm>
            <a:off x="5069738" y="3383280"/>
            <a:ext cx="2555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Defensivos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ico-13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538" y="4178808"/>
            <a:ext cx="329184" cy="329184"/>
          </a:xfrm>
          <a:prstGeom prst="rect">
            <a:avLst/>
          </a:prstGeom>
        </p:spPr>
      </p:pic>
      <p:sp>
        <p:nvSpPr>
          <p:cNvPr id="19" name="txt-135"/>
          <p:cNvSpPr txBox="1"/>
          <p:nvPr/>
        </p:nvSpPr>
        <p:spPr>
          <a:xfrm>
            <a:off x="5069738" y="4114800"/>
            <a:ext cx="2555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Sementes e outros insumos da lista oficial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ox-136"/>
          <p:cNvSpPr/>
          <p:nvPr/>
        </p:nvSpPr>
        <p:spPr>
          <a:xfrm>
            <a:off x="8127797" y="1737360"/>
            <a:ext cx="3515258" cy="868680"/>
          </a:xfrm>
          <a:prstGeom prst="roundRect">
            <a:avLst>
              <a:gd name="adj" fmla="val 12632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corpo-137"/>
          <p:cNvSpPr/>
          <p:nvPr/>
        </p:nvSpPr>
        <p:spPr>
          <a:xfrm>
            <a:off x="8127797" y="2423160"/>
            <a:ext cx="3515258" cy="237744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138"/>
          <p:cNvSpPr txBox="1"/>
          <p:nvPr/>
        </p:nvSpPr>
        <p:spPr>
          <a:xfrm>
            <a:off x="8402117" y="17373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cheia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ico-13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2117" y="2715768"/>
            <a:ext cx="329184" cy="329184"/>
          </a:xfrm>
          <a:prstGeom prst="rect">
            <a:avLst/>
          </a:prstGeom>
        </p:spPr>
      </p:pic>
      <p:sp>
        <p:nvSpPr>
          <p:cNvPr id="24" name="txt-140"/>
          <p:cNvSpPr txBox="1"/>
          <p:nvPr/>
        </p:nvSpPr>
        <p:spPr>
          <a:xfrm>
            <a:off x="8859317" y="2651760"/>
            <a:ext cx="2555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Energia elétrica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ico-14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2117" y="3447288"/>
            <a:ext cx="329184" cy="329184"/>
          </a:xfrm>
          <a:prstGeom prst="rect">
            <a:avLst/>
          </a:prstGeom>
        </p:spPr>
      </p:pic>
      <p:sp>
        <p:nvSpPr>
          <p:cNvPr id="26" name="txt-142"/>
          <p:cNvSpPr txBox="1"/>
          <p:nvPr/>
        </p:nvSpPr>
        <p:spPr>
          <a:xfrm>
            <a:off x="8859317" y="3383280"/>
            <a:ext cx="2555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Embalagens, vasos e acessórios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7" name="ico-14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2117" y="4178808"/>
            <a:ext cx="329184" cy="329184"/>
          </a:xfrm>
          <a:prstGeom prst="rect">
            <a:avLst/>
          </a:prstGeom>
        </p:spPr>
      </p:pic>
      <p:sp>
        <p:nvSpPr>
          <p:cNvPr id="28" name="txt-144"/>
          <p:cNvSpPr txBox="1"/>
          <p:nvPr/>
        </p:nvSpPr>
        <p:spPr>
          <a:xfrm>
            <a:off x="8859317" y="4114800"/>
            <a:ext cx="2555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Frete e demais serviços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9" name="ico-14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5020056"/>
            <a:ext cx="420624" cy="420624"/>
          </a:xfrm>
          <a:prstGeom prst="rect">
            <a:avLst/>
          </a:prstGeom>
        </p:spPr>
      </p:pic>
      <p:sp>
        <p:nvSpPr>
          <p:cNvPr id="30" name="txt-146"/>
          <p:cNvSpPr txBox="1"/>
          <p:nvPr/>
        </p:nvSpPr>
        <p:spPr>
          <a:xfrm>
            <a:off x="1188720" y="4910328"/>
            <a:ext cx="104543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alíquota cheia ainda não está fixada: o Senado define a parte federal (CBS) até 15 de dezembro. As estimativas para o sistema completo ficam perto de 28%; com a redução de 60%, perto de 11%.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xt-146">
            <a:extLst>
              <a:ext uri="{FF2B5EF4-FFF2-40B4-BE49-F238E27FC236}">
                <a16:creationId xmlns:a16="http://schemas.microsoft.com/office/drawing/2014/main" id="{1DCB6AEF-64F8-E7F9-8C48-2D13907B6C50}"/>
              </a:ext>
            </a:extLst>
          </p:cNvPr>
          <p:cNvSpPr txBox="1"/>
          <p:nvPr/>
        </p:nvSpPr>
        <p:spPr>
          <a:xfrm>
            <a:off x="1152144" y="5578221"/>
            <a:ext cx="104543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pt-B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Insumos com diferimento: vale o diferimento, não a alíquota zero.</a:t>
            </a: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 No fornecimento de insumos agropecuários diferidos ao produtor rural não contribuinte, a cooperativa repassa sem destacar o tributo e sem crédito. Ao cooperado do regime regular, a alíquota zero segue valendo.</a:t>
            </a:r>
            <a:endParaRPr lang="pt-BR" sz="1400" dirty="0"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4" name="Gráfico 33" descr="Sementes com preenchimento sólido">
            <a:extLst>
              <a:ext uri="{FF2B5EF4-FFF2-40B4-BE49-F238E27FC236}">
                <a16:creationId xmlns:a16="http://schemas.microsoft.com/office/drawing/2014/main" id="{37D329E9-0A5F-47E9-A07E-32BF2242EC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6344" y="5605272"/>
            <a:ext cx="57607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Dois perfis de produtor, duas situações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149"/>
          <p:cNvSpPr/>
          <p:nvPr/>
        </p:nvSpPr>
        <p:spPr>
          <a:xfrm>
            <a:off x="548640" y="1737360"/>
            <a:ext cx="5410048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150"/>
          <p:cNvSpPr/>
          <p:nvPr/>
        </p:nvSpPr>
        <p:spPr>
          <a:xfrm>
            <a:off x="868680" y="201168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co-15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45" y="2187245"/>
            <a:ext cx="380390" cy="380390"/>
          </a:xfrm>
          <a:prstGeom prst="rect">
            <a:avLst/>
          </a:prstGeom>
        </p:spPr>
      </p:pic>
      <p:sp>
        <p:nvSpPr>
          <p:cNvPr id="7" name="txt-152"/>
          <p:cNvSpPr txBox="1"/>
          <p:nvPr/>
        </p:nvSpPr>
        <p:spPr>
          <a:xfrm>
            <a:off x="1783080" y="1965960"/>
            <a:ext cx="39012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Contribuinte: </a:t>
            </a: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Fatura menos de R$ 3,6 milhões por ano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153"/>
          <p:cNvSpPr txBox="1"/>
          <p:nvPr/>
        </p:nvSpPr>
        <p:spPr>
          <a:xfrm>
            <a:off x="1783080" y="2450592"/>
            <a:ext cx="3901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Regra geral: fica fora do novo sistema</a:t>
            </a:r>
            <a:endParaRPr lang="pt-BR" sz="13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154"/>
          <p:cNvSpPr txBox="1"/>
          <p:nvPr/>
        </p:nvSpPr>
        <p:spPr>
          <a:xfrm>
            <a:off x="868680" y="3017520"/>
            <a:ext cx="476996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recolhe CBS nem IBS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tem crédito do tributo pago nas compras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compra dele, como a cooperativa, ganha um crédito definido pelo governo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Pode escolher entrar no sistema, se for vantajoso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ox-155"/>
          <p:cNvSpPr/>
          <p:nvPr/>
        </p:nvSpPr>
        <p:spPr>
          <a:xfrm>
            <a:off x="6233008" y="1737360"/>
            <a:ext cx="5410048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irc-156"/>
          <p:cNvSpPr/>
          <p:nvPr/>
        </p:nvSpPr>
        <p:spPr>
          <a:xfrm>
            <a:off x="6553048" y="201168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co-15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612" y="2187245"/>
            <a:ext cx="380390" cy="380390"/>
          </a:xfrm>
          <a:prstGeom prst="rect">
            <a:avLst/>
          </a:prstGeom>
        </p:spPr>
      </p:pic>
      <p:sp>
        <p:nvSpPr>
          <p:cNvPr id="13" name="txt-158"/>
          <p:cNvSpPr txBox="1"/>
          <p:nvPr/>
        </p:nvSpPr>
        <p:spPr>
          <a:xfrm>
            <a:off x="7467448" y="1965960"/>
            <a:ext cx="39012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Contribuinte: Fatura R$ 3,6 milhões ou mais, ou escolhe entrar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xt-159"/>
          <p:cNvSpPr txBox="1"/>
          <p:nvPr/>
        </p:nvSpPr>
        <p:spPr>
          <a:xfrm>
            <a:off x="7467448" y="2450592"/>
            <a:ext cx="3901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Entra no sistema</a:t>
            </a:r>
            <a:endParaRPr lang="pt-BR" sz="13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xt-160"/>
          <p:cNvSpPr txBox="1"/>
          <p:nvPr/>
        </p:nvSpPr>
        <p:spPr>
          <a:xfrm>
            <a:off x="6553048" y="3017520"/>
            <a:ext cx="476996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Faz a apuração de CBS e IBS todo mês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 crédito de tudo o que compra para produzir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a flor é tributo zero, tende a sobrar crédito: pode pedir devolução ou repassar à cooperativa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 mais controles: notas, registros e prazos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box-161"/>
          <p:cNvSpPr/>
          <p:nvPr/>
        </p:nvSpPr>
        <p:spPr>
          <a:xfrm>
            <a:off x="548640" y="5193792"/>
            <a:ext cx="11094415" cy="512064"/>
          </a:xfrm>
          <a:prstGeom prst="roundRect">
            <a:avLst>
              <a:gd name="adj" fmla="val 21429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162"/>
          <p:cNvSpPr txBox="1"/>
          <p:nvPr/>
        </p:nvSpPr>
        <p:spPr>
          <a:xfrm>
            <a:off x="822960" y="5193792"/>
            <a:ext cx="105457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 é melhor? Depende de quanto você investe e compra. Vale fazer a conta com o contador e com a cooperativa.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7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eyebrow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RURAL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é produtor rural para a lei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548640" y="1463040"/>
            <a:ext cx="3931920" cy="41605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5"/>
          <p:cNvSpPr/>
          <p:nvPr/>
        </p:nvSpPr>
        <p:spPr>
          <a:xfrm>
            <a:off x="822960" y="1737360"/>
            <a:ext cx="585216" cy="585216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co-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12" y="1877812"/>
            <a:ext cx="304312" cy="304312"/>
          </a:xfrm>
          <a:prstGeom prst="rect">
            <a:avLst/>
          </a:prstGeom>
        </p:spPr>
      </p:pic>
      <p:sp>
        <p:nvSpPr>
          <p:cNvPr id="7" name="txt-7"/>
          <p:cNvSpPr txBox="1"/>
          <p:nvPr/>
        </p:nvSpPr>
        <p:spPr>
          <a:xfrm>
            <a:off x="1554480" y="1737360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9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definição</a:t>
            </a:r>
          </a:p>
        </p:txBody>
      </p:sp>
      <p:sp>
        <p:nvSpPr>
          <p:cNvPr id="8" name="txt-8"/>
          <p:cNvSpPr txBox="1"/>
          <p:nvPr/>
        </p:nvSpPr>
        <p:spPr>
          <a:xfrm>
            <a:off x="822960" y="2514600"/>
            <a:ext cx="3383280" cy="2694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Pessoa física ou jurídica que explora, em área própria, arrendada, cedida, em parceria ou em integração, exclusivamente a agricultura (aí incluídas a floricultura e a horticultura), a pecuária, a extração vegetal, a exploração animal ou a transformação do próprio produto, sem alterar a composição e as características do produto in natura.</a:t>
            </a:r>
          </a:p>
        </p:txBody>
      </p:sp>
      <p:sp>
        <p:nvSpPr>
          <p:cNvPr id="10" name="box-10"/>
          <p:cNvSpPr/>
          <p:nvPr/>
        </p:nvSpPr>
        <p:spPr>
          <a:xfrm>
            <a:off x="4754880" y="1463040"/>
            <a:ext cx="6888175" cy="132588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irc-11"/>
          <p:cNvSpPr/>
          <p:nvPr/>
        </p:nvSpPr>
        <p:spPr>
          <a:xfrm>
            <a:off x="4983480" y="1828800"/>
            <a:ext cx="585216" cy="58521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co-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932" y="1969252"/>
            <a:ext cx="304312" cy="304312"/>
          </a:xfrm>
          <a:prstGeom prst="rect">
            <a:avLst/>
          </a:prstGeom>
        </p:spPr>
      </p:pic>
      <p:sp>
        <p:nvSpPr>
          <p:cNvPr id="13" name="txt-13"/>
          <p:cNvSpPr txBox="1"/>
          <p:nvPr/>
        </p:nvSpPr>
        <p:spPr>
          <a:xfrm>
            <a:off x="5760720" y="161848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Beneficiar e embalar não descaracteriza</a:t>
            </a:r>
          </a:p>
        </p:txBody>
      </p:sp>
      <p:sp>
        <p:nvSpPr>
          <p:cNvPr id="14" name="txt-14"/>
          <p:cNvSpPr txBox="1"/>
          <p:nvPr/>
        </p:nvSpPr>
        <p:spPr>
          <a:xfrm>
            <a:off x="5760720" y="1993392"/>
            <a:ext cx="5669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Classificar, limpar, resfriar e embalar a flor para transporte e venda não tira a condição de produtor. Vale também transformar o próprio produto com equipamento usual, sem alterar sua composição.</a:t>
            </a:r>
          </a:p>
        </p:txBody>
      </p:sp>
      <p:sp>
        <p:nvSpPr>
          <p:cNvPr id="15" name="box-15"/>
          <p:cNvSpPr/>
          <p:nvPr/>
        </p:nvSpPr>
        <p:spPr>
          <a:xfrm>
            <a:off x="4754880" y="2880360"/>
            <a:ext cx="6888175" cy="132588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circ-16"/>
          <p:cNvSpPr/>
          <p:nvPr/>
        </p:nvSpPr>
        <p:spPr>
          <a:xfrm>
            <a:off x="4983480" y="3246120"/>
            <a:ext cx="585216" cy="585216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ico-1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3932" y="3386572"/>
            <a:ext cx="304312" cy="304312"/>
          </a:xfrm>
          <a:prstGeom prst="rect">
            <a:avLst/>
          </a:prstGeom>
        </p:spPr>
      </p:pic>
      <p:sp>
        <p:nvSpPr>
          <p:cNvPr id="18" name="txt-18"/>
          <p:cNvSpPr txBox="1"/>
          <p:nvPr/>
        </p:nvSpPr>
        <p:spPr>
          <a:xfrm>
            <a:off x="5760720" y="303580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Atenção à palavra “exclusivamente”</a:t>
            </a:r>
          </a:p>
        </p:txBody>
      </p:sp>
      <p:sp>
        <p:nvSpPr>
          <p:cNvPr id="19" name="txt-19"/>
          <p:cNvSpPr txBox="1"/>
          <p:nvPr/>
        </p:nvSpPr>
        <p:spPr>
          <a:xfrm>
            <a:off x="5760720" y="3410712"/>
            <a:ext cx="5669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também presta serviços (paisagismo, decoração de eventos) ou revende produto de terceiros deve avaliar com o contador se mantém o enquadramento: a definição exige atividade rural exclusiva.</a:t>
            </a:r>
          </a:p>
        </p:txBody>
      </p:sp>
      <p:sp>
        <p:nvSpPr>
          <p:cNvPr id="20" name="box-20"/>
          <p:cNvSpPr/>
          <p:nvPr/>
        </p:nvSpPr>
        <p:spPr>
          <a:xfrm>
            <a:off x="4754880" y="4297680"/>
            <a:ext cx="6888175" cy="132588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circ-21"/>
          <p:cNvSpPr/>
          <p:nvPr/>
        </p:nvSpPr>
        <p:spPr>
          <a:xfrm>
            <a:off x="4983480" y="4663440"/>
            <a:ext cx="585216" cy="585216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ico-2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3932" y="4803892"/>
            <a:ext cx="304312" cy="304312"/>
          </a:xfrm>
          <a:prstGeom prst="rect">
            <a:avLst/>
          </a:prstGeom>
        </p:spPr>
      </p:pic>
      <p:sp>
        <p:nvSpPr>
          <p:cNvPr id="23" name="txt-23"/>
          <p:cNvSpPr txBox="1"/>
          <p:nvPr/>
        </p:nvSpPr>
        <p:spPr>
          <a:xfrm>
            <a:off x="5760720" y="445312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cooperativa pequena também pode ficar fora</a:t>
            </a:r>
          </a:p>
        </p:txBody>
      </p:sp>
      <p:sp>
        <p:nvSpPr>
          <p:cNvPr id="24" name="txt-24"/>
          <p:cNvSpPr txBox="1"/>
          <p:nvPr/>
        </p:nvSpPr>
        <p:spPr>
          <a:xfrm>
            <a:off x="5760720" y="4828032"/>
            <a:ext cx="5669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Cooperativa ou associação de produtores com receita abaixo do limite, formada só por pessoas físicas também abaixo do limite, é tratada como produtor rural não contribuinte (art. 164, § 5º).</a:t>
            </a: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8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eyebrow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RURAL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limite de R$ 3,6 milhões: como se conta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548640" y="1463040"/>
            <a:ext cx="3566160" cy="3465576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5"/>
          <p:cNvSpPr txBox="1"/>
          <p:nvPr/>
        </p:nvSpPr>
        <p:spPr>
          <a:xfrm>
            <a:off x="548640" y="16459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54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R$ 3,6 mi</a:t>
            </a:r>
          </a:p>
        </p:txBody>
      </p:sp>
      <p:sp>
        <p:nvSpPr>
          <p:cNvPr id="6" name="txt-6"/>
          <p:cNvSpPr txBox="1"/>
          <p:nvPr/>
        </p:nvSpPr>
        <p:spPr>
          <a:xfrm>
            <a:off x="822960" y="2834640"/>
            <a:ext cx="30175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receita bruta anual. É a linha que separa quem fica fora e quem entra no regime regular de CBS e IBS. O valor é atualizado pelo IPCA.</a:t>
            </a:r>
          </a:p>
        </p:txBody>
      </p:sp>
      <p:sp>
        <p:nvSpPr>
          <p:cNvPr id="7" name="box-7"/>
          <p:cNvSpPr/>
          <p:nvPr/>
        </p:nvSpPr>
        <p:spPr>
          <a:xfrm>
            <a:off x="4389120" y="1463040"/>
            <a:ext cx="7253935" cy="804672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box-8"/>
          <p:cNvSpPr/>
          <p:nvPr/>
        </p:nvSpPr>
        <p:spPr>
          <a:xfrm>
            <a:off x="4572000" y="164592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9"/>
          <p:cNvSpPr txBox="1"/>
          <p:nvPr/>
        </p:nvSpPr>
        <p:spPr>
          <a:xfrm>
            <a:off x="4572000" y="1645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10" name="txt-10"/>
          <p:cNvSpPr txBox="1"/>
          <p:nvPr/>
        </p:nvSpPr>
        <p:spPr>
          <a:xfrm>
            <a:off x="5166360" y="1527048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entra na conta</a:t>
            </a:r>
          </a:p>
        </p:txBody>
      </p:sp>
      <p:sp>
        <p:nvSpPr>
          <p:cNvPr id="11" name="txt-11"/>
          <p:cNvSpPr txBox="1"/>
          <p:nvPr/>
        </p:nvSpPr>
        <p:spPr>
          <a:xfrm>
            <a:off x="5166360" y="181965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Vendas da atividade rural (flores, plantas, mudas). Ficam de fora a venda de máquinas, bens de produção e terra nua e as receitas de contrato de integração.</a:t>
            </a:r>
          </a:p>
        </p:txBody>
      </p:sp>
      <p:sp>
        <p:nvSpPr>
          <p:cNvPr id="12" name="box-12"/>
          <p:cNvSpPr/>
          <p:nvPr/>
        </p:nvSpPr>
        <p:spPr>
          <a:xfrm>
            <a:off x="4389120" y="2350008"/>
            <a:ext cx="7253935" cy="804672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ox-13"/>
          <p:cNvSpPr/>
          <p:nvPr/>
        </p:nvSpPr>
        <p:spPr>
          <a:xfrm>
            <a:off x="4572000" y="2532888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xt-14"/>
          <p:cNvSpPr txBox="1"/>
          <p:nvPr/>
        </p:nvSpPr>
        <p:spPr>
          <a:xfrm>
            <a:off x="4572000" y="25328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15" name="txt-15"/>
          <p:cNvSpPr txBox="1"/>
          <p:nvPr/>
        </p:nvSpPr>
        <p:spPr>
          <a:xfrm>
            <a:off x="5166360" y="2414016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Soma do grupo</a:t>
            </a:r>
          </a:p>
        </p:txBody>
      </p:sp>
      <p:sp>
        <p:nvSpPr>
          <p:cNvPr id="16" name="txt-16"/>
          <p:cNvSpPr txBox="1"/>
          <p:nvPr/>
        </p:nvSpPr>
        <p:spPr>
          <a:xfrm>
            <a:off x="5166360" y="2706624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participa de outra empresa rural soma as receitas de todas. Dividir a produção em várias empresas não mantém o produtor fora do regime (art. 164, § 6º).</a:t>
            </a:r>
          </a:p>
        </p:txBody>
      </p:sp>
      <p:sp>
        <p:nvSpPr>
          <p:cNvPr id="17" name="box-17"/>
          <p:cNvSpPr/>
          <p:nvPr/>
        </p:nvSpPr>
        <p:spPr>
          <a:xfrm>
            <a:off x="4389120" y="3236976"/>
            <a:ext cx="7253935" cy="804672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box-18"/>
          <p:cNvSpPr/>
          <p:nvPr/>
        </p:nvSpPr>
        <p:spPr>
          <a:xfrm>
            <a:off x="4572000" y="3419856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xt-19"/>
          <p:cNvSpPr txBox="1"/>
          <p:nvPr/>
        </p:nvSpPr>
        <p:spPr>
          <a:xfrm>
            <a:off x="4572000" y="34198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20" name="txt-20"/>
          <p:cNvSpPr txBox="1"/>
          <p:nvPr/>
        </p:nvSpPr>
        <p:spPr>
          <a:xfrm>
            <a:off x="5166360" y="3300984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Começou a atividade este ano?</a:t>
            </a:r>
          </a:p>
        </p:txBody>
      </p:sp>
      <p:sp>
        <p:nvSpPr>
          <p:cNvPr id="21" name="txt-21"/>
          <p:cNvSpPr txBox="1"/>
          <p:nvPr/>
        </p:nvSpPr>
        <p:spPr>
          <a:xfrm>
            <a:off x="5166360" y="3593592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limite é proporcional aos meses de atividade, contando o mês de início como inteiro (art. 164, § 4º).</a:t>
            </a:r>
          </a:p>
        </p:txBody>
      </p:sp>
      <p:sp>
        <p:nvSpPr>
          <p:cNvPr id="22" name="box-22"/>
          <p:cNvSpPr/>
          <p:nvPr/>
        </p:nvSpPr>
        <p:spPr>
          <a:xfrm>
            <a:off x="4389120" y="4123944"/>
            <a:ext cx="7253935" cy="804672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box-23"/>
          <p:cNvSpPr/>
          <p:nvPr/>
        </p:nvSpPr>
        <p:spPr>
          <a:xfrm>
            <a:off x="4572000" y="4306824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xt-24"/>
          <p:cNvSpPr txBox="1"/>
          <p:nvPr/>
        </p:nvSpPr>
        <p:spPr>
          <a:xfrm>
            <a:off x="4572000" y="43068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25" name="txt-25"/>
          <p:cNvSpPr txBox="1"/>
          <p:nvPr/>
        </p:nvSpPr>
        <p:spPr>
          <a:xfrm>
            <a:off x="5166360" y="4187952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Passou do limite durante o ano?</a:t>
            </a:r>
          </a:p>
        </p:txBody>
      </p:sp>
      <p:sp>
        <p:nvSpPr>
          <p:cNvPr id="26" name="txt-26"/>
          <p:cNvSpPr txBox="1"/>
          <p:nvPr/>
        </p:nvSpPr>
        <p:spPr>
          <a:xfrm>
            <a:off x="5166360" y="4480560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Excesso acima de 20%: vira contribuinte no 2º mês seguinte. Excesso de até 20%: só a partir de 1º de janeiro do ano seguinte (art. 164, §§ 2º e 3º).</a:t>
            </a:r>
          </a:p>
        </p:txBody>
      </p:sp>
      <p:sp>
        <p:nvSpPr>
          <p:cNvPr id="27" name="box-27"/>
          <p:cNvSpPr/>
          <p:nvPr/>
        </p:nvSpPr>
        <p:spPr>
          <a:xfrm>
            <a:off x="548640" y="5175504"/>
            <a:ext cx="11094415" cy="530352"/>
          </a:xfrm>
          <a:prstGeom prst="roundRect">
            <a:avLst>
              <a:gd name="adj" fmla="val 9231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ico-2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248656"/>
            <a:ext cx="384048" cy="384048"/>
          </a:xfrm>
          <a:prstGeom prst="rect">
            <a:avLst/>
          </a:prstGeom>
        </p:spPr>
      </p:pic>
      <p:sp>
        <p:nvSpPr>
          <p:cNvPr id="29" name="txt-29"/>
          <p:cNvSpPr txBox="1"/>
          <p:nvPr/>
        </p:nvSpPr>
        <p:spPr>
          <a:xfrm>
            <a:off x="1325880" y="5175504"/>
            <a:ext cx="10149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faturou R$ 3,6 milhões ou mais em 2024 já é contribuinte desde 1º de janeiro de 2026, sem precisar fazer nada </a:t>
            </a:r>
            <a:r>
              <a:rPr lang="pt-BR" sz="1300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(art. 165, § 3º; Regulamentos, art. 243).</a:t>
            </a:r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9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2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Rural: Entrar ou sair do regime regular: as regras da opção</a:t>
            </a:r>
            <a:endParaRPr lang="pt-BR" sz="2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548640" y="1463040"/>
            <a:ext cx="5440680" cy="2121408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5"/>
          <p:cNvSpPr/>
          <p:nvPr/>
        </p:nvSpPr>
        <p:spPr>
          <a:xfrm>
            <a:off x="777240" y="1691640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co-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35" y="1814535"/>
            <a:ext cx="266273" cy="266273"/>
          </a:xfrm>
          <a:prstGeom prst="rect">
            <a:avLst/>
          </a:prstGeom>
        </p:spPr>
      </p:pic>
      <p:sp>
        <p:nvSpPr>
          <p:cNvPr id="7" name="txt-7"/>
          <p:cNvSpPr txBox="1"/>
          <p:nvPr/>
        </p:nvSpPr>
        <p:spPr>
          <a:xfrm>
            <a:off x="1463040" y="1691640"/>
            <a:ext cx="4389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Entrar: a opção pelo regime regular</a:t>
            </a:r>
          </a:p>
        </p:txBody>
      </p:sp>
      <p:sp>
        <p:nvSpPr>
          <p:cNvPr id="8" name="txt-8"/>
          <p:cNvSpPr txBox="1"/>
          <p:nvPr/>
        </p:nvSpPr>
        <p:spPr>
          <a:xfrm>
            <a:off x="777240" y="233172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5448" indent="-155448">
              <a:spcAft>
                <a:spcPts val="400"/>
              </a:spcAft>
              <a:buFont typeface="Arial"/>
              <a:buChar char="•"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Pode ser feita a qualquer tempo (art. 165).</a:t>
            </a:r>
          </a:p>
          <a:p>
            <a:pPr marL="155448" indent="-155448">
              <a:spcAft>
                <a:spcPts val="400"/>
              </a:spcAft>
              <a:buFont typeface="Arial"/>
              <a:buChar char="•"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Vale a partir do 1º dia do mês seguinte (art. 165, § 1º).</a:t>
            </a:r>
          </a:p>
          <a:p>
            <a:pPr marL="155448" indent="-155448">
              <a:spcAft>
                <a:spcPts val="400"/>
              </a:spcAft>
              <a:buFont typeface="Arial"/>
              <a:buChar char="•"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É irretratável no ano-calendário e continua nos anos seguintes (§ 2º); os Regulamentos exigem permanência mínima de 12 meses (art. 25, § 1º).</a:t>
            </a:r>
          </a:p>
        </p:txBody>
      </p:sp>
      <p:sp>
        <p:nvSpPr>
          <p:cNvPr id="9" name="box-9"/>
          <p:cNvSpPr/>
          <p:nvPr/>
        </p:nvSpPr>
        <p:spPr>
          <a:xfrm>
            <a:off x="6202375" y="1463040"/>
            <a:ext cx="5440680" cy="2121408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irc-10"/>
          <p:cNvSpPr/>
          <p:nvPr/>
        </p:nvSpPr>
        <p:spPr>
          <a:xfrm>
            <a:off x="6430975" y="1691640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ico-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871" y="1814535"/>
            <a:ext cx="266273" cy="266273"/>
          </a:xfrm>
          <a:prstGeom prst="rect">
            <a:avLst/>
          </a:prstGeom>
        </p:spPr>
      </p:pic>
      <p:sp>
        <p:nvSpPr>
          <p:cNvPr id="12" name="txt-12"/>
          <p:cNvSpPr txBox="1"/>
          <p:nvPr/>
        </p:nvSpPr>
        <p:spPr>
          <a:xfrm>
            <a:off x="7116775" y="1691640"/>
            <a:ext cx="4389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Sair: a renúncia</a:t>
            </a:r>
          </a:p>
        </p:txBody>
      </p:sp>
      <p:sp>
        <p:nvSpPr>
          <p:cNvPr id="13" name="txt-13"/>
          <p:cNvSpPr txBox="1"/>
          <p:nvPr/>
        </p:nvSpPr>
        <p:spPr>
          <a:xfrm>
            <a:off x="6430975" y="233172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5448" indent="-155448">
              <a:spcAft>
                <a:spcPts val="400"/>
              </a:spcAft>
              <a:buFont typeface="Arial"/>
              <a:buChar char="•"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Feita na forma do regulamento, observado o art. 41, § 5º (art. 166).</a:t>
            </a:r>
          </a:p>
          <a:p>
            <a:pPr marL="155448" indent="-155448">
              <a:spcAft>
                <a:spcPts val="400"/>
              </a:spcAft>
              <a:buFont typeface="Arial"/>
              <a:buChar char="•"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produtor deixa de ser contribuinte só a partir do ano seguinte (art. 166, parágrafo único).</a:t>
            </a:r>
          </a:p>
          <a:p>
            <a:pPr marL="155448" indent="-155448">
              <a:spcAft>
                <a:spcPts val="400"/>
              </a:spcAft>
              <a:buFont typeface="Arial"/>
              <a:buChar char="•"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Antes de sair, planejar o destino do saldo credor acumulado.</a:t>
            </a:r>
          </a:p>
        </p:txBody>
      </p:sp>
      <p:sp>
        <p:nvSpPr>
          <p:cNvPr id="14" name="txt-14"/>
          <p:cNvSpPr txBox="1"/>
          <p:nvPr/>
        </p:nvSpPr>
        <p:spPr>
          <a:xfrm>
            <a:off x="548640" y="37033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b="1" kern="0" spc="12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MUDA NAS OBRIGAÇÕES</a:t>
            </a:r>
          </a:p>
        </p:txBody>
      </p:sp>
      <p:sp>
        <p:nvSpPr>
          <p:cNvPr id="15" name="box-15"/>
          <p:cNvSpPr/>
          <p:nvPr/>
        </p:nvSpPr>
        <p:spPr>
          <a:xfrm>
            <a:off x="548640" y="3995928"/>
            <a:ext cx="5440680" cy="1719072"/>
          </a:xfrm>
          <a:prstGeom prst="roundRect">
            <a:avLst>
              <a:gd name="adj" fmla="val 923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16"/>
          <p:cNvSpPr txBox="1"/>
          <p:nvPr/>
        </p:nvSpPr>
        <p:spPr>
          <a:xfrm>
            <a:off x="777240" y="40690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Fora do regime regular (não contribuinte)</a:t>
            </a:r>
          </a:p>
        </p:txBody>
      </p:sp>
      <p:sp>
        <p:nvSpPr>
          <p:cNvPr id="17" name="txt-17"/>
          <p:cNvSpPr txBox="1"/>
          <p:nvPr/>
        </p:nvSpPr>
        <p:spPr>
          <a:xfrm>
            <a:off x="777240" y="4398264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recolhe CBS e IBS e não apura crédito das compras.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partir de 1º/1/2027, o produtor pessoa física emite nota fiscal eletrônica (Regulamentos, art. 619).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Suas vendas geram crédito presumido para o comprador contribuinte (art. 168).</a:t>
            </a:r>
          </a:p>
        </p:txBody>
      </p:sp>
      <p:sp>
        <p:nvSpPr>
          <p:cNvPr id="18" name="box-18"/>
          <p:cNvSpPr/>
          <p:nvPr/>
        </p:nvSpPr>
        <p:spPr>
          <a:xfrm>
            <a:off x="6202375" y="3995928"/>
            <a:ext cx="5440680" cy="1719072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xt-19"/>
          <p:cNvSpPr txBox="1"/>
          <p:nvPr/>
        </p:nvSpPr>
        <p:spPr>
          <a:xfrm>
            <a:off x="6430975" y="40690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regime regular (contribuinte)</a:t>
            </a:r>
          </a:p>
        </p:txBody>
      </p:sp>
      <p:sp>
        <p:nvSpPr>
          <p:cNvPr id="20" name="txt-20"/>
          <p:cNvSpPr txBox="1"/>
          <p:nvPr/>
        </p:nvSpPr>
        <p:spPr>
          <a:xfrm>
            <a:off x="6430975" y="4398264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Emite nota com destaque de CBS e IBS e apura todo mês (apuração assistida); nas vendas tributadas, o tributo é separado no pagamento (split payment).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 crédito de tudo o que compra para a atividade (art. 47) e pode transferir créditos à cooperativa (art. 272).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Mais controles: escrituração, prazos e cadastro.</a:t>
            </a:r>
          </a:p>
        </p:txBody>
      </p:sp>
      <p:sp>
        <p:nvSpPr>
          <p:cNvPr id="2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10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eyebrow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FLUXOGRAMA 1 DE 2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 qual situação está o produtor?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548640" y="1463040"/>
            <a:ext cx="2606040" cy="18745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5"/>
          <p:cNvSpPr txBox="1"/>
          <p:nvPr/>
        </p:nvSpPr>
        <p:spPr>
          <a:xfrm>
            <a:off x="731520" y="153619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Passou do limite no meio do ano?</a:t>
            </a:r>
          </a:p>
        </p:txBody>
      </p:sp>
      <p:sp>
        <p:nvSpPr>
          <p:cNvPr id="6" name="txt-6"/>
          <p:cNvSpPr txBox="1"/>
          <p:nvPr/>
        </p:nvSpPr>
        <p:spPr>
          <a:xfrm>
            <a:off x="731520" y="201168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Excesso acima de 20%: contribuinte a partir do 2º mês seguinte. Até 20%: a partir de 1º de janeiro seguinte. Começou este ano: limite proporcional aos meses.</a:t>
            </a:r>
          </a:p>
        </p:txBody>
      </p:sp>
      <p:sp>
        <p:nvSpPr>
          <p:cNvPr id="7" name="box-7"/>
          <p:cNvSpPr/>
          <p:nvPr/>
        </p:nvSpPr>
        <p:spPr>
          <a:xfrm>
            <a:off x="548640" y="3474720"/>
            <a:ext cx="2606040" cy="1280160"/>
          </a:xfrm>
          <a:prstGeom prst="roundRect">
            <a:avLst>
              <a:gd name="adj" fmla="val 9231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8"/>
          <p:cNvSpPr txBox="1"/>
          <p:nvPr/>
        </p:nvSpPr>
        <p:spPr>
          <a:xfrm>
            <a:off x="731520" y="354787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Já faturava R$ 3,6 mi em 2024?</a:t>
            </a:r>
          </a:p>
        </p:txBody>
      </p:sp>
      <p:sp>
        <p:nvSpPr>
          <p:cNvPr id="9" name="txt-9"/>
          <p:cNvSpPr txBox="1"/>
          <p:nvPr/>
        </p:nvSpPr>
        <p:spPr>
          <a:xfrm>
            <a:off x="731520" y="4023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Então já é contribuinte desde 1º/1/2026, sem precisar de opção (art. 165, § 3º).</a:t>
            </a:r>
          </a:p>
        </p:txBody>
      </p:sp>
      <p:sp>
        <p:nvSpPr>
          <p:cNvPr id="10" name="box-10"/>
          <p:cNvSpPr/>
          <p:nvPr/>
        </p:nvSpPr>
        <p:spPr>
          <a:xfrm>
            <a:off x="548640" y="4892040"/>
            <a:ext cx="2606040" cy="777240"/>
          </a:xfrm>
          <a:prstGeom prst="roundRect">
            <a:avLst>
              <a:gd name="adj" fmla="val 923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11"/>
          <p:cNvSpPr txBox="1"/>
          <p:nvPr/>
        </p:nvSpPr>
        <p:spPr>
          <a:xfrm>
            <a:off x="731520" y="48920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receita é a soma do grupo: todas as empresas rurais de que o produtor participa (art. 164, § 6º).</a:t>
            </a:r>
          </a:p>
        </p:txBody>
      </p:sp>
      <p:sp>
        <p:nvSpPr>
          <p:cNvPr id="12" name="box-12"/>
          <p:cNvSpPr/>
          <p:nvPr/>
        </p:nvSpPr>
        <p:spPr>
          <a:xfrm>
            <a:off x="3977640" y="1463040"/>
            <a:ext cx="3657600" cy="4572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13"/>
          <p:cNvSpPr txBox="1"/>
          <p:nvPr/>
        </p:nvSpPr>
        <p:spPr>
          <a:xfrm>
            <a:off x="397764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de flores e plantas (PF ou PJ)</a:t>
            </a:r>
          </a:p>
        </p:txBody>
      </p:sp>
      <p:sp>
        <p:nvSpPr>
          <p:cNvPr id="14" name="seta-14"/>
          <p:cNvSpPr/>
          <p:nvPr/>
        </p:nvSpPr>
        <p:spPr>
          <a:xfrm>
            <a:off x="5806440" y="1920240"/>
            <a:ext cx="0" cy="256032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box-15"/>
          <p:cNvSpPr/>
          <p:nvPr/>
        </p:nvSpPr>
        <p:spPr>
          <a:xfrm>
            <a:off x="3977640" y="2194560"/>
            <a:ext cx="3657600" cy="1143000"/>
          </a:xfrm>
          <a:prstGeom prst="diamond">
            <a:avLst/>
          </a:prstGeom>
          <a:solidFill>
            <a:schemeClr val="bg1"/>
          </a:solidFill>
          <a:ln w="222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16"/>
          <p:cNvSpPr txBox="1"/>
          <p:nvPr/>
        </p:nvSpPr>
        <p:spPr>
          <a:xfrm>
            <a:off x="4526280" y="237744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Receita bruta anual de R$ 3,6 milhões ou mais?</a:t>
            </a:r>
          </a:p>
        </p:txBody>
      </p:sp>
      <p:sp>
        <p:nvSpPr>
          <p:cNvPr id="17" name="seta-17"/>
          <p:cNvSpPr/>
          <p:nvPr/>
        </p:nvSpPr>
        <p:spPr>
          <a:xfrm>
            <a:off x="7635240" y="2766060"/>
            <a:ext cx="86868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xt-18"/>
          <p:cNvSpPr txBox="1"/>
          <p:nvPr/>
        </p:nvSpPr>
        <p:spPr>
          <a:xfrm>
            <a:off x="7680960" y="248716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</a:t>
            </a:r>
          </a:p>
        </p:txBody>
      </p:sp>
      <p:sp>
        <p:nvSpPr>
          <p:cNvPr id="19" name="seta-19"/>
          <p:cNvSpPr/>
          <p:nvPr/>
        </p:nvSpPr>
        <p:spPr>
          <a:xfrm>
            <a:off x="5806440" y="3337560"/>
            <a:ext cx="0" cy="301752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xt-20"/>
          <p:cNvSpPr txBox="1"/>
          <p:nvPr/>
        </p:nvSpPr>
        <p:spPr>
          <a:xfrm>
            <a:off x="5897880" y="3355848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</a:t>
            </a:r>
          </a:p>
        </p:txBody>
      </p:sp>
      <p:sp>
        <p:nvSpPr>
          <p:cNvPr id="21" name="box-21"/>
          <p:cNvSpPr/>
          <p:nvPr/>
        </p:nvSpPr>
        <p:spPr>
          <a:xfrm>
            <a:off x="3977640" y="3657600"/>
            <a:ext cx="3657600" cy="1143000"/>
          </a:xfrm>
          <a:prstGeom prst="diamond">
            <a:avLst/>
          </a:prstGeom>
          <a:solidFill>
            <a:schemeClr val="bg1"/>
          </a:solidFill>
          <a:ln w="2222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22"/>
          <p:cNvSpPr txBox="1"/>
          <p:nvPr/>
        </p:nvSpPr>
        <p:spPr>
          <a:xfrm>
            <a:off x="4526280" y="38404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Quer optar pelo regime regular? (art. 165)</a:t>
            </a:r>
          </a:p>
        </p:txBody>
      </p:sp>
      <p:sp>
        <p:nvSpPr>
          <p:cNvPr id="23" name="seta-23"/>
          <p:cNvSpPr/>
          <p:nvPr/>
        </p:nvSpPr>
        <p:spPr>
          <a:xfrm>
            <a:off x="7635240" y="4229100"/>
            <a:ext cx="41148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seta-24"/>
          <p:cNvSpPr/>
          <p:nvPr/>
        </p:nvSpPr>
        <p:spPr>
          <a:xfrm flipV="1">
            <a:off x="8046720" y="3246120"/>
            <a:ext cx="0" cy="98298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seta-25"/>
          <p:cNvSpPr/>
          <p:nvPr/>
        </p:nvSpPr>
        <p:spPr>
          <a:xfrm>
            <a:off x="8046720" y="3246120"/>
            <a:ext cx="4572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xt-26"/>
          <p:cNvSpPr txBox="1"/>
          <p:nvPr/>
        </p:nvSpPr>
        <p:spPr>
          <a:xfrm>
            <a:off x="7680960" y="395020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</a:t>
            </a:r>
          </a:p>
        </p:txBody>
      </p:sp>
      <p:sp>
        <p:nvSpPr>
          <p:cNvPr id="27" name="seta-27"/>
          <p:cNvSpPr/>
          <p:nvPr/>
        </p:nvSpPr>
        <p:spPr>
          <a:xfrm>
            <a:off x="5806440" y="4800600"/>
            <a:ext cx="0" cy="36576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seta-28"/>
          <p:cNvSpPr/>
          <p:nvPr/>
        </p:nvSpPr>
        <p:spPr>
          <a:xfrm>
            <a:off x="5806440" y="5166360"/>
            <a:ext cx="269748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xt-29"/>
          <p:cNvSpPr txBox="1"/>
          <p:nvPr/>
        </p:nvSpPr>
        <p:spPr>
          <a:xfrm>
            <a:off x="5897880" y="4818888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</a:t>
            </a:r>
          </a:p>
        </p:txBody>
      </p:sp>
      <p:sp>
        <p:nvSpPr>
          <p:cNvPr id="30" name="box-30"/>
          <p:cNvSpPr/>
          <p:nvPr/>
        </p:nvSpPr>
        <p:spPr>
          <a:xfrm>
            <a:off x="8503920" y="1463040"/>
            <a:ext cx="3139135" cy="228600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xt-31"/>
          <p:cNvSpPr txBox="1"/>
          <p:nvPr/>
        </p:nvSpPr>
        <p:spPr>
          <a:xfrm>
            <a:off x="8732520" y="157276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b="1" kern="0" spc="8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CONTRIBUINTE</a:t>
            </a:r>
          </a:p>
          <a:p>
            <a:pPr marL="0" indent="0">
              <a:buNone/>
            </a:pPr>
            <a:r>
              <a:rPr lang="pt-BR" sz="1050" noProof="0" dirty="0">
                <a:solidFill>
                  <a:srgbClr val="CADCF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regime regular, obrigatório ou por opção</a:t>
            </a:r>
          </a:p>
        </p:txBody>
      </p:sp>
      <p:sp>
        <p:nvSpPr>
          <p:cNvPr id="32" name="txt-32"/>
          <p:cNvSpPr txBox="1"/>
          <p:nvPr/>
        </p:nvSpPr>
        <p:spPr>
          <a:xfrm>
            <a:off x="8732520" y="2103120"/>
            <a:ext cx="2743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Apura CBS e IBS todo mês; crédito de tudo o que compra (art. 47).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Entrega à cooperativa optante com alíquota zero (art. 271, I).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Pode transferir créditos à cooperativa (art. 272).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 opção: vale o ano inteiro, mínimo de 12 meses.</a:t>
            </a:r>
          </a:p>
        </p:txBody>
      </p:sp>
      <p:sp>
        <p:nvSpPr>
          <p:cNvPr id="33" name="box-33"/>
          <p:cNvSpPr/>
          <p:nvPr/>
        </p:nvSpPr>
        <p:spPr>
          <a:xfrm>
            <a:off x="8503920" y="3886200"/>
            <a:ext cx="3139135" cy="1828800"/>
          </a:xfrm>
          <a:prstGeom prst="roundRect">
            <a:avLst>
              <a:gd name="adj" fmla="val 9231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xt-34"/>
          <p:cNvSpPr txBox="1"/>
          <p:nvPr/>
        </p:nvSpPr>
        <p:spPr>
          <a:xfrm>
            <a:off x="8732520" y="3977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b="1" kern="0" spc="8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CONTRIBUINTE</a:t>
            </a:r>
          </a:p>
          <a:p>
            <a:pPr marL="0" indent="0">
              <a:buNone/>
            </a:pPr>
            <a:r>
              <a:rPr lang="pt-BR" sz="1050" noProof="0" dirty="0">
                <a:solidFill>
                  <a:srgbClr val="D6F0D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fora do regime regular (art. 164)</a:t>
            </a:r>
          </a:p>
        </p:txBody>
      </p:sp>
      <p:sp>
        <p:nvSpPr>
          <p:cNvPr id="35" name="txt-35"/>
          <p:cNvSpPr txBox="1"/>
          <p:nvPr/>
        </p:nvSpPr>
        <p:spPr>
          <a:xfrm>
            <a:off x="8732520" y="448056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recolhe CBS e IBS e não tem crédito próprio.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adquire dele (a cooperativa) ganha crédito presumido (art. 168).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Pode optar pelo regime regular a qualquer tempo.</a:t>
            </a:r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11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caminho na Constituição: de 2019 a 2023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linha-165"/>
          <p:cNvSpPr/>
          <p:nvPr/>
        </p:nvSpPr>
        <p:spPr>
          <a:xfrm>
            <a:off x="548640" y="2194560"/>
            <a:ext cx="11094415" cy="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166"/>
          <p:cNvSpPr txBox="1"/>
          <p:nvPr/>
        </p:nvSpPr>
        <p:spPr>
          <a:xfrm>
            <a:off x="548640" y="1645920"/>
            <a:ext cx="2567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Abril de 2019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marco-167"/>
          <p:cNvSpPr/>
          <p:nvPr/>
        </p:nvSpPr>
        <p:spPr>
          <a:xfrm>
            <a:off x="548640" y="2066544"/>
            <a:ext cx="256032" cy="256032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ox-168"/>
          <p:cNvSpPr/>
          <p:nvPr/>
        </p:nvSpPr>
        <p:spPr>
          <a:xfrm>
            <a:off x="548640" y="2487168"/>
            <a:ext cx="2567864" cy="2359152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169"/>
          <p:cNvSpPr txBox="1"/>
          <p:nvPr/>
        </p:nvSpPr>
        <p:spPr>
          <a:xfrm>
            <a:off x="804672" y="2715768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Proposta inicial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170"/>
          <p:cNvSpPr txBox="1"/>
          <p:nvPr/>
        </p:nvSpPr>
        <p:spPr>
          <a:xfrm>
            <a:off x="804672" y="3383280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proposta chega sem mencionar o ato cooperativo, a relação entre a cooperativa e seus associados.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xt-171"/>
          <p:cNvSpPr txBox="1"/>
          <p:nvPr/>
        </p:nvSpPr>
        <p:spPr>
          <a:xfrm>
            <a:off x="3390824" y="1645920"/>
            <a:ext cx="2567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Junho de 2023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marco-172"/>
          <p:cNvSpPr/>
          <p:nvPr/>
        </p:nvSpPr>
        <p:spPr>
          <a:xfrm>
            <a:off x="3390824" y="2066544"/>
            <a:ext cx="256032" cy="256032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box-173"/>
          <p:cNvSpPr/>
          <p:nvPr/>
        </p:nvSpPr>
        <p:spPr>
          <a:xfrm>
            <a:off x="3390824" y="2487168"/>
            <a:ext cx="2567864" cy="2359152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174"/>
          <p:cNvSpPr txBox="1"/>
          <p:nvPr/>
        </p:nvSpPr>
        <p:spPr>
          <a:xfrm>
            <a:off x="3646856" y="2715768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Primeiro avanço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xt-175"/>
          <p:cNvSpPr txBox="1"/>
          <p:nvPr/>
        </p:nvSpPr>
        <p:spPr>
          <a:xfrm>
            <a:off x="3646856" y="3383280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texto passa a preservar, de forma genérica, o tratamento adequado ao ato cooperativo.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xt-176"/>
          <p:cNvSpPr txBox="1"/>
          <p:nvPr/>
        </p:nvSpPr>
        <p:spPr>
          <a:xfrm>
            <a:off x="6233008" y="1645920"/>
            <a:ext cx="2567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Julho de 2023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marco-177"/>
          <p:cNvSpPr/>
          <p:nvPr/>
        </p:nvSpPr>
        <p:spPr>
          <a:xfrm>
            <a:off x="6233008" y="2066544"/>
            <a:ext cx="256032" cy="256032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box-178"/>
          <p:cNvSpPr/>
          <p:nvPr/>
        </p:nvSpPr>
        <p:spPr>
          <a:xfrm>
            <a:off x="6233008" y="2487168"/>
            <a:ext cx="2567864" cy="2359152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xt-179"/>
          <p:cNvSpPr txBox="1"/>
          <p:nvPr/>
        </p:nvSpPr>
        <p:spPr>
          <a:xfrm>
            <a:off x="6489040" y="2715768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Regime próprio no texto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xt-180"/>
          <p:cNvSpPr txBox="1"/>
          <p:nvPr/>
        </p:nvSpPr>
        <p:spPr>
          <a:xfrm>
            <a:off x="6489040" y="3383280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parecer cria o regime específico das cooperativas, mas com falhas na não incidência e nos créditos.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xt-181"/>
          <p:cNvSpPr txBox="1"/>
          <p:nvPr/>
        </p:nvSpPr>
        <p:spPr>
          <a:xfrm>
            <a:off x="9075191" y="1645920"/>
            <a:ext cx="2567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Dezembro de 2023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marco-182"/>
          <p:cNvSpPr/>
          <p:nvPr/>
        </p:nvSpPr>
        <p:spPr>
          <a:xfrm>
            <a:off x="9075191" y="2066544"/>
            <a:ext cx="256032" cy="256032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ox-183"/>
          <p:cNvSpPr/>
          <p:nvPr/>
        </p:nvSpPr>
        <p:spPr>
          <a:xfrm>
            <a:off x="9075191" y="2487168"/>
            <a:ext cx="2567864" cy="2359152"/>
          </a:xfrm>
          <a:prstGeom prst="roundRect">
            <a:avLst>
              <a:gd name="adj" fmla="val 4651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xt-184"/>
          <p:cNvSpPr txBox="1"/>
          <p:nvPr/>
        </p:nvSpPr>
        <p:spPr>
          <a:xfrm>
            <a:off x="9331223" y="2715768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Emenda Constitucional 132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xt-185"/>
          <p:cNvSpPr txBox="1"/>
          <p:nvPr/>
        </p:nvSpPr>
        <p:spPr>
          <a:xfrm>
            <a:off x="9331223" y="3383280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Aprovada em acordo com a OCB e a </a:t>
            </a:r>
            <a:r>
              <a:rPr lang="pt-BR" sz="1400" noProof="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Frencoop</a:t>
            </a:r>
            <a:r>
              <a:rPr lang="pt-BR" sz="14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regime próprio, ato cooperativo sem tributo e direito a crédito.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box-186"/>
          <p:cNvSpPr/>
          <p:nvPr/>
        </p:nvSpPr>
        <p:spPr>
          <a:xfrm>
            <a:off x="548640" y="5010912"/>
            <a:ext cx="11094415" cy="65836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ico-18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148072"/>
            <a:ext cx="384048" cy="384048"/>
          </a:xfrm>
          <a:prstGeom prst="rect">
            <a:avLst/>
          </a:prstGeom>
        </p:spPr>
      </p:pic>
      <p:sp>
        <p:nvSpPr>
          <p:cNvPr id="27" name="txt-188"/>
          <p:cNvSpPr txBox="1"/>
          <p:nvPr/>
        </p:nvSpPr>
        <p:spPr>
          <a:xfrm>
            <a:off x="1325880" y="5010912"/>
            <a:ext cx="101342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Resultado: a Constituição passou a garantir às cooperativas um regime próprio, de adesão opcional, para manter sua competitividade.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12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PLP 68/2024: o caminho até a LC 214/2025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xt-191"/>
          <p:cNvSpPr txBox="1"/>
          <p:nvPr/>
        </p:nvSpPr>
        <p:spPr>
          <a:xfrm>
            <a:off x="6766560" y="384048"/>
            <a:ext cx="48764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11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Conquista</a:t>
            </a: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</a:t>
            </a:r>
            <a:r>
              <a:rPr lang="pt-BR" sz="1100" b="1" noProof="0" dirty="0">
                <a:solidFill>
                  <a:srgbClr val="B4530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Avanço parcial</a:t>
            </a: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</a:t>
            </a:r>
            <a:r>
              <a:rPr lang="pt-BR" sz="110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Ponto contrário</a:t>
            </a:r>
            <a:endParaRPr lang="pt-BR" sz="11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inha-192"/>
          <p:cNvSpPr/>
          <p:nvPr/>
        </p:nvSpPr>
        <p:spPr>
          <a:xfrm>
            <a:off x="548640" y="1517904"/>
            <a:ext cx="11094415" cy="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marco-193"/>
          <p:cNvSpPr/>
          <p:nvPr/>
        </p:nvSpPr>
        <p:spPr>
          <a:xfrm>
            <a:off x="713232" y="1417320"/>
            <a:ext cx="201168" cy="201168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ox-194"/>
          <p:cNvSpPr/>
          <p:nvPr/>
        </p:nvSpPr>
        <p:spPr>
          <a:xfrm>
            <a:off x="548640" y="1664208"/>
            <a:ext cx="2663876" cy="694944"/>
          </a:xfrm>
          <a:prstGeom prst="roundRect">
            <a:avLst>
              <a:gd name="adj" fmla="val 15789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corpo-195"/>
          <p:cNvSpPr/>
          <p:nvPr/>
        </p:nvSpPr>
        <p:spPr>
          <a:xfrm>
            <a:off x="548640" y="2176272"/>
            <a:ext cx="2663876" cy="393192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196"/>
          <p:cNvSpPr txBox="1"/>
          <p:nvPr/>
        </p:nvSpPr>
        <p:spPr>
          <a:xfrm>
            <a:off x="694944" y="1700784"/>
            <a:ext cx="23895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Texto inicial</a:t>
            </a:r>
            <a:endParaRPr lang="pt-BR" sz="12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xt-197"/>
          <p:cNvSpPr txBox="1"/>
          <p:nvPr/>
        </p:nvSpPr>
        <p:spPr>
          <a:xfrm>
            <a:off x="694944" y="1938528"/>
            <a:ext cx="23895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25.04.2024</a:t>
            </a:r>
            <a:endParaRPr lang="pt-BR" sz="11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198"/>
          <p:cNvSpPr txBox="1"/>
          <p:nvPr/>
        </p:nvSpPr>
        <p:spPr>
          <a:xfrm>
            <a:off x="667512" y="2267712"/>
            <a:ext cx="244442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Exclusão dos ramos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Crédito, Saúde e Consumo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Coops</a:t>
            </a: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trabalho de saúde</a:t>
            </a: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apenas no regime de operadoras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Regime opcional em operações realizadas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exclusivamente com a cooperativa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Mecanismo de tributação compensatória por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fator de integração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Exclusão dos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ramos Agro e Transporte</a:t>
            </a: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do regime opcional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Restringe a não incidência sobre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cooperados não contribuintes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abarca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centrais e suas singulares</a:t>
            </a: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no aproveitamento e repasse de créditos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108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Incidência sobre o </a:t>
            </a:r>
            <a:r>
              <a:rPr lang="pt-BR" sz="108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beneficiamento</a:t>
            </a:r>
            <a:endParaRPr lang="pt-BR" sz="108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marco-199"/>
          <p:cNvSpPr/>
          <p:nvPr/>
        </p:nvSpPr>
        <p:spPr>
          <a:xfrm>
            <a:off x="3523412" y="1417320"/>
            <a:ext cx="201168" cy="201168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ox-200"/>
          <p:cNvSpPr/>
          <p:nvPr/>
        </p:nvSpPr>
        <p:spPr>
          <a:xfrm>
            <a:off x="3358820" y="1664208"/>
            <a:ext cx="2663876" cy="694944"/>
          </a:xfrm>
          <a:prstGeom prst="roundRect">
            <a:avLst>
              <a:gd name="adj" fmla="val 15789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corpo-201"/>
          <p:cNvSpPr/>
          <p:nvPr/>
        </p:nvSpPr>
        <p:spPr>
          <a:xfrm>
            <a:off x="3358820" y="2176272"/>
            <a:ext cx="2663876" cy="393192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xt-202"/>
          <p:cNvSpPr txBox="1"/>
          <p:nvPr/>
        </p:nvSpPr>
        <p:spPr>
          <a:xfrm>
            <a:off x="3505124" y="1700784"/>
            <a:ext cx="23895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Aprovação na Câmara</a:t>
            </a:r>
            <a:endParaRPr lang="pt-BR" sz="12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203"/>
          <p:cNvSpPr txBox="1"/>
          <p:nvPr/>
        </p:nvSpPr>
        <p:spPr>
          <a:xfrm>
            <a:off x="3505124" y="1938528"/>
            <a:ext cx="23895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10.07.2024</a:t>
            </a:r>
            <a:endParaRPr lang="pt-BR" sz="11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204"/>
          <p:cNvSpPr txBox="1"/>
          <p:nvPr/>
        </p:nvSpPr>
        <p:spPr>
          <a:xfrm>
            <a:off x="3477692" y="2267712"/>
            <a:ext cx="244442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exclui os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ramos do </a:t>
            </a:r>
            <a:r>
              <a:rPr lang="pt-BR" sz="930" b="1" noProof="0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fundos/reservas/sobras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recursos públicos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cumulatividade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singulares e centrais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b="1" noProof="0" dirty="0">
                <a:solidFill>
                  <a:srgbClr val="B4530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Dedução de honorários médicos e odontológicos em 50%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na destinação de bens/serviços do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para a cooperativa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em bens/serviços a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contribuinte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Tributação no fornecimento ao associado não contribuinte no Ramo Transporte e Consumo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para o fornecimento de bens/serviços ao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rural não contribuinte</a:t>
            </a: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com a condicionante do estorno dos créditos ordinários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sobre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beneficiamento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Vedação a cumulação de mais de um regime especial, específico ou favorecido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marco-205"/>
          <p:cNvSpPr/>
          <p:nvPr/>
        </p:nvSpPr>
        <p:spPr>
          <a:xfrm>
            <a:off x="6333592" y="1417320"/>
            <a:ext cx="201168" cy="201168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ox-206"/>
          <p:cNvSpPr/>
          <p:nvPr/>
        </p:nvSpPr>
        <p:spPr>
          <a:xfrm>
            <a:off x="6169000" y="1664208"/>
            <a:ext cx="2663876" cy="694944"/>
          </a:xfrm>
          <a:prstGeom prst="roundRect">
            <a:avLst>
              <a:gd name="adj" fmla="val 15789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corpo-207"/>
          <p:cNvSpPr/>
          <p:nvPr/>
        </p:nvSpPr>
        <p:spPr>
          <a:xfrm>
            <a:off x="6169000" y="2176272"/>
            <a:ext cx="2663876" cy="393192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208"/>
          <p:cNvSpPr txBox="1"/>
          <p:nvPr/>
        </p:nvSpPr>
        <p:spPr>
          <a:xfrm>
            <a:off x="6315304" y="1700784"/>
            <a:ext cx="23895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Aprovação no Senado</a:t>
            </a:r>
            <a:endParaRPr lang="pt-BR" sz="12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209"/>
          <p:cNvSpPr txBox="1"/>
          <p:nvPr/>
        </p:nvSpPr>
        <p:spPr>
          <a:xfrm>
            <a:off x="6315304" y="1938528"/>
            <a:ext cx="23895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12.12.2024</a:t>
            </a:r>
            <a:endParaRPr lang="pt-BR" sz="11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xt-210"/>
          <p:cNvSpPr txBox="1"/>
          <p:nvPr/>
        </p:nvSpPr>
        <p:spPr>
          <a:xfrm>
            <a:off x="6287872" y="2267712"/>
            <a:ext cx="244442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exclui os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ramos do </a:t>
            </a:r>
            <a:r>
              <a:rPr lang="pt-BR" sz="930" b="1" noProof="0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fundos/reservas/sobras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recursos públicos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cumulatividade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singulares e centrais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Dedução de honorários médicos e odontológicos em 100%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na destinação de bens/serviços do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para a cooperativa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em bens/serviços a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contribuinte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Tributação no fornecimento ao associado não contribuinte no Ramo Transporte e Consumo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para o fornecimento de bens/serviços ao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rural não contribuinte</a:t>
            </a: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com a condicionante do estorno dos créditos ordinários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sobre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beneficiamento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Possibilidade de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cumulação de mais de um regime</a:t>
            </a: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especial, específico ou favorecido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marco-211"/>
          <p:cNvSpPr/>
          <p:nvPr/>
        </p:nvSpPr>
        <p:spPr>
          <a:xfrm>
            <a:off x="9143771" y="1417320"/>
            <a:ext cx="201168" cy="201168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box-212"/>
          <p:cNvSpPr/>
          <p:nvPr/>
        </p:nvSpPr>
        <p:spPr>
          <a:xfrm>
            <a:off x="8979179" y="1664208"/>
            <a:ext cx="2663876" cy="694944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corpo-213"/>
          <p:cNvSpPr/>
          <p:nvPr/>
        </p:nvSpPr>
        <p:spPr>
          <a:xfrm>
            <a:off x="8979179" y="2176272"/>
            <a:ext cx="2663876" cy="393192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xt-214"/>
          <p:cNvSpPr txBox="1"/>
          <p:nvPr/>
        </p:nvSpPr>
        <p:spPr>
          <a:xfrm>
            <a:off x="9125483" y="1700784"/>
            <a:ext cx="23895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Sanção LC 214/25</a:t>
            </a:r>
            <a:endParaRPr lang="pt-BR" sz="12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xt-215"/>
          <p:cNvSpPr txBox="1"/>
          <p:nvPr/>
        </p:nvSpPr>
        <p:spPr>
          <a:xfrm>
            <a:off x="9125483" y="1938528"/>
            <a:ext cx="23895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16.01.2025</a:t>
            </a:r>
            <a:endParaRPr lang="pt-BR" sz="11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xt-216"/>
          <p:cNvSpPr txBox="1"/>
          <p:nvPr/>
        </p:nvSpPr>
        <p:spPr>
          <a:xfrm>
            <a:off x="9098051" y="2267712"/>
            <a:ext cx="244442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exclui os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ramos do </a:t>
            </a:r>
            <a:r>
              <a:rPr lang="pt-BR" sz="930" b="1" noProof="0" dirty="0" err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fundos/reservas/sobras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recursos públicos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cumulatividade em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singulares e centrais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Dedução de honorários médicos e odontológicos em 100%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na destinação de bens/serviços do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para a cooperativa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em bens/serviços a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contribuinte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para o fornecimento de bens/serviços ao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rural não contribuinte</a:t>
            </a: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com a condicionante do estorno dos créditos ordinários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incidência sobre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beneficiamento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Possibilidade de </a:t>
            </a:r>
            <a:r>
              <a:rPr lang="pt-BR" sz="93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cumulação de mais de um regime</a:t>
            </a:r>
            <a:r>
              <a:rPr lang="pt-BR" sz="93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especial, específico ou favorecido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01600" indent="-101600">
              <a:spcAft>
                <a:spcPts val="200"/>
              </a:spcAft>
              <a:buSzPct val="100000"/>
              <a:buChar char="•"/>
            </a:pPr>
            <a:r>
              <a:rPr lang="pt-BR" sz="93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Tributação no fornecimento ao associado não contribuinte (Ramo Transporte e Ramo Consumo)</a:t>
            </a:r>
            <a:endParaRPr lang="pt-BR" sz="93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13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 cooperativa, a flor circula sem tributo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218"/>
          <p:cNvSpPr/>
          <p:nvPr/>
        </p:nvSpPr>
        <p:spPr>
          <a:xfrm>
            <a:off x="548640" y="1828800"/>
            <a:ext cx="274320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219"/>
          <p:cNvSpPr txBox="1"/>
          <p:nvPr/>
        </p:nvSpPr>
        <p:spPr>
          <a:xfrm>
            <a:off x="685800" y="202996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9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cooperado</a:t>
            </a:r>
            <a:endParaRPr lang="pt-BR" sz="19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220"/>
          <p:cNvSpPr txBox="1"/>
          <p:nvPr/>
        </p:nvSpPr>
        <p:spPr>
          <a:xfrm>
            <a:off x="685800" y="2468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cultiva e entrega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ox-221"/>
          <p:cNvSpPr/>
          <p:nvPr/>
        </p:nvSpPr>
        <p:spPr>
          <a:xfrm>
            <a:off x="4724248" y="1828800"/>
            <a:ext cx="274320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222"/>
          <p:cNvSpPr txBox="1"/>
          <p:nvPr/>
        </p:nvSpPr>
        <p:spPr>
          <a:xfrm>
            <a:off x="4861408" y="202996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9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Cooperativa</a:t>
            </a:r>
            <a:endParaRPr lang="pt-BR" sz="19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223"/>
          <p:cNvSpPr txBox="1"/>
          <p:nvPr/>
        </p:nvSpPr>
        <p:spPr>
          <a:xfrm>
            <a:off x="4861408" y="2468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50" noProof="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recebe, classifica e vende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ox-224"/>
          <p:cNvSpPr/>
          <p:nvPr/>
        </p:nvSpPr>
        <p:spPr>
          <a:xfrm>
            <a:off x="8899855" y="1828800"/>
            <a:ext cx="274320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225"/>
          <p:cNvSpPr txBox="1"/>
          <p:nvPr/>
        </p:nvSpPr>
        <p:spPr>
          <a:xfrm>
            <a:off x="9037015" y="202996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9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Mercado</a:t>
            </a:r>
            <a:endParaRPr lang="pt-BR" sz="19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xt-226"/>
          <p:cNvSpPr txBox="1"/>
          <p:nvPr/>
        </p:nvSpPr>
        <p:spPr>
          <a:xfrm>
            <a:off x="9037015" y="2468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atacado, floriculturas e supermercados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227"/>
          <p:cNvSpPr txBox="1"/>
          <p:nvPr/>
        </p:nvSpPr>
        <p:spPr>
          <a:xfrm>
            <a:off x="3291840" y="1847088"/>
            <a:ext cx="1432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entrega da flor</a:t>
            </a:r>
            <a:endParaRPr lang="pt-BR" sz="12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seta-228"/>
          <p:cNvSpPr/>
          <p:nvPr/>
        </p:nvSpPr>
        <p:spPr>
          <a:xfrm>
            <a:off x="3429000" y="2258568"/>
            <a:ext cx="1158088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box-229"/>
          <p:cNvSpPr/>
          <p:nvPr/>
        </p:nvSpPr>
        <p:spPr>
          <a:xfrm>
            <a:off x="3413684" y="2450592"/>
            <a:ext cx="1188720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230"/>
          <p:cNvSpPr txBox="1"/>
          <p:nvPr/>
        </p:nvSpPr>
        <p:spPr>
          <a:xfrm>
            <a:off x="3413684" y="245059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tributo zero</a:t>
            </a:r>
            <a:endParaRPr lang="pt-BR" sz="12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231"/>
          <p:cNvSpPr txBox="1"/>
          <p:nvPr/>
        </p:nvSpPr>
        <p:spPr>
          <a:xfrm>
            <a:off x="7467448" y="1847088"/>
            <a:ext cx="1432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venda da flor</a:t>
            </a:r>
            <a:endParaRPr lang="pt-BR" sz="12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seta-232"/>
          <p:cNvSpPr/>
          <p:nvPr/>
        </p:nvSpPr>
        <p:spPr>
          <a:xfrm>
            <a:off x="7604608" y="2258568"/>
            <a:ext cx="1158088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ox-233"/>
          <p:cNvSpPr/>
          <p:nvPr/>
        </p:nvSpPr>
        <p:spPr>
          <a:xfrm>
            <a:off x="7589291" y="2450592"/>
            <a:ext cx="1188720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xt-234"/>
          <p:cNvSpPr txBox="1"/>
          <p:nvPr/>
        </p:nvSpPr>
        <p:spPr>
          <a:xfrm>
            <a:off x="7589291" y="245059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tributo zero</a:t>
            </a:r>
            <a:endParaRPr lang="pt-BR" sz="12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box-235"/>
          <p:cNvSpPr/>
          <p:nvPr/>
        </p:nvSpPr>
        <p:spPr>
          <a:xfrm>
            <a:off x="548640" y="3429000"/>
            <a:ext cx="3515258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irc-236"/>
          <p:cNvSpPr/>
          <p:nvPr/>
        </p:nvSpPr>
        <p:spPr>
          <a:xfrm>
            <a:off x="822960" y="370332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ico-23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" y="3856939"/>
            <a:ext cx="332842" cy="332842"/>
          </a:xfrm>
          <a:prstGeom prst="rect">
            <a:avLst/>
          </a:prstGeom>
        </p:spPr>
      </p:pic>
      <p:sp>
        <p:nvSpPr>
          <p:cNvPr id="24" name="txt-238"/>
          <p:cNvSpPr txBox="1"/>
          <p:nvPr/>
        </p:nvSpPr>
        <p:spPr>
          <a:xfrm>
            <a:off x="1645920" y="3703320"/>
            <a:ext cx="21893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dinheiro que volta ao cooperado</a:t>
            </a:r>
            <a:endParaRPr lang="pt-BR" sz="16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xt-239"/>
          <p:cNvSpPr txBox="1"/>
          <p:nvPr/>
        </p:nvSpPr>
        <p:spPr>
          <a:xfrm>
            <a:off x="822960" y="4526280"/>
            <a:ext cx="29666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repasse do valor da venda e a distribuição de sobras ficam fora do tributo.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box-240"/>
          <p:cNvSpPr/>
          <p:nvPr/>
        </p:nvSpPr>
        <p:spPr>
          <a:xfrm>
            <a:off x="4338218" y="3429000"/>
            <a:ext cx="3515258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circ-241"/>
          <p:cNvSpPr/>
          <p:nvPr/>
        </p:nvSpPr>
        <p:spPr>
          <a:xfrm>
            <a:off x="4612538" y="370332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ico-24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158" y="3856939"/>
            <a:ext cx="332842" cy="332842"/>
          </a:xfrm>
          <a:prstGeom prst="rect">
            <a:avLst/>
          </a:prstGeom>
        </p:spPr>
      </p:pic>
      <p:sp>
        <p:nvSpPr>
          <p:cNvPr id="29" name="txt-243"/>
          <p:cNvSpPr txBox="1"/>
          <p:nvPr/>
        </p:nvSpPr>
        <p:spPr>
          <a:xfrm>
            <a:off x="5435498" y="3703320"/>
            <a:ext cx="21893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a cooperativa fornece</a:t>
            </a:r>
            <a:endParaRPr lang="pt-BR" sz="16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xt-244"/>
          <p:cNvSpPr txBox="1"/>
          <p:nvPr/>
        </p:nvSpPr>
        <p:spPr>
          <a:xfrm>
            <a:off x="4612538" y="4526280"/>
            <a:ext cx="29666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Insumos e outros bens podem chegar ao cooperado com tributo zero, conforme o perfil dele.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box-245"/>
          <p:cNvSpPr/>
          <p:nvPr/>
        </p:nvSpPr>
        <p:spPr>
          <a:xfrm>
            <a:off x="8127797" y="3429000"/>
            <a:ext cx="3515258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circ-246"/>
          <p:cNvSpPr/>
          <p:nvPr/>
        </p:nvSpPr>
        <p:spPr>
          <a:xfrm>
            <a:off x="8402117" y="370332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3" name="ico-24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5736" y="3856939"/>
            <a:ext cx="332842" cy="332842"/>
          </a:xfrm>
          <a:prstGeom prst="rect">
            <a:avLst/>
          </a:prstGeom>
        </p:spPr>
      </p:pic>
      <p:sp>
        <p:nvSpPr>
          <p:cNvPr id="34" name="txt-248"/>
          <p:cNvSpPr txBox="1"/>
          <p:nvPr/>
        </p:nvSpPr>
        <p:spPr>
          <a:xfrm>
            <a:off x="9225077" y="3703320"/>
            <a:ext cx="21893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Não é automático</a:t>
            </a:r>
            <a:endParaRPr lang="pt-BR" sz="16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xt-249"/>
          <p:cNvSpPr txBox="1"/>
          <p:nvPr/>
        </p:nvSpPr>
        <p:spPr>
          <a:xfrm>
            <a:off x="8402117" y="4526280"/>
            <a:ext cx="29666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usar o regime próprio, é preciso optar. Janela de 2026: até 31/10 (no IBS, prazo suspenso por liminar).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14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e cooperativa: as regras que ligam os dois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2971800" y="1444752"/>
            <a:ext cx="4206240" cy="41148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5"/>
          <p:cNvSpPr txBox="1"/>
          <p:nvPr/>
        </p:nvSpPr>
        <p:spPr>
          <a:xfrm>
            <a:off x="2971800" y="144475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NÃO contribuinte (fora do regime regular)</a:t>
            </a:r>
          </a:p>
        </p:txBody>
      </p:sp>
      <p:sp>
        <p:nvSpPr>
          <p:cNvPr id="6" name="box-6"/>
          <p:cNvSpPr/>
          <p:nvPr/>
        </p:nvSpPr>
        <p:spPr>
          <a:xfrm>
            <a:off x="7315200" y="1444752"/>
            <a:ext cx="4327855" cy="411480"/>
          </a:xfrm>
          <a:prstGeom prst="roundRect">
            <a:avLst>
              <a:gd name="adj" fmla="val 3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xt-7"/>
          <p:cNvSpPr txBox="1"/>
          <p:nvPr/>
        </p:nvSpPr>
        <p:spPr>
          <a:xfrm>
            <a:off x="7315200" y="1444752"/>
            <a:ext cx="43278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Cooperado CONTRIBUINTE (regime regular)</a:t>
            </a:r>
          </a:p>
        </p:txBody>
      </p:sp>
      <p:sp>
        <p:nvSpPr>
          <p:cNvPr id="8" name="box-8"/>
          <p:cNvSpPr/>
          <p:nvPr/>
        </p:nvSpPr>
        <p:spPr>
          <a:xfrm>
            <a:off x="548640" y="1947672"/>
            <a:ext cx="11094415" cy="676656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9"/>
          <p:cNvSpPr txBox="1"/>
          <p:nvPr/>
        </p:nvSpPr>
        <p:spPr>
          <a:xfrm>
            <a:off x="731520" y="1947672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Entrega da flor à cooperativa</a:t>
            </a:r>
          </a:p>
        </p:txBody>
      </p:sp>
      <p:sp>
        <p:nvSpPr>
          <p:cNvPr id="10" name="txt-10"/>
          <p:cNvSpPr txBox="1"/>
          <p:nvPr/>
        </p:nvSpPr>
        <p:spPr>
          <a:xfrm>
            <a:off x="2971800" y="2011680"/>
            <a:ext cx="4114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 CBS e IBS, porque ele não é contribuinte. A cooperativa apropria crédito presumido sobre o valor recebido (art. 168, § 9º).</a:t>
            </a:r>
          </a:p>
        </p:txBody>
      </p:sp>
      <p:sp>
        <p:nvSpPr>
          <p:cNvPr id="11" name="txt-11"/>
          <p:cNvSpPr txBox="1"/>
          <p:nvPr/>
        </p:nvSpPr>
        <p:spPr>
          <a:xfrm>
            <a:off x="7315200" y="2011680"/>
            <a:ext cx="4163263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pelo regime da cooperativa (art. 271, I). Ele mantém os créditos das compras e pode transferi-los à cooperativa (art. 272).</a:t>
            </a:r>
          </a:p>
        </p:txBody>
      </p:sp>
      <p:sp>
        <p:nvSpPr>
          <p:cNvPr id="12" name="box-12"/>
          <p:cNvSpPr/>
          <p:nvPr/>
        </p:nvSpPr>
        <p:spPr>
          <a:xfrm>
            <a:off x="548640" y="2697480"/>
            <a:ext cx="11094415" cy="676656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13"/>
          <p:cNvSpPr txBox="1"/>
          <p:nvPr/>
        </p:nvSpPr>
        <p:spPr>
          <a:xfrm>
            <a:off x="731520" y="2697480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a cooperativa fornece a ele</a:t>
            </a:r>
          </a:p>
        </p:txBody>
      </p:sp>
      <p:sp>
        <p:nvSpPr>
          <p:cNvPr id="14" name="txt-14"/>
          <p:cNvSpPr txBox="1"/>
          <p:nvPr/>
        </p:nvSpPr>
        <p:spPr>
          <a:xfrm>
            <a:off x="2971800" y="2761488"/>
            <a:ext cx="4114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Bens materiais (insumos, embalagens) com alíquota zero, mas a cooperativa anula os créditos desses bens (art. 271, § 1º, II). Serviços: tributados.</a:t>
            </a:r>
          </a:p>
        </p:txBody>
      </p:sp>
      <p:sp>
        <p:nvSpPr>
          <p:cNvPr id="15" name="txt-15"/>
          <p:cNvSpPr txBox="1"/>
          <p:nvPr/>
        </p:nvSpPr>
        <p:spPr>
          <a:xfrm>
            <a:off x="7315200" y="2761488"/>
            <a:ext cx="4163263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Bens e serviços com alíquota zero, e a cooperativa mantém os créditos das suas compras (art. 271, II; art. 52).</a:t>
            </a:r>
          </a:p>
        </p:txBody>
      </p:sp>
      <p:sp>
        <p:nvSpPr>
          <p:cNvPr id="16" name="box-16"/>
          <p:cNvSpPr/>
          <p:nvPr/>
        </p:nvSpPr>
        <p:spPr>
          <a:xfrm>
            <a:off x="548640" y="3447288"/>
            <a:ext cx="11094415" cy="676656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17"/>
          <p:cNvSpPr txBox="1"/>
          <p:nvPr/>
        </p:nvSpPr>
        <p:spPr>
          <a:xfrm>
            <a:off x="731520" y="3447288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Insumos com diferimento (art. 138)</a:t>
            </a:r>
          </a:p>
        </p:txBody>
      </p:sp>
      <p:sp>
        <p:nvSpPr>
          <p:cNvPr id="18" name="txt-18"/>
          <p:cNvSpPr txBox="1"/>
          <p:nvPr/>
        </p:nvSpPr>
        <p:spPr>
          <a:xfrm>
            <a:off x="2971800" y="3511296"/>
            <a:ext cx="4114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Prevalece o diferimento, não a alíquota zero (art. 271, § 4º). Para o não contribuinte, só com declaração e em parte (Regulamentos, art. 214).</a:t>
            </a:r>
          </a:p>
        </p:txBody>
      </p:sp>
      <p:sp>
        <p:nvSpPr>
          <p:cNvPr id="19" name="txt-19"/>
          <p:cNvSpPr txBox="1"/>
          <p:nvPr/>
        </p:nvSpPr>
        <p:spPr>
          <a:xfrm>
            <a:off x="7315200" y="3511296"/>
            <a:ext cx="4163263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Prevalece </a:t>
            </a:r>
            <a:r>
              <a:rPr lang="pt-BR" sz="1100" dirty="0">
                <a:latin typeface="Segoe UI" panose="020B0502040204020203" pitchFamily="34" charset="0"/>
                <a:cs typeface="Segoe UI" panose="020B0502040204020203" pitchFamily="34" charset="0"/>
              </a:rPr>
              <a:t>aplicação da alíquota zero (art. 271, </a:t>
            </a: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§ 1º, II); </a:t>
            </a:r>
          </a:p>
        </p:txBody>
      </p:sp>
      <p:sp>
        <p:nvSpPr>
          <p:cNvPr id="20" name="box-20"/>
          <p:cNvSpPr/>
          <p:nvPr/>
        </p:nvSpPr>
        <p:spPr>
          <a:xfrm>
            <a:off x="548640" y="4197096"/>
            <a:ext cx="11094415" cy="676656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21"/>
          <p:cNvSpPr txBox="1"/>
          <p:nvPr/>
        </p:nvSpPr>
        <p:spPr>
          <a:xfrm>
            <a:off x="731520" y="4197096"/>
            <a:ext cx="2103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Nota fiscal</a:t>
            </a:r>
          </a:p>
        </p:txBody>
      </p:sp>
      <p:sp>
        <p:nvSpPr>
          <p:cNvPr id="22" name="txt-22"/>
          <p:cNvSpPr txBox="1"/>
          <p:nvPr/>
        </p:nvSpPr>
        <p:spPr>
          <a:xfrm>
            <a:off x="2971800" y="4261104"/>
            <a:ext cx="4114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partir de 1º/1/2027 o produtor pessoa física emite nota eletrônica; o Sistema OCB pediu dispensa nas operações com a própria cooperativa (em análise).</a:t>
            </a:r>
          </a:p>
        </p:txBody>
      </p:sp>
      <p:sp>
        <p:nvSpPr>
          <p:cNvPr id="23" name="txt-23"/>
          <p:cNvSpPr txBox="1"/>
          <p:nvPr/>
        </p:nvSpPr>
        <p:spPr>
          <a:xfrm>
            <a:off x="7315200" y="4261104"/>
            <a:ext cx="4163263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Nota com destaque de CBS e IBS. A transferência de créditos exige nota própria, após a apuração, limitada ao saldo credor (Regulamentos, arts. 394 e 395).</a:t>
            </a:r>
          </a:p>
        </p:txBody>
      </p:sp>
      <p:sp>
        <p:nvSpPr>
          <p:cNvPr id="24" name="box-24"/>
          <p:cNvSpPr/>
          <p:nvPr/>
        </p:nvSpPr>
        <p:spPr>
          <a:xfrm>
            <a:off x="548640" y="4946904"/>
            <a:ext cx="11094415" cy="475488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xt-25"/>
          <p:cNvSpPr txBox="1"/>
          <p:nvPr/>
        </p:nvSpPr>
        <p:spPr>
          <a:xfrm>
            <a:off x="731520" y="494690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Repasse da venda e sobras</a:t>
            </a:r>
          </a:p>
        </p:txBody>
      </p:sp>
      <p:sp>
        <p:nvSpPr>
          <p:cNvPr id="26" name="txt-26"/>
          <p:cNvSpPr txBox="1"/>
          <p:nvPr/>
        </p:nvSpPr>
        <p:spPr>
          <a:xfrm>
            <a:off x="2971800" y="4946904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Fora da incidência nos dois casos: o repasse do valor das operações e a distribuição de sobras em dinheiro não pagam CBS e IBS (art. 6º, XI).</a:t>
            </a:r>
          </a:p>
        </p:txBody>
      </p:sp>
      <p:sp>
        <p:nvSpPr>
          <p:cNvPr id="27" name="txt-baselegal"/>
          <p:cNvSpPr txBox="1"/>
          <p:nvPr/>
        </p:nvSpPr>
        <p:spPr>
          <a:xfrm>
            <a:off x="548640" y="551383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Beneficiamento que volta ao cooperado não gera crédito presumido (Regulamentos, art. 249, p. único). Associado no Simples Nacional: sem crédito presumido (art. 168, § 9º).</a:t>
            </a: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15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o tributo dos insumos pode voltar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252"/>
          <p:cNvSpPr/>
          <p:nvPr/>
        </p:nvSpPr>
        <p:spPr>
          <a:xfrm>
            <a:off x="548640" y="1737360"/>
            <a:ext cx="2567864" cy="297180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253"/>
          <p:cNvSpPr/>
          <p:nvPr/>
        </p:nvSpPr>
        <p:spPr>
          <a:xfrm>
            <a:off x="804672" y="1993392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254"/>
          <p:cNvSpPr txBox="1"/>
          <p:nvPr/>
        </p:nvSpPr>
        <p:spPr>
          <a:xfrm>
            <a:off x="804672" y="1993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xt-255"/>
          <p:cNvSpPr txBox="1"/>
          <p:nvPr/>
        </p:nvSpPr>
        <p:spPr>
          <a:xfrm>
            <a:off x="804672" y="2697480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produtor compra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256"/>
          <p:cNvSpPr txBox="1"/>
          <p:nvPr/>
        </p:nvSpPr>
        <p:spPr>
          <a:xfrm>
            <a:off x="804672" y="3383280"/>
            <a:ext cx="2110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Energia, embalagens, frete e insumos chegam com tributo no preço.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ox-257"/>
          <p:cNvSpPr/>
          <p:nvPr/>
        </p:nvSpPr>
        <p:spPr>
          <a:xfrm>
            <a:off x="3390824" y="1737360"/>
            <a:ext cx="2567864" cy="297180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irc-258"/>
          <p:cNvSpPr/>
          <p:nvPr/>
        </p:nvSpPr>
        <p:spPr>
          <a:xfrm>
            <a:off x="3646856" y="1993392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259"/>
          <p:cNvSpPr txBox="1"/>
          <p:nvPr/>
        </p:nvSpPr>
        <p:spPr>
          <a:xfrm>
            <a:off x="3646856" y="1993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xt-260"/>
          <p:cNvSpPr txBox="1"/>
          <p:nvPr/>
        </p:nvSpPr>
        <p:spPr>
          <a:xfrm>
            <a:off x="3646856" y="2697480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Entrega a flor à cooperativa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261"/>
          <p:cNvSpPr txBox="1"/>
          <p:nvPr/>
        </p:nvSpPr>
        <p:spPr>
          <a:xfrm>
            <a:off x="3646856" y="3383280"/>
            <a:ext cx="2110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entrega sai com tributo zero.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box-262"/>
          <p:cNvSpPr/>
          <p:nvPr/>
        </p:nvSpPr>
        <p:spPr>
          <a:xfrm>
            <a:off x="6233008" y="1737360"/>
            <a:ext cx="2567864" cy="297180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circ-263"/>
          <p:cNvSpPr/>
          <p:nvPr/>
        </p:nvSpPr>
        <p:spPr>
          <a:xfrm>
            <a:off x="6489040" y="1993392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264"/>
          <p:cNvSpPr txBox="1"/>
          <p:nvPr/>
        </p:nvSpPr>
        <p:spPr>
          <a:xfrm>
            <a:off x="6489040" y="1993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265"/>
          <p:cNvSpPr txBox="1"/>
          <p:nvPr/>
        </p:nvSpPr>
        <p:spPr>
          <a:xfrm>
            <a:off x="6489040" y="2697480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cooperativa reúne os créditos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xt-266"/>
          <p:cNvSpPr txBox="1"/>
          <p:nvPr/>
        </p:nvSpPr>
        <p:spPr>
          <a:xfrm>
            <a:off x="6489040" y="3383280"/>
            <a:ext cx="2110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 pequeno produtor, um crédito calculado pelo governo. Do produtor que está no sistema, os créditos que ele transfere.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ox-267"/>
          <p:cNvSpPr/>
          <p:nvPr/>
        </p:nvSpPr>
        <p:spPr>
          <a:xfrm>
            <a:off x="9075191" y="1737360"/>
            <a:ext cx="2567864" cy="2971800"/>
          </a:xfrm>
          <a:prstGeom prst="roundRect">
            <a:avLst>
              <a:gd name="adj" fmla="val 4273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circ-268"/>
          <p:cNvSpPr/>
          <p:nvPr/>
        </p:nvSpPr>
        <p:spPr>
          <a:xfrm>
            <a:off x="9331223" y="1993392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269"/>
          <p:cNvSpPr txBox="1"/>
          <p:nvPr/>
        </p:nvSpPr>
        <p:spPr>
          <a:xfrm>
            <a:off x="9331223" y="1993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270"/>
          <p:cNvSpPr txBox="1"/>
          <p:nvPr/>
        </p:nvSpPr>
        <p:spPr>
          <a:xfrm>
            <a:off x="9331223" y="2697480"/>
            <a:ext cx="21106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valor volta para a cadeia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xt-271"/>
          <p:cNvSpPr txBox="1"/>
          <p:nvPr/>
        </p:nvSpPr>
        <p:spPr>
          <a:xfrm>
            <a:off x="9331223" y="3383280"/>
            <a:ext cx="21106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a flor é tributo zero, sobra crédito. A cooperativa pede a devolução e o ganho pode chegar ao cooperado.</a:t>
            </a:r>
            <a:endParaRPr lang="pt-BR" sz="1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box-272"/>
          <p:cNvSpPr/>
          <p:nvPr/>
        </p:nvSpPr>
        <p:spPr>
          <a:xfrm>
            <a:off x="548640" y="4892040"/>
            <a:ext cx="11094415" cy="777240"/>
          </a:xfrm>
          <a:prstGeom prst="roundRect">
            <a:avLst>
              <a:gd name="adj" fmla="val 14118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ico-27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093208"/>
            <a:ext cx="384048" cy="384048"/>
          </a:xfrm>
          <a:prstGeom prst="rect">
            <a:avLst/>
          </a:prstGeom>
        </p:spPr>
      </p:pic>
      <p:sp>
        <p:nvSpPr>
          <p:cNvPr id="26" name="txt-274"/>
          <p:cNvSpPr txBox="1"/>
          <p:nvPr/>
        </p:nvSpPr>
        <p:spPr>
          <a:xfrm>
            <a:off x="1325880" y="4892040"/>
            <a:ext cx="101342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percentual do crédito do pequeno produtor é definido pelo governo a cada ano. Acompanhe a publicação: ele pesa diretamente nessa conta.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16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Crédito presumido: as regras do art. 168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548640" y="1463040"/>
            <a:ext cx="5440680" cy="182880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5"/>
          <p:cNvSpPr/>
          <p:nvPr/>
        </p:nvSpPr>
        <p:spPr>
          <a:xfrm>
            <a:off x="777240" y="1627632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co-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35" y="1750527"/>
            <a:ext cx="266273" cy="266273"/>
          </a:xfrm>
          <a:prstGeom prst="rect">
            <a:avLst/>
          </a:prstGeom>
        </p:spPr>
      </p:pic>
      <p:sp>
        <p:nvSpPr>
          <p:cNvPr id="7" name="txt-7"/>
          <p:cNvSpPr txBox="1"/>
          <p:nvPr/>
        </p:nvSpPr>
        <p:spPr>
          <a:xfrm>
            <a:off x="1463040" y="162763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Quem usa</a:t>
            </a:r>
          </a:p>
        </p:txBody>
      </p:sp>
      <p:sp>
        <p:nvSpPr>
          <p:cNvPr id="8" name="txt-8"/>
          <p:cNvSpPr txBox="1"/>
          <p:nvPr/>
        </p:nvSpPr>
        <p:spPr>
          <a:xfrm>
            <a:off x="777240" y="219456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contribuinte do regime regular que compra de produtor não contribuinte, inclusive a cooperativa optante pelo regime próprio (§ 9º). Não vale para o que vem de associado no Simples Nacional nem para o beneficiamento que volta ao associado.</a:t>
            </a:r>
          </a:p>
        </p:txBody>
      </p:sp>
      <p:sp>
        <p:nvSpPr>
          <p:cNvPr id="9" name="box-9"/>
          <p:cNvSpPr/>
          <p:nvPr/>
        </p:nvSpPr>
        <p:spPr>
          <a:xfrm>
            <a:off x="6202375" y="1463040"/>
            <a:ext cx="5440680" cy="182880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irc-10"/>
          <p:cNvSpPr/>
          <p:nvPr/>
        </p:nvSpPr>
        <p:spPr>
          <a:xfrm>
            <a:off x="6430975" y="1627632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ico-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871" y="1750527"/>
            <a:ext cx="266273" cy="266273"/>
          </a:xfrm>
          <a:prstGeom prst="rect">
            <a:avLst/>
          </a:prstGeom>
        </p:spPr>
      </p:pic>
      <p:sp>
        <p:nvSpPr>
          <p:cNvPr id="12" name="txt-12"/>
          <p:cNvSpPr txBox="1"/>
          <p:nvPr/>
        </p:nvSpPr>
        <p:spPr>
          <a:xfrm>
            <a:off x="7116775" y="162763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se calcula</a:t>
            </a:r>
          </a:p>
        </p:txBody>
      </p:sp>
      <p:sp>
        <p:nvSpPr>
          <p:cNvPr id="13" name="txt-13"/>
          <p:cNvSpPr txBox="1"/>
          <p:nvPr/>
        </p:nvSpPr>
        <p:spPr>
          <a:xfrm>
            <a:off x="6430975" y="219456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Percentual × valor líquido. A nota de entrada discrimina o valor da operação, o crédito presumido e o valor líquido (§ 1º). O percentual reflete a carga média dos insumos do setor nos 5 anos anteriores (§ 5º) e pode variar por produto, faixa de receita e tipo de produtor (§ 6º).</a:t>
            </a:r>
          </a:p>
        </p:txBody>
      </p:sp>
      <p:sp>
        <p:nvSpPr>
          <p:cNvPr id="14" name="box-14"/>
          <p:cNvSpPr/>
          <p:nvPr/>
        </p:nvSpPr>
        <p:spPr>
          <a:xfrm>
            <a:off x="548640" y="3383280"/>
            <a:ext cx="5440680" cy="182880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circ-15"/>
          <p:cNvSpPr/>
          <p:nvPr/>
        </p:nvSpPr>
        <p:spPr>
          <a:xfrm>
            <a:off x="777240" y="3547872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ico-1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135" y="3670767"/>
            <a:ext cx="266273" cy="266273"/>
          </a:xfrm>
          <a:prstGeom prst="rect">
            <a:avLst/>
          </a:prstGeom>
        </p:spPr>
      </p:pic>
      <p:sp>
        <p:nvSpPr>
          <p:cNvPr id="17" name="txt-17"/>
          <p:cNvSpPr txBox="1"/>
          <p:nvPr/>
        </p:nvSpPr>
        <p:spPr>
          <a:xfrm>
            <a:off x="1463040" y="354787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Quando sai o percentual</a:t>
            </a:r>
          </a:p>
        </p:txBody>
      </p:sp>
      <p:sp>
        <p:nvSpPr>
          <p:cNvPr id="18" name="txt-18"/>
          <p:cNvSpPr txBox="1"/>
          <p:nvPr/>
        </p:nvSpPr>
        <p:spPr>
          <a:xfrm>
            <a:off x="777240" y="411480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Ato conjunto do Ministro da Fazenda e do CGIBS, até setembro, com vigência em 1º de janeiro seguinte (§ 4º). De 2027 a 2031 a série pode ser menor que 5 anos (§ 10). </a:t>
            </a:r>
          </a:p>
          <a:p>
            <a:pPr marL="0" indent="0">
              <a:buNone/>
            </a:pPr>
            <a:endParaRPr lang="pt-BR" sz="11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 26/10/2026 ainda não havia publicação: é um dos atos pendentes citados na liminar.</a:t>
            </a:r>
          </a:p>
        </p:txBody>
      </p:sp>
      <p:sp>
        <p:nvSpPr>
          <p:cNvPr id="19" name="box-19"/>
          <p:cNvSpPr/>
          <p:nvPr/>
        </p:nvSpPr>
        <p:spPr>
          <a:xfrm>
            <a:off x="6202375" y="3383280"/>
            <a:ext cx="5440680" cy="182880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circ-20"/>
          <p:cNvSpPr/>
          <p:nvPr/>
        </p:nvSpPr>
        <p:spPr>
          <a:xfrm>
            <a:off x="6430975" y="3547872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ico-2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871" y="3670767"/>
            <a:ext cx="266273" cy="266273"/>
          </a:xfrm>
          <a:prstGeom prst="rect">
            <a:avLst/>
          </a:prstGeom>
        </p:spPr>
      </p:pic>
      <p:sp>
        <p:nvSpPr>
          <p:cNvPr id="22" name="txt-22"/>
          <p:cNvSpPr txBox="1"/>
          <p:nvPr/>
        </p:nvSpPr>
        <p:spPr>
          <a:xfrm>
            <a:off x="7116775" y="354787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se usa</a:t>
            </a:r>
          </a:p>
        </p:txBody>
      </p:sp>
      <p:sp>
        <p:nvSpPr>
          <p:cNvPr id="23" name="txt-23"/>
          <p:cNvSpPr txBox="1"/>
          <p:nvPr/>
        </p:nvSpPr>
        <p:spPr>
          <a:xfrm>
            <a:off x="6430975" y="411480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Deduz a CBS e o IBS devidos e permite ressarcimento (§ 8º; Regulamentos, art. 248). Como a flor é alíquota zero, o caminho natural da cooperativa é o ressarcimento (arts. 39 e 40: 30, 60 ou 180 dias). Insumos com diferimento reduzem o presumido (Regulamentos, art. 247).</a:t>
            </a:r>
          </a:p>
        </p:txBody>
      </p:sp>
      <p:sp>
        <p:nvSpPr>
          <p:cNvPr id="24" name="box-24"/>
          <p:cNvSpPr/>
          <p:nvPr/>
        </p:nvSpPr>
        <p:spPr>
          <a:xfrm>
            <a:off x="548640" y="5440680"/>
            <a:ext cx="11094415" cy="475488"/>
          </a:xfrm>
          <a:prstGeom prst="roundRect">
            <a:avLst>
              <a:gd name="adj" fmla="val 923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ico-2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5513832"/>
            <a:ext cx="329184" cy="329184"/>
          </a:xfrm>
          <a:prstGeom prst="rect">
            <a:avLst/>
          </a:prstGeom>
        </p:spPr>
      </p:pic>
      <p:sp>
        <p:nvSpPr>
          <p:cNvPr id="26" name="txt-26"/>
          <p:cNvSpPr txBox="1"/>
          <p:nvPr/>
        </p:nvSpPr>
        <p:spPr>
          <a:xfrm>
            <a:off x="1280160" y="5440680"/>
            <a:ext cx="10241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Exemplo com percentual hipotético: </a:t>
            </a:r>
            <a:r>
              <a:rPr lang="pt-BR" sz="1200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R$ 100 mil recebidos de pequenos produtores × 5% = R$ 5 mil de crédito. Troque pelo percentual oficial assim que publicado.</a:t>
            </a:r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17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caminho da flor e do crédito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548640" y="2606040"/>
            <a:ext cx="2011680" cy="192024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5"/>
          <p:cNvSpPr/>
          <p:nvPr/>
        </p:nvSpPr>
        <p:spPr>
          <a:xfrm>
            <a:off x="731520" y="276148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co-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2871216"/>
            <a:ext cx="237744" cy="237744"/>
          </a:xfrm>
          <a:prstGeom prst="rect">
            <a:avLst/>
          </a:prstGeom>
        </p:spPr>
      </p:pic>
      <p:sp>
        <p:nvSpPr>
          <p:cNvPr id="7" name="txt-7"/>
          <p:cNvSpPr txBox="1"/>
          <p:nvPr/>
        </p:nvSpPr>
        <p:spPr>
          <a:xfrm>
            <a:off x="1280160" y="276148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Compras</a:t>
            </a:r>
          </a:p>
        </p:txBody>
      </p:sp>
      <p:sp>
        <p:nvSpPr>
          <p:cNvPr id="8" name="txt-8"/>
          <p:cNvSpPr txBox="1"/>
          <p:nvPr/>
        </p:nvSpPr>
        <p:spPr>
          <a:xfrm>
            <a:off x="731520" y="3310128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Energia, embalagens e frete: alíquota cheia. Fertilizantes e defensivos: 60% menor ou diferido. O tributo vem no preço.</a:t>
            </a:r>
          </a:p>
        </p:txBody>
      </p:sp>
      <p:sp>
        <p:nvSpPr>
          <p:cNvPr id="9" name="seta-9"/>
          <p:cNvSpPr/>
          <p:nvPr/>
        </p:nvSpPr>
        <p:spPr>
          <a:xfrm>
            <a:off x="2560320" y="3566160"/>
            <a:ext cx="228600" cy="0"/>
          </a:xfrm>
          <a:prstGeom prst="line">
            <a:avLst/>
          </a:prstGeom>
          <a:noFill/>
          <a:ln w="222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eta-10"/>
          <p:cNvSpPr/>
          <p:nvPr/>
        </p:nvSpPr>
        <p:spPr>
          <a:xfrm>
            <a:off x="2788920" y="2148840"/>
            <a:ext cx="0" cy="2697480"/>
          </a:xfrm>
          <a:prstGeom prst="line">
            <a:avLst/>
          </a:prstGeom>
          <a:noFill/>
          <a:ln w="222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seta-11"/>
          <p:cNvSpPr/>
          <p:nvPr/>
        </p:nvSpPr>
        <p:spPr>
          <a:xfrm>
            <a:off x="2788920" y="2148840"/>
            <a:ext cx="228600" cy="0"/>
          </a:xfrm>
          <a:prstGeom prst="line">
            <a:avLst/>
          </a:prstGeom>
          <a:noFill/>
          <a:ln w="22225">
            <a:solidFill>
              <a:schemeClr val="accent6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seta-12"/>
          <p:cNvSpPr/>
          <p:nvPr/>
        </p:nvSpPr>
        <p:spPr>
          <a:xfrm>
            <a:off x="2788920" y="4846320"/>
            <a:ext cx="228600" cy="0"/>
          </a:xfrm>
          <a:prstGeom prst="line">
            <a:avLst/>
          </a:prstGeom>
          <a:noFill/>
          <a:ln w="22225">
            <a:solidFill>
              <a:schemeClr val="accent6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ox-13"/>
          <p:cNvSpPr/>
          <p:nvPr/>
        </p:nvSpPr>
        <p:spPr>
          <a:xfrm>
            <a:off x="3017520" y="1463040"/>
            <a:ext cx="2103120" cy="1371600"/>
          </a:xfrm>
          <a:prstGeom prst="roundRect">
            <a:avLst>
              <a:gd name="adj" fmla="val 923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xt-14"/>
          <p:cNvSpPr txBox="1"/>
          <p:nvPr/>
        </p:nvSpPr>
        <p:spPr>
          <a:xfrm>
            <a:off x="3200400" y="153619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NÃO contribuinte</a:t>
            </a:r>
          </a:p>
        </p:txBody>
      </p:sp>
      <p:sp>
        <p:nvSpPr>
          <p:cNvPr id="15" name="txt-15"/>
          <p:cNvSpPr txBox="1"/>
          <p:nvPr/>
        </p:nvSpPr>
        <p:spPr>
          <a:xfrm>
            <a:off x="3200400" y="2066544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Paga o tributo nas compras e fica com ele no custo: não tem crédito próprio.</a:t>
            </a:r>
          </a:p>
        </p:txBody>
      </p:sp>
      <p:sp>
        <p:nvSpPr>
          <p:cNvPr id="16" name="box-16"/>
          <p:cNvSpPr/>
          <p:nvPr/>
        </p:nvSpPr>
        <p:spPr>
          <a:xfrm>
            <a:off x="3017520" y="4160520"/>
            <a:ext cx="2103120" cy="137160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17"/>
          <p:cNvSpPr txBox="1"/>
          <p:nvPr/>
        </p:nvSpPr>
        <p:spPr>
          <a:xfrm>
            <a:off x="3200400" y="423367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 CONTRIBUINTE</a:t>
            </a:r>
          </a:p>
        </p:txBody>
      </p:sp>
      <p:sp>
        <p:nvSpPr>
          <p:cNvPr id="18" name="txt-18"/>
          <p:cNvSpPr txBox="1"/>
          <p:nvPr/>
        </p:nvSpPr>
        <p:spPr>
          <a:xfrm>
            <a:off x="3200400" y="4764024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Apropria crédito de tudo o que compra (art. 47) e apura todo mês.</a:t>
            </a:r>
          </a:p>
        </p:txBody>
      </p:sp>
      <p:sp>
        <p:nvSpPr>
          <p:cNvPr id="19" name="seta-19"/>
          <p:cNvSpPr/>
          <p:nvPr/>
        </p:nvSpPr>
        <p:spPr>
          <a:xfrm>
            <a:off x="5120640" y="2148840"/>
            <a:ext cx="1645920" cy="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xt-20"/>
          <p:cNvSpPr txBox="1"/>
          <p:nvPr/>
        </p:nvSpPr>
        <p:spPr>
          <a:xfrm>
            <a:off x="5212080" y="185623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00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entrega da flor</a:t>
            </a:r>
          </a:p>
        </p:txBody>
      </p:sp>
      <p:sp>
        <p:nvSpPr>
          <p:cNvPr id="21" name="box-21"/>
          <p:cNvSpPr/>
          <p:nvPr/>
        </p:nvSpPr>
        <p:spPr>
          <a:xfrm>
            <a:off x="5212080" y="2240280"/>
            <a:ext cx="1463040" cy="6583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22"/>
          <p:cNvSpPr txBox="1"/>
          <p:nvPr/>
        </p:nvSpPr>
        <p:spPr>
          <a:xfrm>
            <a:off x="5212080" y="2240280"/>
            <a:ext cx="1463040" cy="658368"/>
          </a:xfrm>
          <a:prstGeom prst="rect">
            <a:avLst/>
          </a:prstGeom>
          <a:noFill/>
          <a:ln/>
        </p:spPr>
        <p:txBody>
          <a:bodyPr wrap="square" lIns="45720" tIns="0" rIns="45720" bIns="0" rtlCol="0" anchor="ctr"/>
          <a:lstStyle/>
          <a:p>
            <a:pPr marL="0" indent="0" algn="ctr">
              <a:buNone/>
            </a:pPr>
            <a:r>
              <a:rPr lang="pt-BR" sz="9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 tributo · gera crédito presumido (art. 168)</a:t>
            </a:r>
          </a:p>
        </p:txBody>
      </p:sp>
      <p:sp>
        <p:nvSpPr>
          <p:cNvPr id="23" name="seta-23"/>
          <p:cNvSpPr/>
          <p:nvPr/>
        </p:nvSpPr>
        <p:spPr>
          <a:xfrm>
            <a:off x="5120640" y="4846320"/>
            <a:ext cx="1645920" cy="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xt-24"/>
          <p:cNvSpPr txBox="1"/>
          <p:nvPr/>
        </p:nvSpPr>
        <p:spPr>
          <a:xfrm>
            <a:off x="5212080" y="455371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00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entrega da flor</a:t>
            </a:r>
          </a:p>
        </p:txBody>
      </p:sp>
      <p:sp>
        <p:nvSpPr>
          <p:cNvPr id="25" name="box-25"/>
          <p:cNvSpPr/>
          <p:nvPr/>
        </p:nvSpPr>
        <p:spPr>
          <a:xfrm>
            <a:off x="5212080" y="4937760"/>
            <a:ext cx="1463040" cy="6583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xt-26"/>
          <p:cNvSpPr txBox="1"/>
          <p:nvPr/>
        </p:nvSpPr>
        <p:spPr>
          <a:xfrm>
            <a:off x="5212080" y="4937760"/>
            <a:ext cx="1463040" cy="658368"/>
          </a:xfrm>
          <a:prstGeom prst="rect">
            <a:avLst/>
          </a:prstGeom>
          <a:noFill/>
          <a:ln/>
        </p:spPr>
        <p:txBody>
          <a:bodyPr wrap="square" lIns="45720" tIns="0" rIns="45720" bIns="0" rtlCol="0" anchor="ctr"/>
          <a:lstStyle/>
          <a:p>
            <a:pPr marL="0" indent="0" algn="ctr">
              <a:buNone/>
            </a:pPr>
            <a:r>
              <a:rPr lang="pt-BR" sz="9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+ créditos que podem ser transferidos </a:t>
            </a:r>
          </a:p>
          <a:p>
            <a:pPr marL="0" indent="0" algn="ctr">
              <a:buNone/>
            </a:pPr>
            <a:r>
              <a:rPr lang="pt-BR" sz="9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(arts. 271, I, e 272)</a:t>
            </a:r>
          </a:p>
        </p:txBody>
      </p:sp>
      <p:sp>
        <p:nvSpPr>
          <p:cNvPr id="27" name="seta-27"/>
          <p:cNvSpPr/>
          <p:nvPr/>
        </p:nvSpPr>
        <p:spPr>
          <a:xfrm flipH="1">
            <a:off x="4069080" y="3520440"/>
            <a:ext cx="2697480" cy="0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dash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seta-28"/>
          <p:cNvSpPr/>
          <p:nvPr/>
        </p:nvSpPr>
        <p:spPr>
          <a:xfrm flipV="1">
            <a:off x="4069080" y="2862072"/>
            <a:ext cx="0" cy="658368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dash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seta-29"/>
          <p:cNvSpPr/>
          <p:nvPr/>
        </p:nvSpPr>
        <p:spPr>
          <a:xfrm>
            <a:off x="4069080" y="3520440"/>
            <a:ext cx="0" cy="612648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dash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xt-30"/>
          <p:cNvSpPr txBox="1"/>
          <p:nvPr/>
        </p:nvSpPr>
        <p:spPr>
          <a:xfrm>
            <a:off x="5212080" y="322783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00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insumos da cooperativa</a:t>
            </a:r>
          </a:p>
        </p:txBody>
      </p:sp>
      <p:sp>
        <p:nvSpPr>
          <p:cNvPr id="31" name="box-31"/>
          <p:cNvSpPr/>
          <p:nvPr/>
        </p:nvSpPr>
        <p:spPr>
          <a:xfrm>
            <a:off x="5212080" y="3611880"/>
            <a:ext cx="1463040" cy="47548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xt-32"/>
          <p:cNvSpPr txBox="1"/>
          <p:nvPr/>
        </p:nvSpPr>
        <p:spPr>
          <a:xfrm>
            <a:off x="5212080" y="3611880"/>
            <a:ext cx="1463040" cy="475488"/>
          </a:xfrm>
          <a:prstGeom prst="rect">
            <a:avLst/>
          </a:prstGeom>
          <a:noFill/>
          <a:ln/>
        </p:spPr>
        <p:txBody>
          <a:bodyPr wrap="square" lIns="45720" tIns="0" rIns="45720" bIns="0" rtlCol="0" anchor="ctr"/>
          <a:lstStyle/>
          <a:p>
            <a:pPr marL="0" indent="0" algn="ctr">
              <a:buNone/>
            </a:pPr>
            <a:r>
              <a:rPr lang="pt-BR" sz="9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alíquota zero (art. 271, II, e § 1º, II)</a:t>
            </a:r>
          </a:p>
        </p:txBody>
      </p:sp>
      <p:sp>
        <p:nvSpPr>
          <p:cNvPr id="33" name="box-33"/>
          <p:cNvSpPr/>
          <p:nvPr/>
        </p:nvSpPr>
        <p:spPr>
          <a:xfrm>
            <a:off x="6766560" y="1463040"/>
            <a:ext cx="1828800" cy="420624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circ-34"/>
          <p:cNvSpPr/>
          <p:nvPr/>
        </p:nvSpPr>
        <p:spPr>
          <a:xfrm>
            <a:off x="6949440" y="1645920"/>
            <a:ext cx="512064" cy="512064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5" name="ico-3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335" y="1768815"/>
            <a:ext cx="266273" cy="266273"/>
          </a:xfrm>
          <a:prstGeom prst="rect">
            <a:avLst/>
          </a:prstGeom>
        </p:spPr>
      </p:pic>
      <p:sp>
        <p:nvSpPr>
          <p:cNvPr id="36" name="txt-36"/>
          <p:cNvSpPr txBox="1"/>
          <p:nvPr/>
        </p:nvSpPr>
        <p:spPr>
          <a:xfrm>
            <a:off x="6949440" y="224028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Cooperativa optante</a:t>
            </a:r>
          </a:p>
        </p:txBody>
      </p:sp>
      <p:sp>
        <p:nvSpPr>
          <p:cNvPr id="37" name="txt-37"/>
          <p:cNvSpPr txBox="1"/>
          <p:nvPr/>
        </p:nvSpPr>
        <p:spPr>
          <a:xfrm>
            <a:off x="6949440" y="2971800"/>
            <a:ext cx="14630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Recebe, classifica e vende. Reúne os créditos: presumidos, transferidos e das próprias compras. Opção até 31/10 (no IBS, prazo suspenso por liminar).</a:t>
            </a:r>
          </a:p>
        </p:txBody>
      </p:sp>
      <p:sp>
        <p:nvSpPr>
          <p:cNvPr id="38" name="box-38"/>
          <p:cNvSpPr/>
          <p:nvPr/>
        </p:nvSpPr>
        <p:spPr>
          <a:xfrm>
            <a:off x="9601200" y="1188720"/>
            <a:ext cx="2371725" cy="1517904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circ-39"/>
          <p:cNvSpPr/>
          <p:nvPr/>
        </p:nvSpPr>
        <p:spPr>
          <a:xfrm>
            <a:off x="9765792" y="1389888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" name="ico-4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964" y="1482060"/>
            <a:ext cx="199705" cy="199705"/>
          </a:xfrm>
          <a:prstGeom prst="rect">
            <a:avLst/>
          </a:prstGeom>
        </p:spPr>
      </p:pic>
      <p:sp>
        <p:nvSpPr>
          <p:cNvPr id="41" name="txt-41"/>
          <p:cNvSpPr txBox="1"/>
          <p:nvPr/>
        </p:nvSpPr>
        <p:spPr>
          <a:xfrm>
            <a:off x="10241280" y="1389888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Mercado</a:t>
            </a:r>
          </a:p>
        </p:txBody>
      </p:sp>
      <p:sp>
        <p:nvSpPr>
          <p:cNvPr id="42" name="txt-42"/>
          <p:cNvSpPr txBox="1"/>
          <p:nvPr/>
        </p:nvSpPr>
        <p:spPr>
          <a:xfrm>
            <a:off x="9765792" y="1892808"/>
            <a:ext cx="212140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Venda da flor com alíquota zero (art. 148, Anexo XV)</a:t>
            </a:r>
            <a:r>
              <a:rPr lang="pt-BR" sz="1000" dirty="0">
                <a:latin typeface="Segoe UI" panose="020B0502040204020203" pitchFamily="34" charset="0"/>
                <a:cs typeface="Segoe UI" panose="020B0502040204020203" pitchFamily="34" charset="0"/>
              </a:rPr>
              <a:t> (alimentares, ornamentais ou medicinais classificados no Capítulo 6 da NCM/SH)</a:t>
            </a:r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 créditos mantidos (art. 52).</a:t>
            </a:r>
          </a:p>
        </p:txBody>
      </p:sp>
      <p:sp>
        <p:nvSpPr>
          <p:cNvPr id="43" name="seta-43"/>
          <p:cNvSpPr/>
          <p:nvPr/>
        </p:nvSpPr>
        <p:spPr>
          <a:xfrm>
            <a:off x="8595360" y="2084832"/>
            <a:ext cx="1005840" cy="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txt-44"/>
          <p:cNvSpPr txBox="1"/>
          <p:nvPr/>
        </p:nvSpPr>
        <p:spPr>
          <a:xfrm>
            <a:off x="8613648" y="1700784"/>
            <a:ext cx="969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pt-BR" sz="90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venda da flor</a:t>
            </a:r>
          </a:p>
        </p:txBody>
      </p:sp>
      <p:sp>
        <p:nvSpPr>
          <p:cNvPr id="45" name="box-45"/>
          <p:cNvSpPr/>
          <p:nvPr/>
        </p:nvSpPr>
        <p:spPr>
          <a:xfrm>
            <a:off x="9601200" y="2944368"/>
            <a:ext cx="2371725" cy="1243584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circ-46"/>
          <p:cNvSpPr/>
          <p:nvPr/>
        </p:nvSpPr>
        <p:spPr>
          <a:xfrm>
            <a:off x="9765792" y="306324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7" name="ico-4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7964" y="3155412"/>
            <a:ext cx="199705" cy="199705"/>
          </a:xfrm>
          <a:prstGeom prst="rect">
            <a:avLst/>
          </a:prstGeom>
        </p:spPr>
      </p:pic>
      <p:sp>
        <p:nvSpPr>
          <p:cNvPr id="48" name="txt-48"/>
          <p:cNvSpPr txBox="1"/>
          <p:nvPr/>
        </p:nvSpPr>
        <p:spPr>
          <a:xfrm>
            <a:off x="10241280" y="30632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Fisco</a:t>
            </a:r>
          </a:p>
        </p:txBody>
      </p:sp>
      <p:sp>
        <p:nvSpPr>
          <p:cNvPr id="49" name="txt-49"/>
          <p:cNvSpPr txBox="1"/>
          <p:nvPr/>
        </p:nvSpPr>
        <p:spPr>
          <a:xfrm>
            <a:off x="9765792" y="3511296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Saldo credor → ressarcimento em 30, 60 ou 180 dias (arts. 39 e 40).</a:t>
            </a:r>
          </a:p>
        </p:txBody>
      </p:sp>
      <p:sp>
        <p:nvSpPr>
          <p:cNvPr id="50" name="seta-50"/>
          <p:cNvSpPr/>
          <p:nvPr/>
        </p:nvSpPr>
        <p:spPr>
          <a:xfrm flipH="1" flipV="1">
            <a:off x="8613648" y="3566160"/>
            <a:ext cx="1005840" cy="0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txt-51"/>
          <p:cNvSpPr txBox="1"/>
          <p:nvPr/>
        </p:nvSpPr>
        <p:spPr>
          <a:xfrm>
            <a:off x="8613648" y="3182112"/>
            <a:ext cx="969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pt-BR" sz="90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saldo credor</a:t>
            </a:r>
          </a:p>
        </p:txBody>
      </p:sp>
      <p:sp>
        <p:nvSpPr>
          <p:cNvPr id="52" name="box-52"/>
          <p:cNvSpPr/>
          <p:nvPr/>
        </p:nvSpPr>
        <p:spPr>
          <a:xfrm>
            <a:off x="9601200" y="4425696"/>
            <a:ext cx="2371725" cy="1243584"/>
          </a:xfrm>
          <a:prstGeom prst="roundRect">
            <a:avLst>
              <a:gd name="adj" fmla="val 923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circ-53"/>
          <p:cNvSpPr/>
          <p:nvPr/>
        </p:nvSpPr>
        <p:spPr>
          <a:xfrm>
            <a:off x="9765792" y="454456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4" name="ico-5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7964" y="4636740"/>
            <a:ext cx="199705" cy="199705"/>
          </a:xfrm>
          <a:prstGeom prst="rect">
            <a:avLst/>
          </a:prstGeom>
        </p:spPr>
      </p:pic>
      <p:sp>
        <p:nvSpPr>
          <p:cNvPr id="55" name="txt-55"/>
          <p:cNvSpPr txBox="1"/>
          <p:nvPr/>
        </p:nvSpPr>
        <p:spPr>
          <a:xfrm>
            <a:off x="10241280" y="4544568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volta ao cooperado</a:t>
            </a:r>
          </a:p>
        </p:txBody>
      </p:sp>
      <p:sp>
        <p:nvSpPr>
          <p:cNvPr id="56" name="txt-56"/>
          <p:cNvSpPr txBox="1"/>
          <p:nvPr/>
        </p:nvSpPr>
        <p:spPr>
          <a:xfrm>
            <a:off x="9765792" y="4992624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Repasse da venda e sobras: fora da incidência (art. 6º, XI).</a:t>
            </a:r>
          </a:p>
        </p:txBody>
      </p:sp>
      <p:sp>
        <p:nvSpPr>
          <p:cNvPr id="57" name="seta-57"/>
          <p:cNvSpPr/>
          <p:nvPr/>
        </p:nvSpPr>
        <p:spPr>
          <a:xfrm>
            <a:off x="8595360" y="5047488"/>
            <a:ext cx="1005840" cy="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txt-58"/>
          <p:cNvSpPr txBox="1"/>
          <p:nvPr/>
        </p:nvSpPr>
        <p:spPr>
          <a:xfrm>
            <a:off x="8613648" y="4663440"/>
            <a:ext cx="969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pt-BR" sz="90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repasse e sobras</a:t>
            </a:r>
          </a:p>
        </p:txBody>
      </p:sp>
      <p:sp>
        <p:nvSpPr>
          <p:cNvPr id="6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18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Depois da lei: o que o Sistema OCB ainda pleiteia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box-8"/>
          <p:cNvSpPr/>
          <p:nvPr/>
        </p:nvSpPr>
        <p:spPr>
          <a:xfrm>
            <a:off x="548639" y="1536192"/>
            <a:ext cx="5022428" cy="2944368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box-23"/>
          <p:cNvSpPr/>
          <p:nvPr/>
        </p:nvSpPr>
        <p:spPr>
          <a:xfrm>
            <a:off x="548639" y="4663440"/>
            <a:ext cx="11094415" cy="658368"/>
          </a:xfrm>
          <a:prstGeom prst="roundRect">
            <a:avLst>
              <a:gd name="adj" fmla="val 923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irc-9"/>
          <p:cNvSpPr/>
          <p:nvPr/>
        </p:nvSpPr>
        <p:spPr>
          <a:xfrm>
            <a:off x="777239" y="1728216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ico-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34" y="1851111"/>
            <a:ext cx="266273" cy="266273"/>
          </a:xfrm>
          <a:prstGeom prst="rect">
            <a:avLst/>
          </a:prstGeom>
        </p:spPr>
      </p:pic>
      <p:sp>
        <p:nvSpPr>
          <p:cNvPr id="11" name="txt-11"/>
          <p:cNvSpPr txBox="1"/>
          <p:nvPr/>
        </p:nvSpPr>
        <p:spPr>
          <a:xfrm>
            <a:off x="1417319" y="1728216"/>
            <a:ext cx="2560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 Regulamentos</a:t>
            </a:r>
          </a:p>
        </p:txBody>
      </p:sp>
      <p:sp>
        <p:nvSpPr>
          <p:cNvPr id="12" name="txt-12"/>
          <p:cNvSpPr txBox="1"/>
          <p:nvPr/>
        </p:nvSpPr>
        <p:spPr>
          <a:xfrm>
            <a:off x="777239" y="2432304"/>
            <a:ext cx="4649894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Decreto 12.955/2026 (CBS) e Res. CGIBS 6/2026 (IBS): mais de 60 sugestões entregues à RFB e ao CGIBS, a partir de levantamento nacional e escuta das cooperativas.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 as prioridades: a opção (art. 393), a transferência de créditos (art. 394) e a nota do cooperado (art. 115).</a:t>
            </a:r>
          </a:p>
        </p:txBody>
      </p:sp>
      <p:sp>
        <p:nvSpPr>
          <p:cNvPr id="18" name="box-18"/>
          <p:cNvSpPr/>
          <p:nvPr/>
        </p:nvSpPr>
        <p:spPr>
          <a:xfrm>
            <a:off x="6040253" y="1508760"/>
            <a:ext cx="5022428" cy="2944368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circ-19"/>
          <p:cNvSpPr/>
          <p:nvPr/>
        </p:nvSpPr>
        <p:spPr>
          <a:xfrm>
            <a:off x="6273800" y="1709928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ico-2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695" y="1832823"/>
            <a:ext cx="266273" cy="266273"/>
          </a:xfrm>
          <a:prstGeom prst="rect">
            <a:avLst/>
          </a:prstGeom>
        </p:spPr>
      </p:pic>
      <p:sp>
        <p:nvSpPr>
          <p:cNvPr id="21" name="txt-21"/>
          <p:cNvSpPr txBox="1"/>
          <p:nvPr/>
        </p:nvSpPr>
        <p:spPr>
          <a:xfrm>
            <a:off x="6913880" y="1709928"/>
            <a:ext cx="2560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Judiciário</a:t>
            </a:r>
          </a:p>
        </p:txBody>
      </p:sp>
      <p:sp>
        <p:nvSpPr>
          <p:cNvPr id="22" name="txt-22"/>
          <p:cNvSpPr txBox="1"/>
          <p:nvPr/>
        </p:nvSpPr>
        <p:spPr>
          <a:xfrm>
            <a:off x="6273800" y="2432304"/>
            <a:ext cx="5130596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Esgotada a via administrativa (Ofício 228/2026 à RFB e ofícios ao CGIBS), mandado de segurança coletivo sobre o prazo da opção: liminar de 22/10/2026 no IBS; medida própria sobre a CBS na Justiça Federal, pendente.</a:t>
            </a:r>
          </a:p>
        </p:txBody>
      </p:sp>
      <p:pic>
        <p:nvPicPr>
          <p:cNvPr id="24" name="ico-2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39" y="4809744"/>
            <a:ext cx="365760" cy="365760"/>
          </a:xfrm>
          <a:prstGeom prst="rect">
            <a:avLst/>
          </a:prstGeom>
        </p:spPr>
      </p:pic>
      <p:sp>
        <p:nvSpPr>
          <p:cNvPr id="25" name="txt-25"/>
          <p:cNvSpPr txBox="1"/>
          <p:nvPr/>
        </p:nvSpPr>
        <p:spPr>
          <a:xfrm>
            <a:off x="1325879" y="466344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as posições são construídas: </a:t>
            </a:r>
            <a:r>
              <a:rPr lang="pt-BR" sz="1150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CECONT (representantes das 27 OCEs), GT da Reforma Tributária (todos os ramos) e o </a:t>
            </a:r>
            <a:r>
              <a:rPr lang="pt-BR" sz="115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Instituto Pensar Agropecuária (IPA) fórum de reunião de </a:t>
            </a:r>
            <a:r>
              <a:rPr lang="pt-BR" sz="1150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entidades nacionais do ramo agro; reuniões técnicas com RFB e CGIBS; Frencoop e GT da Reforma Tributária na Câmara.</a:t>
            </a: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19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 pleitos que tocam a cooperativa de flores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2788920" y="1780413"/>
            <a:ext cx="2788920" cy="365760"/>
          </a:xfrm>
          <a:prstGeom prst="roundRect">
            <a:avLst>
              <a:gd name="adj" fmla="val 30000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5"/>
          <p:cNvSpPr txBox="1"/>
          <p:nvPr/>
        </p:nvSpPr>
        <p:spPr>
          <a:xfrm>
            <a:off x="2788920" y="1780413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Como está hoje</a:t>
            </a:r>
          </a:p>
        </p:txBody>
      </p:sp>
      <p:sp>
        <p:nvSpPr>
          <p:cNvPr id="6" name="box-6"/>
          <p:cNvSpPr/>
          <p:nvPr/>
        </p:nvSpPr>
        <p:spPr>
          <a:xfrm>
            <a:off x="5669280" y="1780413"/>
            <a:ext cx="3703320" cy="365760"/>
          </a:xfrm>
          <a:prstGeom prst="roundRect">
            <a:avLst>
              <a:gd name="adj" fmla="val 3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xt-7"/>
          <p:cNvSpPr txBox="1"/>
          <p:nvPr/>
        </p:nvSpPr>
        <p:spPr>
          <a:xfrm>
            <a:off x="5669280" y="1780413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o Sistema OCB pede</a:t>
            </a:r>
          </a:p>
        </p:txBody>
      </p:sp>
      <p:sp>
        <p:nvSpPr>
          <p:cNvPr id="8" name="box-8"/>
          <p:cNvSpPr/>
          <p:nvPr/>
        </p:nvSpPr>
        <p:spPr>
          <a:xfrm>
            <a:off x="9464040" y="1780413"/>
            <a:ext cx="2179015" cy="36576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9"/>
          <p:cNvSpPr txBox="1"/>
          <p:nvPr/>
        </p:nvSpPr>
        <p:spPr>
          <a:xfrm>
            <a:off x="9464040" y="1780413"/>
            <a:ext cx="2179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Onde está</a:t>
            </a:r>
          </a:p>
        </p:txBody>
      </p:sp>
      <p:sp>
        <p:nvSpPr>
          <p:cNvPr id="10" name="box-10"/>
          <p:cNvSpPr/>
          <p:nvPr/>
        </p:nvSpPr>
        <p:spPr>
          <a:xfrm>
            <a:off x="548640" y="2237613"/>
            <a:ext cx="11094415" cy="971043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 anchor="ctr"/>
          <a:lstStyle/>
          <a:p>
            <a:endParaRPr lang="pt-BR" sz="2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11"/>
          <p:cNvSpPr txBox="1"/>
          <p:nvPr/>
        </p:nvSpPr>
        <p:spPr>
          <a:xfrm>
            <a:off x="713232" y="2237613"/>
            <a:ext cx="1965960" cy="971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4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Forma da opção do regime específico das cooperativas</a:t>
            </a:r>
            <a:endParaRPr lang="pt-BR" sz="1400" b="1" noProof="0" dirty="0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pt-BR" sz="10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art. 391</a:t>
            </a:r>
          </a:p>
        </p:txBody>
      </p:sp>
      <p:sp>
        <p:nvSpPr>
          <p:cNvPr id="12" name="txt-12"/>
          <p:cNvSpPr txBox="1"/>
          <p:nvPr/>
        </p:nvSpPr>
        <p:spPr>
          <a:xfrm>
            <a:off x="2788920" y="2299859"/>
            <a:ext cx="2679192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dirty="0">
                <a:latin typeface="Segoe UI" panose="020B0502040204020203" pitchFamily="34" charset="0"/>
                <a:cs typeface="Segoe UI" panose="020B0502040204020203" pitchFamily="34" charset="0"/>
              </a:rPr>
              <a:t>Previsão de pendências impeditivas ao ingresso do regime, obrigação por cooperativa para adesão, dever de compartilhamento de lista de associados</a:t>
            </a:r>
            <a:endParaRPr lang="pt-BR" sz="1100" noProof="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13"/>
          <p:cNvSpPr txBox="1"/>
          <p:nvPr/>
        </p:nvSpPr>
        <p:spPr>
          <a:xfrm>
            <a:off x="5669280" y="2299859"/>
            <a:ext cx="3593592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dirty="0">
                <a:latin typeface="Segoe UI" panose="020B0502040204020203" pitchFamily="34" charset="0"/>
                <a:cs typeface="Segoe UI" panose="020B0502040204020203" pitchFamily="34" charset="0"/>
              </a:rPr>
              <a:t>Retiro texto previsões de pendências impeditivas ao ingresso; a opção é faculdade da cooperativa, não sujeita a homologação pela RFB; permitir apuração apartada das operações com não cooperados dentro do “tudo ou nada” (§ 6º).</a:t>
            </a:r>
            <a:endParaRPr lang="pt-BR" sz="1100" noProof="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xt-14"/>
          <p:cNvSpPr txBox="1"/>
          <p:nvPr/>
        </p:nvSpPr>
        <p:spPr>
          <a:xfrm>
            <a:off x="9464040" y="2299859"/>
            <a:ext cx="2041855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Proposta de alteração do Decreto 12.955/2026</a:t>
            </a:r>
          </a:p>
        </p:txBody>
      </p:sp>
      <p:sp>
        <p:nvSpPr>
          <p:cNvPr id="15" name="box-15"/>
          <p:cNvSpPr/>
          <p:nvPr/>
        </p:nvSpPr>
        <p:spPr>
          <a:xfrm>
            <a:off x="548640" y="3283352"/>
            <a:ext cx="11094415" cy="971043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 anchor="ctr"/>
          <a:lstStyle/>
          <a:p>
            <a:endParaRPr lang="pt-BR" sz="2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16"/>
          <p:cNvSpPr txBox="1"/>
          <p:nvPr/>
        </p:nvSpPr>
        <p:spPr>
          <a:xfrm>
            <a:off x="713232" y="3283352"/>
            <a:ext cx="1965960" cy="971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Transferência de créditos</a:t>
            </a:r>
          </a:p>
          <a:p>
            <a:pPr marL="0" indent="0">
              <a:buNone/>
            </a:pPr>
            <a:r>
              <a:rPr lang="pt-BR" sz="10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art. 272; Regulamentos, art. 394, § 3º</a:t>
            </a:r>
          </a:p>
        </p:txBody>
      </p:sp>
      <p:sp>
        <p:nvSpPr>
          <p:cNvPr id="17" name="txt-17"/>
          <p:cNvSpPr txBox="1"/>
          <p:nvPr/>
        </p:nvSpPr>
        <p:spPr>
          <a:xfrm>
            <a:off x="2788920" y="3345598"/>
            <a:ext cx="2679192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Teto proporcional ao total de fornecimentos do associado; ativo imobilizado só pela parcela de depreciação (Anexo I).</a:t>
            </a:r>
          </a:p>
        </p:txBody>
      </p:sp>
      <p:sp>
        <p:nvSpPr>
          <p:cNvPr id="18" name="txt-18"/>
          <p:cNvSpPr txBox="1"/>
          <p:nvPr/>
        </p:nvSpPr>
        <p:spPr>
          <a:xfrm>
            <a:off x="5669280" y="3345598"/>
            <a:ext cx="3593592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Crédito de vinculação exclusiva (campo próprio do DFe) transferido por inteiro; só o uso misto é proporcionalizado; imobilizado incluído integralmente.</a:t>
            </a:r>
          </a:p>
        </p:txBody>
      </p:sp>
      <p:sp>
        <p:nvSpPr>
          <p:cNvPr id="19" name="txt-19"/>
          <p:cNvSpPr txBox="1"/>
          <p:nvPr/>
        </p:nvSpPr>
        <p:spPr>
          <a:xfrm>
            <a:off x="9464040" y="3345598"/>
            <a:ext cx="2041855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Sugestão ao Regulamento (RFB e CGIBS) e alteração do art. 272</a:t>
            </a:r>
          </a:p>
        </p:txBody>
      </p:sp>
      <p:sp>
        <p:nvSpPr>
          <p:cNvPr id="20" name="box-20"/>
          <p:cNvSpPr/>
          <p:nvPr/>
        </p:nvSpPr>
        <p:spPr>
          <a:xfrm>
            <a:off x="548640" y="4329090"/>
            <a:ext cx="11094415" cy="971043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 anchor="ctr"/>
          <a:lstStyle/>
          <a:p>
            <a:endParaRPr lang="pt-BR" sz="2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21"/>
          <p:cNvSpPr txBox="1"/>
          <p:nvPr/>
        </p:nvSpPr>
        <p:spPr>
          <a:xfrm>
            <a:off x="713232" y="4329090"/>
            <a:ext cx="1965960" cy="9710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Nota fiscal do cooperado pessoa física</a:t>
            </a:r>
          </a:p>
          <a:p>
            <a:pPr marL="0" indent="0">
              <a:buNone/>
            </a:pPr>
            <a:r>
              <a:rPr lang="pt-BR" sz="1050" noProof="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Regulamentos, art. 115</a:t>
            </a:r>
          </a:p>
        </p:txBody>
      </p:sp>
      <p:sp>
        <p:nvSpPr>
          <p:cNvPr id="22" name="txt-22"/>
          <p:cNvSpPr txBox="1"/>
          <p:nvPr/>
        </p:nvSpPr>
        <p:spPr>
          <a:xfrm>
            <a:off x="2788920" y="4391336"/>
            <a:ext cx="2679192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DFe obrigatório para o produtor pessoa física a partir de 1º/1/2027, inclusive na entrega à própria cooperativa.</a:t>
            </a:r>
          </a:p>
        </p:txBody>
      </p:sp>
      <p:sp>
        <p:nvSpPr>
          <p:cNvPr id="23" name="txt-23"/>
          <p:cNvSpPr txBox="1"/>
          <p:nvPr/>
        </p:nvSpPr>
        <p:spPr>
          <a:xfrm>
            <a:off x="5669280" y="4391336"/>
            <a:ext cx="3593592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Dispensa nas operações com a cooperativa optante, que informa a produção de cada associado (art. 60, § 2º); manutenção dos regimes especiais de emissão em nome do cooperado.</a:t>
            </a:r>
          </a:p>
        </p:txBody>
      </p:sp>
      <p:sp>
        <p:nvSpPr>
          <p:cNvPr id="24" name="txt-24"/>
          <p:cNvSpPr txBox="1"/>
          <p:nvPr/>
        </p:nvSpPr>
        <p:spPr>
          <a:xfrm>
            <a:off x="9464040" y="4391336"/>
            <a:ext cx="2041855" cy="871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Sugestão ao Regulamento, em análise na RFB; emissão em nome do cooperado tratada com o ENCAT</a:t>
            </a:r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20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decisão da cooperativa: até 31 de outubro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277"/>
          <p:cNvSpPr/>
          <p:nvPr/>
        </p:nvSpPr>
        <p:spPr>
          <a:xfrm>
            <a:off x="548640" y="1737360"/>
            <a:ext cx="4206240" cy="3063240"/>
          </a:xfrm>
          <a:prstGeom prst="roundRect">
            <a:avLst>
              <a:gd name="adj" fmla="val 3582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xt-278"/>
          <p:cNvSpPr txBox="1"/>
          <p:nvPr/>
        </p:nvSpPr>
        <p:spPr>
          <a:xfrm>
            <a:off x="548640" y="1920240"/>
            <a:ext cx="4206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31/10</a:t>
            </a:r>
            <a:endParaRPr lang="pt-BR" sz="8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279"/>
          <p:cNvSpPr txBox="1"/>
          <p:nvPr/>
        </p:nvSpPr>
        <p:spPr>
          <a:xfrm>
            <a:off x="914400" y="338328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1700" noProof="0" dirty="0"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Janela de 2026 para a opção pelo regime próprio, com efeitos em 2027. No IBS, prazo suspenso por liminar.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ox-280"/>
          <p:cNvSpPr/>
          <p:nvPr/>
        </p:nvSpPr>
        <p:spPr>
          <a:xfrm>
            <a:off x="5029200" y="1737360"/>
            <a:ext cx="6613855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circ-281"/>
          <p:cNvSpPr/>
          <p:nvPr/>
        </p:nvSpPr>
        <p:spPr>
          <a:xfrm>
            <a:off x="5230368" y="18973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xt-282"/>
          <p:cNvSpPr txBox="1"/>
          <p:nvPr/>
        </p:nvSpPr>
        <p:spPr>
          <a:xfrm>
            <a:off x="5230368" y="18973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xt-283"/>
          <p:cNvSpPr txBox="1"/>
          <p:nvPr/>
        </p:nvSpPr>
        <p:spPr>
          <a:xfrm>
            <a:off x="5989320" y="1828800"/>
            <a:ext cx="54251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Fazer a conta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284"/>
          <p:cNvSpPr txBox="1"/>
          <p:nvPr/>
        </p:nvSpPr>
        <p:spPr>
          <a:xfrm>
            <a:off x="5989320" y="2194560"/>
            <a:ext cx="5425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b="1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Simular</a:t>
            </a: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com o contador e aprovar a decisão na cooperativa.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box-285"/>
          <p:cNvSpPr/>
          <p:nvPr/>
        </p:nvSpPr>
        <p:spPr>
          <a:xfrm>
            <a:off x="5029200" y="2834640"/>
            <a:ext cx="6613855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irc-286"/>
          <p:cNvSpPr/>
          <p:nvPr/>
        </p:nvSpPr>
        <p:spPr>
          <a:xfrm>
            <a:off x="5230368" y="29946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xt-287"/>
          <p:cNvSpPr txBox="1"/>
          <p:nvPr/>
        </p:nvSpPr>
        <p:spPr>
          <a:xfrm>
            <a:off x="5230368" y="29946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xt-288"/>
          <p:cNvSpPr txBox="1"/>
          <p:nvPr/>
        </p:nvSpPr>
        <p:spPr>
          <a:xfrm>
            <a:off x="5989320" y="2926080"/>
            <a:ext cx="54251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Registrar a opção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289"/>
          <p:cNvSpPr txBox="1"/>
          <p:nvPr/>
        </p:nvSpPr>
        <p:spPr>
          <a:xfrm>
            <a:off x="5989320" y="3291840"/>
            <a:ext cx="5425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portal da Receita Federal (Tributação sobre o Consumo).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box-290"/>
          <p:cNvSpPr/>
          <p:nvPr/>
        </p:nvSpPr>
        <p:spPr>
          <a:xfrm>
            <a:off x="5029200" y="3931920"/>
            <a:ext cx="6613855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circ-291"/>
          <p:cNvSpPr/>
          <p:nvPr/>
        </p:nvSpPr>
        <p:spPr>
          <a:xfrm>
            <a:off x="5230368" y="40919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xt-292"/>
          <p:cNvSpPr txBox="1"/>
          <p:nvPr/>
        </p:nvSpPr>
        <p:spPr>
          <a:xfrm>
            <a:off x="5230368" y="40919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xt-293"/>
          <p:cNvSpPr txBox="1"/>
          <p:nvPr/>
        </p:nvSpPr>
        <p:spPr>
          <a:xfrm>
            <a:off x="5989320" y="4023360"/>
            <a:ext cx="54251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Enviar a lista de associados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294"/>
          <p:cNvSpPr txBox="1"/>
          <p:nvPr/>
        </p:nvSpPr>
        <p:spPr>
          <a:xfrm>
            <a:off x="5989320" y="4389120"/>
            <a:ext cx="5425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 a lista, a opção não se completa.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ox-295"/>
          <p:cNvSpPr/>
          <p:nvPr/>
        </p:nvSpPr>
        <p:spPr>
          <a:xfrm>
            <a:off x="548640" y="4983480"/>
            <a:ext cx="11094415" cy="685800"/>
          </a:xfrm>
          <a:prstGeom prst="roundRect">
            <a:avLst>
              <a:gd name="adj" fmla="val 1600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ico-29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134356"/>
            <a:ext cx="384048" cy="384048"/>
          </a:xfrm>
          <a:prstGeom prst="rect">
            <a:avLst/>
          </a:prstGeom>
        </p:spPr>
      </p:pic>
      <p:sp>
        <p:nvSpPr>
          <p:cNvPr id="24" name="txt-297"/>
          <p:cNvSpPr txBox="1"/>
          <p:nvPr/>
        </p:nvSpPr>
        <p:spPr>
          <a:xfrm>
            <a:off x="1325880" y="4983480"/>
            <a:ext cx="101342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Vale para o ano inteiro e para todas as operações que se encaixam. Na CBS, quem perder o prazo só terá nova chance em 2027, com efeito em 2028; no IBS, a liminar reabre o prazo após os atos pendentes.</a:t>
            </a:r>
            <a:endParaRPr lang="pt-BR" sz="15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21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eyebrow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FAZER · DECISÃO JUDICIAL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Liminar do TJDFT: prazo suspenso no IBS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xt-4"/>
          <p:cNvSpPr txBox="1"/>
          <p:nvPr/>
        </p:nvSpPr>
        <p:spPr>
          <a:xfrm>
            <a:off x="548640" y="132588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noProof="0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MS coletivo nº 0712927-23.2026.8.07.0018 · 6ª Vara da Fazenda Pública do DF · decisão de 22/10/2026 · Sistema OCB × Presidente do CGIBS</a:t>
            </a:r>
          </a:p>
        </p:txBody>
      </p:sp>
      <p:sp>
        <p:nvSpPr>
          <p:cNvPr id="5" name="box-5"/>
          <p:cNvSpPr/>
          <p:nvPr/>
        </p:nvSpPr>
        <p:spPr>
          <a:xfrm>
            <a:off x="548640" y="1783080"/>
            <a:ext cx="5029200" cy="329184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irc-6"/>
          <p:cNvSpPr/>
          <p:nvPr/>
        </p:nvSpPr>
        <p:spPr>
          <a:xfrm>
            <a:off x="777240" y="19659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co-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2075688"/>
            <a:ext cx="237744" cy="237744"/>
          </a:xfrm>
          <a:prstGeom prst="rect">
            <a:avLst/>
          </a:prstGeom>
        </p:spPr>
      </p:pic>
      <p:sp>
        <p:nvSpPr>
          <p:cNvPr id="8" name="txt-8"/>
          <p:cNvSpPr txBox="1"/>
          <p:nvPr/>
        </p:nvSpPr>
        <p:spPr>
          <a:xfrm>
            <a:off x="1371600" y="196596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a decisão determina</a:t>
            </a:r>
          </a:p>
        </p:txBody>
      </p:sp>
      <p:sp>
        <p:nvSpPr>
          <p:cNvPr id="9" name="box-9"/>
          <p:cNvSpPr/>
          <p:nvPr/>
        </p:nvSpPr>
        <p:spPr>
          <a:xfrm>
            <a:off x="777240" y="2587752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xt-10"/>
          <p:cNvSpPr txBox="1"/>
          <p:nvPr/>
        </p:nvSpPr>
        <p:spPr>
          <a:xfrm>
            <a:off x="777240" y="25877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</a:p>
        </p:txBody>
      </p:sp>
      <p:sp>
        <p:nvSpPr>
          <p:cNvPr id="11" name="txt-11"/>
          <p:cNvSpPr txBox="1"/>
          <p:nvPr/>
        </p:nvSpPr>
        <p:spPr>
          <a:xfrm>
            <a:off x="1280160" y="2560320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05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Suspende, para as cooperativas registradas no Sistema OCB e sujeitas ao art. 271, o termo final de 31/10/2026 (Res. CGIBS 6/2026, art. 393, § 1º) no ciclo de opção para 2027, até a publicação do último dos atos pendentes.</a:t>
            </a:r>
          </a:p>
        </p:txBody>
      </p:sp>
      <p:sp>
        <p:nvSpPr>
          <p:cNvPr id="12" name="box-12"/>
          <p:cNvSpPr/>
          <p:nvPr/>
        </p:nvSpPr>
        <p:spPr>
          <a:xfrm>
            <a:off x="777240" y="3438144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13"/>
          <p:cNvSpPr txBox="1"/>
          <p:nvPr/>
        </p:nvSpPr>
        <p:spPr>
          <a:xfrm>
            <a:off x="777240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</a:t>
            </a:r>
          </a:p>
        </p:txBody>
      </p:sp>
      <p:sp>
        <p:nvSpPr>
          <p:cNvPr id="14" name="txt-14"/>
          <p:cNvSpPr txBox="1"/>
          <p:nvPr/>
        </p:nvSpPr>
        <p:spPr>
          <a:xfrm>
            <a:off x="1280160" y="3410712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05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Publicado o último ato, abre-se prazo de igual duração à janela original (1º/09–31/10) para formalizar, retificar ou cancelar a opção e para apresentar ou retificar a listagem de associados, com efeitos preservados para 2027.</a:t>
            </a:r>
          </a:p>
        </p:txBody>
      </p:sp>
      <p:sp>
        <p:nvSpPr>
          <p:cNvPr id="15" name="box-15"/>
          <p:cNvSpPr/>
          <p:nvPr/>
        </p:nvSpPr>
        <p:spPr>
          <a:xfrm>
            <a:off x="777240" y="4288536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16"/>
          <p:cNvSpPr txBox="1"/>
          <p:nvPr/>
        </p:nvSpPr>
        <p:spPr>
          <a:xfrm>
            <a:off x="777240" y="4288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III</a:t>
            </a:r>
          </a:p>
        </p:txBody>
      </p:sp>
      <p:sp>
        <p:nvSpPr>
          <p:cNvPr id="17" name="txt-17"/>
          <p:cNvSpPr txBox="1"/>
          <p:nvPr/>
        </p:nvSpPr>
        <p:spPr>
          <a:xfrm>
            <a:off x="1280160" y="4261104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05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CGIBS adota as providências administrativas e sistêmicas, inclusive comunicando a RFB, que opera o Portal em que a opção é formalizada.</a:t>
            </a:r>
          </a:p>
        </p:txBody>
      </p:sp>
      <p:sp>
        <p:nvSpPr>
          <p:cNvPr id="18" name="box-18"/>
          <p:cNvSpPr/>
          <p:nvPr/>
        </p:nvSpPr>
        <p:spPr>
          <a:xfrm>
            <a:off x="5806440" y="1783080"/>
            <a:ext cx="5836615" cy="14173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circ-19"/>
          <p:cNvSpPr/>
          <p:nvPr/>
        </p:nvSpPr>
        <p:spPr>
          <a:xfrm>
            <a:off x="6035040" y="1901952"/>
            <a:ext cx="402336" cy="402336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ico-2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601" y="1998513"/>
            <a:ext cx="209215" cy="209215"/>
          </a:xfrm>
          <a:prstGeom prst="rect">
            <a:avLst/>
          </a:prstGeom>
        </p:spPr>
      </p:pic>
      <p:sp>
        <p:nvSpPr>
          <p:cNvPr id="21" name="txt-21"/>
          <p:cNvSpPr txBox="1"/>
          <p:nvPr/>
        </p:nvSpPr>
        <p:spPr>
          <a:xfrm>
            <a:off x="6537960" y="1901952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fundamento: o regulamento não pode esvaziar a lei</a:t>
            </a:r>
          </a:p>
        </p:txBody>
      </p:sp>
      <p:sp>
        <p:nvSpPr>
          <p:cNvPr id="22" name="txt-22"/>
          <p:cNvSpPr txBox="1"/>
          <p:nvPr/>
        </p:nvSpPr>
        <p:spPr>
          <a:xfrm>
            <a:off x="6035040" y="234086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000" i="1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“O art. 271, § 3º, da LC 214/2025 atribuiu à disciplina infralegal a definição do modo e do prazo de exercício da opção, mas não autorizou que a regulamentação esvaziasse a própria faculdade legal mediante a imposição de escolha irretratável antes da divulgação dos elementos indispensáveis à comparação entre os regimes.”</a:t>
            </a:r>
          </a:p>
        </p:txBody>
      </p:sp>
      <p:sp>
        <p:nvSpPr>
          <p:cNvPr id="23" name="box-23"/>
          <p:cNvSpPr/>
          <p:nvPr/>
        </p:nvSpPr>
        <p:spPr>
          <a:xfrm>
            <a:off x="5806440" y="3456432"/>
            <a:ext cx="5836615" cy="1618488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circ-24"/>
          <p:cNvSpPr/>
          <p:nvPr/>
        </p:nvSpPr>
        <p:spPr>
          <a:xfrm>
            <a:off x="6035040" y="3566160"/>
            <a:ext cx="402336" cy="402336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ico-2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601" y="3662721"/>
            <a:ext cx="209215" cy="209215"/>
          </a:xfrm>
          <a:prstGeom prst="rect">
            <a:avLst/>
          </a:prstGeom>
        </p:spPr>
      </p:pic>
      <p:sp>
        <p:nvSpPr>
          <p:cNvPr id="26" name="txt-26"/>
          <p:cNvSpPr txBox="1"/>
          <p:nvPr/>
        </p:nvSpPr>
        <p:spPr>
          <a:xfrm>
            <a:off x="6537960" y="3566160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 três atos pendentes que destravam o novo prazo</a:t>
            </a:r>
          </a:p>
        </p:txBody>
      </p:sp>
      <p:sp>
        <p:nvSpPr>
          <p:cNvPr id="27" name="txt-27"/>
          <p:cNvSpPr txBox="1"/>
          <p:nvPr/>
        </p:nvSpPr>
        <p:spPr>
          <a:xfrm>
            <a:off x="6035040" y="4005072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pt-BR" sz="1000" b="1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a) </a:t>
            </a:r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ato conjunto MF/CGIBS com os </a:t>
            </a:r>
            <a:r>
              <a:rPr lang="pt-BR" sz="1000" b="1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percentuais dos créditos presumidos</a:t>
            </a:r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do produtor rural e do TAC (arts. 168 e 169) para 2027;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pt-BR" sz="1000" b="1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b) versão revisada do Regulamento do IBS</a:t>
            </a:r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no regime específico das cooperativas (arts. 391–394 da Res. CGIBS 6/2026);</a:t>
            </a:r>
          </a:p>
          <a:p>
            <a:pPr marL="0" indent="0">
              <a:buNone/>
            </a:pPr>
            <a:r>
              <a:rPr lang="pt-BR" sz="1000" b="1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c) resolução do Senado</a:t>
            </a:r>
            <a:r>
              <a:rPr lang="pt-BR" sz="10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com a alíquota de referência do IBS e da CBS para 2027 — “considerada a unicidade da opção para os dois tributos”.</a:t>
            </a:r>
          </a:p>
        </p:txBody>
      </p:sp>
      <p:sp>
        <p:nvSpPr>
          <p:cNvPr id="28" name="box-28"/>
          <p:cNvSpPr/>
          <p:nvPr/>
        </p:nvSpPr>
        <p:spPr>
          <a:xfrm>
            <a:off x="548640" y="5230368"/>
            <a:ext cx="11094415" cy="566928"/>
          </a:xfrm>
          <a:prstGeom prst="roundRect">
            <a:avLst>
              <a:gd name="adj" fmla="val 9231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9" name="ico-2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5321808"/>
            <a:ext cx="384048" cy="384048"/>
          </a:xfrm>
          <a:prstGeom prst="rect">
            <a:avLst/>
          </a:prstGeom>
        </p:spPr>
      </p:pic>
      <p:sp>
        <p:nvSpPr>
          <p:cNvPr id="30" name="txt-30"/>
          <p:cNvSpPr txBox="1"/>
          <p:nvPr/>
        </p:nvSpPr>
        <p:spPr>
          <a:xfrm>
            <a:off x="1325880" y="5230368"/>
            <a:ext cx="10149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Atenção: </a:t>
            </a:r>
            <a:r>
              <a:rPr lang="pt-BR" sz="1050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decisão liminar, sujeita a recurso; não afasta a incidência, não concede benefício e não permite escolha retroativa. Alcança o IBS: a CBS é objeto de medida própria na Justiça Federal, pendente de apreciação. Até lá, o prazo de 31/10 segue valendo para a CBS.</a:t>
            </a:r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22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eyebrow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FAZER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Depois da liminar: o que a cooperativa faz agora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4"/>
          <p:cNvSpPr/>
          <p:nvPr/>
        </p:nvSpPr>
        <p:spPr>
          <a:xfrm>
            <a:off x="548640" y="1463040"/>
            <a:ext cx="2606040" cy="237744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box-5"/>
          <p:cNvSpPr/>
          <p:nvPr/>
        </p:nvSpPr>
        <p:spPr>
          <a:xfrm>
            <a:off x="777240" y="16642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6"/>
          <p:cNvSpPr txBox="1"/>
          <p:nvPr/>
        </p:nvSpPr>
        <p:spPr>
          <a:xfrm>
            <a:off x="777240" y="1664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7" name="txt-7"/>
          <p:cNvSpPr txBox="1"/>
          <p:nvPr/>
        </p:nvSpPr>
        <p:spPr>
          <a:xfrm>
            <a:off x="777240" y="22128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Até 31/10: formalize</a:t>
            </a:r>
          </a:p>
        </p:txBody>
      </p:sp>
      <p:sp>
        <p:nvSpPr>
          <p:cNvPr id="8" name="txt-8"/>
          <p:cNvSpPr txBox="1"/>
          <p:nvPr/>
        </p:nvSpPr>
        <p:spPr>
          <a:xfrm>
            <a:off x="777240" y="26974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Registre a opção e envie a listagem de associados no Portal. Vale para a CBS e preserva a opção no IBS. Quem optou pode cancelar até 31/10.</a:t>
            </a:r>
          </a:p>
        </p:txBody>
      </p:sp>
      <p:sp>
        <p:nvSpPr>
          <p:cNvPr id="9" name="seta-9"/>
          <p:cNvSpPr/>
          <p:nvPr/>
        </p:nvSpPr>
        <p:spPr>
          <a:xfrm>
            <a:off x="3154680" y="1892808"/>
            <a:ext cx="219456" cy="0"/>
          </a:xfrm>
          <a:prstGeom prst="line">
            <a:avLst/>
          </a:prstGeom>
          <a:noFill/>
          <a:ln w="22225">
            <a:solidFill>
              <a:schemeClr val="accent6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ox-10"/>
          <p:cNvSpPr/>
          <p:nvPr/>
        </p:nvSpPr>
        <p:spPr>
          <a:xfrm>
            <a:off x="3374136" y="1463040"/>
            <a:ext cx="2606040" cy="237744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box-11"/>
          <p:cNvSpPr/>
          <p:nvPr/>
        </p:nvSpPr>
        <p:spPr>
          <a:xfrm>
            <a:off x="3602736" y="16642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xt-12"/>
          <p:cNvSpPr txBox="1"/>
          <p:nvPr/>
        </p:nvSpPr>
        <p:spPr>
          <a:xfrm>
            <a:off x="3602736" y="1664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13" name="txt-13"/>
          <p:cNvSpPr txBox="1"/>
          <p:nvPr/>
        </p:nvSpPr>
        <p:spPr>
          <a:xfrm>
            <a:off x="3602736" y="22128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Saída dos três atos</a:t>
            </a:r>
          </a:p>
        </p:txBody>
      </p:sp>
      <p:sp>
        <p:nvSpPr>
          <p:cNvPr id="14" name="txt-14"/>
          <p:cNvSpPr txBox="1"/>
          <p:nvPr/>
        </p:nvSpPr>
        <p:spPr>
          <a:xfrm>
            <a:off x="3602736" y="26974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Percentuais do crédito presumido; nova versão do Regulamento do IBS (arts. 391 a 394); alíquota de referência (Senado, até 15/12).</a:t>
            </a:r>
          </a:p>
        </p:txBody>
      </p:sp>
      <p:sp>
        <p:nvSpPr>
          <p:cNvPr id="15" name="seta-15"/>
          <p:cNvSpPr/>
          <p:nvPr/>
        </p:nvSpPr>
        <p:spPr>
          <a:xfrm>
            <a:off x="5980176" y="1892808"/>
            <a:ext cx="219456" cy="0"/>
          </a:xfrm>
          <a:prstGeom prst="line">
            <a:avLst/>
          </a:prstGeom>
          <a:noFill/>
          <a:ln w="22225">
            <a:solidFill>
              <a:schemeClr val="accent6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box-16"/>
          <p:cNvSpPr/>
          <p:nvPr/>
        </p:nvSpPr>
        <p:spPr>
          <a:xfrm>
            <a:off x="6199632" y="1463040"/>
            <a:ext cx="2606040" cy="237744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box-17"/>
          <p:cNvSpPr/>
          <p:nvPr/>
        </p:nvSpPr>
        <p:spPr>
          <a:xfrm>
            <a:off x="6428232" y="16642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xt-18"/>
          <p:cNvSpPr txBox="1"/>
          <p:nvPr/>
        </p:nvSpPr>
        <p:spPr>
          <a:xfrm>
            <a:off x="6428232" y="1664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9" name="txt-19"/>
          <p:cNvSpPr txBox="1"/>
          <p:nvPr/>
        </p:nvSpPr>
        <p:spPr>
          <a:xfrm>
            <a:off x="6428232" y="22128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Nova janela no IBS: 61 dias</a:t>
            </a:r>
          </a:p>
        </p:txBody>
      </p:sp>
      <p:sp>
        <p:nvSpPr>
          <p:cNvPr id="20" name="txt-20"/>
          <p:cNvSpPr txBox="1"/>
          <p:nvPr/>
        </p:nvSpPr>
        <p:spPr>
          <a:xfrm>
            <a:off x="6428232" y="26974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Prazo igual à janela original para formalizar, retificar ou cancelar a opção e a listagem. Só para cooperativas registradas no Sistema OCB.</a:t>
            </a:r>
          </a:p>
        </p:txBody>
      </p:sp>
      <p:sp>
        <p:nvSpPr>
          <p:cNvPr id="21" name="seta-21"/>
          <p:cNvSpPr/>
          <p:nvPr/>
        </p:nvSpPr>
        <p:spPr>
          <a:xfrm>
            <a:off x="8805672" y="1892808"/>
            <a:ext cx="219456" cy="0"/>
          </a:xfrm>
          <a:prstGeom prst="line">
            <a:avLst/>
          </a:prstGeom>
          <a:noFill/>
          <a:ln w="22225">
            <a:solidFill>
              <a:schemeClr val="accent6"/>
            </a:solidFill>
            <a:prstDash val="solid"/>
            <a:tailEnd type="triangle" w="med" len="med"/>
          </a:ln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ox-22"/>
          <p:cNvSpPr/>
          <p:nvPr/>
        </p:nvSpPr>
        <p:spPr>
          <a:xfrm>
            <a:off x="9025128" y="1463040"/>
            <a:ext cx="2606040" cy="2377440"/>
          </a:xfrm>
          <a:prstGeom prst="roundRect">
            <a:avLst>
              <a:gd name="adj" fmla="val 9231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box-23"/>
          <p:cNvSpPr/>
          <p:nvPr/>
        </p:nvSpPr>
        <p:spPr>
          <a:xfrm>
            <a:off x="9253728" y="1664208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xt-24"/>
          <p:cNvSpPr txBox="1"/>
          <p:nvPr/>
        </p:nvSpPr>
        <p:spPr>
          <a:xfrm>
            <a:off x="9253728" y="1664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25" name="txt-25"/>
          <p:cNvSpPr txBox="1"/>
          <p:nvPr/>
        </p:nvSpPr>
        <p:spPr>
          <a:xfrm>
            <a:off x="9253728" y="221284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1º/1/2027: efeitos</a:t>
            </a:r>
          </a:p>
        </p:txBody>
      </p:sp>
      <p:sp>
        <p:nvSpPr>
          <p:cNvPr id="26" name="txt-26"/>
          <p:cNvSpPr txBox="1"/>
          <p:nvPr/>
        </p:nvSpPr>
        <p:spPr>
          <a:xfrm>
            <a:off x="9253728" y="26974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opção vale para todo o ano de 2027 e para todas as operações que se encaixam no regime.</a:t>
            </a:r>
          </a:p>
        </p:txBody>
      </p:sp>
      <p:sp>
        <p:nvSpPr>
          <p:cNvPr id="27" name="box-27"/>
          <p:cNvSpPr/>
          <p:nvPr/>
        </p:nvSpPr>
        <p:spPr>
          <a:xfrm>
            <a:off x="548640" y="4041648"/>
            <a:ext cx="5440680" cy="1645920"/>
          </a:xfrm>
          <a:prstGeom prst="roundRect">
            <a:avLst>
              <a:gd name="adj" fmla="val 9231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ico-2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160520"/>
            <a:ext cx="402336" cy="402336"/>
          </a:xfrm>
          <a:prstGeom prst="rect">
            <a:avLst/>
          </a:prstGeom>
        </p:spPr>
      </p:pic>
      <p:sp>
        <p:nvSpPr>
          <p:cNvPr id="29" name="txt-29"/>
          <p:cNvSpPr txBox="1"/>
          <p:nvPr/>
        </p:nvSpPr>
        <p:spPr>
          <a:xfrm>
            <a:off x="1325880" y="4160520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Por que formalizar mesmo assim</a:t>
            </a:r>
          </a:p>
        </p:txBody>
      </p:sp>
      <p:sp>
        <p:nvSpPr>
          <p:cNvPr id="30" name="txt-30"/>
          <p:cNvSpPr txBox="1"/>
          <p:nvPr/>
        </p:nvSpPr>
        <p:spPr>
          <a:xfrm>
            <a:off x="777240" y="4626864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opção é única para os dois tributos. Para a CBS, enquanto a Justiça Federal não decide, 31/10 continua sendo o prazo. Formalizar agora e usar a liminar como rede de segurança para rever a escolha no IBS é o caminho prudente.</a:t>
            </a:r>
          </a:p>
        </p:txBody>
      </p:sp>
      <p:sp>
        <p:nvSpPr>
          <p:cNvPr id="31" name="box-31"/>
          <p:cNvSpPr/>
          <p:nvPr/>
        </p:nvSpPr>
        <p:spPr>
          <a:xfrm>
            <a:off x="6202375" y="4041648"/>
            <a:ext cx="5440680" cy="16459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circ-32"/>
          <p:cNvSpPr/>
          <p:nvPr/>
        </p:nvSpPr>
        <p:spPr>
          <a:xfrm>
            <a:off x="6430975" y="4160520"/>
            <a:ext cx="402336" cy="402336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3" name="ico-3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536" y="4257081"/>
            <a:ext cx="209215" cy="209215"/>
          </a:xfrm>
          <a:prstGeom prst="rect">
            <a:avLst/>
          </a:prstGeom>
        </p:spPr>
      </p:pic>
      <p:sp>
        <p:nvSpPr>
          <p:cNvPr id="34" name="txt-34"/>
          <p:cNvSpPr txBox="1"/>
          <p:nvPr/>
        </p:nvSpPr>
        <p:spPr>
          <a:xfrm>
            <a:off x="6949440" y="4160520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acompanhar até o fim do ano</a:t>
            </a:r>
          </a:p>
        </p:txBody>
      </p:sp>
      <p:sp>
        <p:nvSpPr>
          <p:cNvPr id="35" name="txt-35"/>
          <p:cNvSpPr txBox="1"/>
          <p:nvPr/>
        </p:nvSpPr>
        <p:spPr>
          <a:xfrm>
            <a:off x="6430975" y="4626864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Cumprimento da liminar pelo CGIBS e pela RFB no Portal de Serviços.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Eventual recurso e a decisão sobre a CBS na Justiça Federal.</a:t>
            </a:r>
          </a:p>
          <a:p>
            <a:pPr marL="155448" indent="-155448">
              <a:spcAft>
                <a:spcPts val="300"/>
              </a:spcAft>
              <a:buFont typeface="Arial"/>
              <a:buChar char="•"/>
            </a:pPr>
            <a:r>
              <a:rPr lang="pt-BR" sz="11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 comunicados “Sistema OCB Informa” e as orientações da sua OCE.</a:t>
            </a:r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23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</a:rPr>
              <a:t>O que muda no caixa e na nota fiscal</a:t>
            </a:r>
            <a:endParaRPr lang="pt-BR" sz="3400" noProof="0" dirty="0"/>
          </a:p>
        </p:txBody>
      </p:sp>
      <p:sp>
        <p:nvSpPr>
          <p:cNvPr id="4" name="box-300"/>
          <p:cNvSpPr/>
          <p:nvPr/>
        </p:nvSpPr>
        <p:spPr>
          <a:xfrm>
            <a:off x="548640" y="1737360"/>
            <a:ext cx="541004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circ-301"/>
          <p:cNvSpPr/>
          <p:nvPr/>
        </p:nvSpPr>
        <p:spPr>
          <a:xfrm>
            <a:off x="868680" y="21031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6" name="ico-30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218" y="2289658"/>
            <a:ext cx="404165" cy="404165"/>
          </a:xfrm>
          <a:prstGeom prst="rect">
            <a:avLst/>
          </a:prstGeom>
        </p:spPr>
      </p:pic>
      <p:sp>
        <p:nvSpPr>
          <p:cNvPr id="7" name="txt-303"/>
          <p:cNvSpPr txBox="1"/>
          <p:nvPr/>
        </p:nvSpPr>
        <p:spPr>
          <a:xfrm>
            <a:off x="1920240" y="2011680"/>
            <a:ext cx="3764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</a:rPr>
              <a:t>Nota fiscal com novos campos</a:t>
            </a:r>
            <a:endParaRPr lang="pt-BR" sz="1800" noProof="0" dirty="0"/>
          </a:p>
        </p:txBody>
      </p:sp>
      <p:sp>
        <p:nvSpPr>
          <p:cNvPr id="8" name="txt-304"/>
          <p:cNvSpPr txBox="1"/>
          <p:nvPr/>
        </p:nvSpPr>
        <p:spPr>
          <a:xfrm>
            <a:off x="1920240" y="2468880"/>
            <a:ext cx="3764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</a:rPr>
              <a:t>CBS e IBS aparecem na nota. A partir de 2027, o produtor pessoa física também emite nota eletrônica.</a:t>
            </a:r>
            <a:endParaRPr lang="pt-BR" sz="1450" noProof="0" dirty="0"/>
          </a:p>
        </p:txBody>
      </p:sp>
      <p:sp>
        <p:nvSpPr>
          <p:cNvPr id="9" name="box-305"/>
          <p:cNvSpPr/>
          <p:nvPr/>
        </p:nvSpPr>
        <p:spPr>
          <a:xfrm>
            <a:off x="6233008" y="1737360"/>
            <a:ext cx="541004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circ-306"/>
          <p:cNvSpPr/>
          <p:nvPr/>
        </p:nvSpPr>
        <p:spPr>
          <a:xfrm>
            <a:off x="6553048" y="21031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1" name="ico-30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585" y="2289658"/>
            <a:ext cx="404165" cy="404165"/>
          </a:xfrm>
          <a:prstGeom prst="rect">
            <a:avLst/>
          </a:prstGeom>
        </p:spPr>
      </p:pic>
      <p:sp>
        <p:nvSpPr>
          <p:cNvPr id="12" name="txt-308"/>
          <p:cNvSpPr txBox="1"/>
          <p:nvPr/>
        </p:nvSpPr>
        <p:spPr>
          <a:xfrm>
            <a:off x="7604608" y="2011680"/>
            <a:ext cx="3764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</a:rPr>
              <a:t>Tributo separado no pagamento</a:t>
            </a:r>
            <a:endParaRPr lang="pt-BR" sz="1800" noProof="0" dirty="0"/>
          </a:p>
        </p:txBody>
      </p:sp>
      <p:sp>
        <p:nvSpPr>
          <p:cNvPr id="13" name="txt-309"/>
          <p:cNvSpPr txBox="1"/>
          <p:nvPr/>
        </p:nvSpPr>
        <p:spPr>
          <a:xfrm>
            <a:off x="7604608" y="2468880"/>
            <a:ext cx="3764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</a:rPr>
              <a:t>Na venda de produtos tributados, a parte do tributo vai direto para o governo quando o cliente paga.</a:t>
            </a:r>
            <a:endParaRPr lang="pt-BR" sz="1450" noProof="0" dirty="0"/>
          </a:p>
        </p:txBody>
      </p:sp>
      <p:sp>
        <p:nvSpPr>
          <p:cNvPr id="14" name="box-310"/>
          <p:cNvSpPr/>
          <p:nvPr/>
        </p:nvSpPr>
        <p:spPr>
          <a:xfrm>
            <a:off x="548640" y="3794760"/>
            <a:ext cx="541004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5" name="circ-311"/>
          <p:cNvSpPr/>
          <p:nvPr/>
        </p:nvSpPr>
        <p:spPr>
          <a:xfrm>
            <a:off x="868680" y="41605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6" name="ico-3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218" y="4347058"/>
            <a:ext cx="404165" cy="404165"/>
          </a:xfrm>
          <a:prstGeom prst="rect">
            <a:avLst/>
          </a:prstGeom>
        </p:spPr>
      </p:pic>
      <p:sp>
        <p:nvSpPr>
          <p:cNvPr id="17" name="txt-313"/>
          <p:cNvSpPr txBox="1"/>
          <p:nvPr/>
        </p:nvSpPr>
        <p:spPr>
          <a:xfrm>
            <a:off x="1920240" y="4069080"/>
            <a:ext cx="3764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</a:rPr>
              <a:t>Crédito leva tempo para voltar</a:t>
            </a:r>
            <a:endParaRPr lang="pt-BR" sz="1800" noProof="0" dirty="0"/>
          </a:p>
        </p:txBody>
      </p:sp>
      <p:sp>
        <p:nvSpPr>
          <p:cNvPr id="18" name="txt-314"/>
          <p:cNvSpPr txBox="1"/>
          <p:nvPr/>
        </p:nvSpPr>
        <p:spPr>
          <a:xfrm>
            <a:off x="1920240" y="4526280"/>
            <a:ext cx="3764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</a:rPr>
              <a:t>A devolução tem prazo de 30 a 180 dias. É preciso planejar o capital de giro.</a:t>
            </a:r>
            <a:endParaRPr lang="pt-BR" sz="1450" noProof="0" dirty="0"/>
          </a:p>
        </p:txBody>
      </p:sp>
      <p:sp>
        <p:nvSpPr>
          <p:cNvPr id="19" name="box-315"/>
          <p:cNvSpPr/>
          <p:nvPr/>
        </p:nvSpPr>
        <p:spPr>
          <a:xfrm>
            <a:off x="6233008" y="3794760"/>
            <a:ext cx="541004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circ-316"/>
          <p:cNvSpPr/>
          <p:nvPr/>
        </p:nvSpPr>
        <p:spPr>
          <a:xfrm>
            <a:off x="6553048" y="41605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21" name="ico-31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9585" y="4347058"/>
            <a:ext cx="404165" cy="404165"/>
          </a:xfrm>
          <a:prstGeom prst="rect">
            <a:avLst/>
          </a:prstGeom>
        </p:spPr>
      </p:pic>
      <p:sp>
        <p:nvSpPr>
          <p:cNvPr id="22" name="txt-318"/>
          <p:cNvSpPr txBox="1"/>
          <p:nvPr/>
        </p:nvSpPr>
        <p:spPr>
          <a:xfrm>
            <a:off x="7604608" y="4069080"/>
            <a:ext cx="3764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</a:rPr>
              <a:t>Preços e contratos em revisão</a:t>
            </a:r>
            <a:endParaRPr lang="pt-BR" sz="1800" noProof="0" dirty="0"/>
          </a:p>
        </p:txBody>
      </p:sp>
      <p:sp>
        <p:nvSpPr>
          <p:cNvPr id="23" name="txt-319"/>
          <p:cNvSpPr txBox="1"/>
          <p:nvPr/>
        </p:nvSpPr>
        <p:spPr>
          <a:xfrm>
            <a:off x="7604608" y="4526280"/>
            <a:ext cx="3764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</a:rPr>
              <a:t>O tributo deixa de estar embutido no preço. Contratos longos devem prever esse ajuste.</a:t>
            </a:r>
            <a:endParaRPr lang="pt-BR" sz="145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/>
              <a:t>24</a:t>
            </a:fld>
            <a:endParaRPr lang="pt-BR" noProof="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321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FAZER</a:t>
            </a:r>
            <a:endParaRPr lang="pt-BR" sz="12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Quatro cuidados para o setor de flores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322"/>
          <p:cNvSpPr/>
          <p:nvPr/>
        </p:nvSpPr>
        <p:spPr>
          <a:xfrm>
            <a:off x="548640" y="1737360"/>
            <a:ext cx="11094415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irc-323"/>
          <p:cNvSpPr/>
          <p:nvPr/>
        </p:nvSpPr>
        <p:spPr>
          <a:xfrm>
            <a:off x="777240" y="1929384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xt-324"/>
          <p:cNvSpPr txBox="1"/>
          <p:nvPr/>
        </p:nvSpPr>
        <p:spPr>
          <a:xfrm>
            <a:off x="777240" y="19293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xt-325"/>
          <p:cNvSpPr txBox="1"/>
          <p:nvPr/>
        </p:nvSpPr>
        <p:spPr>
          <a:xfrm>
            <a:off x="1508760" y="1737360"/>
            <a:ext cx="32004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Classificação do produto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xt-326"/>
          <p:cNvSpPr txBox="1"/>
          <p:nvPr/>
        </p:nvSpPr>
        <p:spPr>
          <a:xfrm>
            <a:off x="4846320" y="1737360"/>
            <a:ext cx="6522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tributo zero vale para o que está classificado como flor ou planta (capítulo 6 da NCM). Confira o cadastro item a item.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ox-327"/>
          <p:cNvSpPr/>
          <p:nvPr/>
        </p:nvSpPr>
        <p:spPr>
          <a:xfrm>
            <a:off x="548640" y="2743200"/>
            <a:ext cx="11094415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irc-328"/>
          <p:cNvSpPr/>
          <p:nvPr/>
        </p:nvSpPr>
        <p:spPr>
          <a:xfrm>
            <a:off x="777240" y="2935224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xt-329"/>
          <p:cNvSpPr txBox="1"/>
          <p:nvPr/>
        </p:nvSpPr>
        <p:spPr>
          <a:xfrm>
            <a:off x="777240" y="293522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xt-330"/>
          <p:cNvSpPr txBox="1"/>
          <p:nvPr/>
        </p:nvSpPr>
        <p:spPr>
          <a:xfrm>
            <a:off x="1508760" y="2743200"/>
            <a:ext cx="32004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Arranjos, cestas e kits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xt-331"/>
          <p:cNvSpPr txBox="1"/>
          <p:nvPr/>
        </p:nvSpPr>
        <p:spPr>
          <a:xfrm>
            <a:off x="4846320" y="2743200"/>
            <a:ext cx="6522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Quando a flor é vendida com outros, cada item pode ter regra própria. Atenção à nota.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box-332"/>
          <p:cNvSpPr/>
          <p:nvPr/>
        </p:nvSpPr>
        <p:spPr>
          <a:xfrm>
            <a:off x="548640" y="3749040"/>
            <a:ext cx="11094415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circ-333"/>
          <p:cNvSpPr/>
          <p:nvPr/>
        </p:nvSpPr>
        <p:spPr>
          <a:xfrm>
            <a:off x="777240" y="3941064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xt-334"/>
          <p:cNvSpPr txBox="1"/>
          <p:nvPr/>
        </p:nvSpPr>
        <p:spPr>
          <a:xfrm>
            <a:off x="777240" y="394106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xt-335"/>
          <p:cNvSpPr txBox="1"/>
          <p:nvPr/>
        </p:nvSpPr>
        <p:spPr>
          <a:xfrm>
            <a:off x="1508760" y="3749040"/>
            <a:ext cx="32004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Serviços não são flor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xt-336"/>
          <p:cNvSpPr txBox="1"/>
          <p:nvPr/>
        </p:nvSpPr>
        <p:spPr>
          <a:xfrm>
            <a:off x="4846320" y="3749040"/>
            <a:ext cx="6522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Paisagismo, decoração de eventos e manutenção de jardins seguem a regra geral dos serviços.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ox-337"/>
          <p:cNvSpPr/>
          <p:nvPr/>
        </p:nvSpPr>
        <p:spPr>
          <a:xfrm>
            <a:off x="548640" y="4754880"/>
            <a:ext cx="11094415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circ-338"/>
          <p:cNvSpPr/>
          <p:nvPr/>
        </p:nvSpPr>
        <p:spPr>
          <a:xfrm>
            <a:off x="777240" y="4946904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xt-339"/>
          <p:cNvSpPr txBox="1"/>
          <p:nvPr/>
        </p:nvSpPr>
        <p:spPr>
          <a:xfrm>
            <a:off x="777240" y="494690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pt-BR" sz="18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xt-340"/>
          <p:cNvSpPr txBox="1"/>
          <p:nvPr/>
        </p:nvSpPr>
        <p:spPr>
          <a:xfrm>
            <a:off x="1508760" y="4754880"/>
            <a:ext cx="32004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Simples Nacional continua</a:t>
            </a:r>
            <a:endParaRPr lang="pt-BR" sz="17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xt-341"/>
          <p:cNvSpPr txBox="1"/>
          <p:nvPr/>
        </p:nvSpPr>
        <p:spPr>
          <a:xfrm>
            <a:off x="4846320" y="4754880"/>
            <a:ext cx="6522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Floriculturas e pequenos negócios podem seguir no Simples. Vale reavaliar a escolha com o contador a cada ano.</a:t>
            </a:r>
            <a:endParaRPr lang="pt-BR" sz="14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25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343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FAZER</a:t>
            </a:r>
            <a:endParaRPr lang="pt-BR" sz="12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que fazer até dezembro</a:t>
            </a:r>
            <a:endParaRPr lang="pt-BR" sz="34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box-344"/>
          <p:cNvSpPr/>
          <p:nvPr/>
        </p:nvSpPr>
        <p:spPr>
          <a:xfrm>
            <a:off x="548640" y="1737360"/>
            <a:ext cx="5410048" cy="82296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corpo-345"/>
          <p:cNvSpPr/>
          <p:nvPr/>
        </p:nvSpPr>
        <p:spPr>
          <a:xfrm>
            <a:off x="548640" y="2377440"/>
            <a:ext cx="5410048" cy="324612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co-34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874520"/>
            <a:ext cx="365760" cy="365760"/>
          </a:xfrm>
          <a:prstGeom prst="rect">
            <a:avLst/>
          </a:prstGeom>
        </p:spPr>
      </p:pic>
      <p:sp>
        <p:nvSpPr>
          <p:cNvPr id="7" name="txt-347"/>
          <p:cNvSpPr txBox="1"/>
          <p:nvPr/>
        </p:nvSpPr>
        <p:spPr>
          <a:xfrm>
            <a:off x="1325880" y="1737360"/>
            <a:ext cx="440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Produtor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ico-34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724912"/>
            <a:ext cx="347472" cy="347472"/>
          </a:xfrm>
          <a:prstGeom prst="rect">
            <a:avLst/>
          </a:prstGeom>
        </p:spPr>
      </p:pic>
      <p:sp>
        <p:nvSpPr>
          <p:cNvPr id="9" name="txt-349"/>
          <p:cNvSpPr txBox="1"/>
          <p:nvPr/>
        </p:nvSpPr>
        <p:spPr>
          <a:xfrm>
            <a:off x="1371600" y="257860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Saber em qual perfil está: abaixo ou acima de R$ 3,6 milhões por ano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ico-35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3456432"/>
            <a:ext cx="347472" cy="347472"/>
          </a:xfrm>
          <a:prstGeom prst="rect">
            <a:avLst/>
          </a:prstGeom>
        </p:spPr>
      </p:pic>
      <p:sp>
        <p:nvSpPr>
          <p:cNvPr id="11" name="txt-351"/>
          <p:cNvSpPr txBox="1"/>
          <p:nvPr/>
        </p:nvSpPr>
        <p:spPr>
          <a:xfrm>
            <a:off x="1371600" y="331012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Pedir e guardar nota fiscal de tudo o que compra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co-35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187952"/>
            <a:ext cx="347472" cy="347472"/>
          </a:xfrm>
          <a:prstGeom prst="rect">
            <a:avLst/>
          </a:prstGeom>
        </p:spPr>
      </p:pic>
      <p:sp>
        <p:nvSpPr>
          <p:cNvPr id="13" name="txt-353"/>
          <p:cNvSpPr txBox="1"/>
          <p:nvPr/>
        </p:nvSpPr>
        <p:spPr>
          <a:xfrm>
            <a:off x="1371600" y="404164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Conversar com a cooperativa sobre a opção e sobre os créditos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ico-35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919472"/>
            <a:ext cx="347472" cy="347472"/>
          </a:xfrm>
          <a:prstGeom prst="rect">
            <a:avLst/>
          </a:prstGeom>
        </p:spPr>
      </p:pic>
      <p:sp>
        <p:nvSpPr>
          <p:cNvPr id="15" name="txt-355"/>
          <p:cNvSpPr txBox="1"/>
          <p:nvPr/>
        </p:nvSpPr>
        <p:spPr>
          <a:xfrm>
            <a:off x="1371600" y="477316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Preparar-se para emitir nota fiscal eletrônica em 2027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box-356"/>
          <p:cNvSpPr/>
          <p:nvPr/>
        </p:nvSpPr>
        <p:spPr>
          <a:xfrm>
            <a:off x="6233008" y="1737360"/>
            <a:ext cx="5410048" cy="82296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corpo-357"/>
          <p:cNvSpPr/>
          <p:nvPr/>
        </p:nvSpPr>
        <p:spPr>
          <a:xfrm>
            <a:off x="6233008" y="2377440"/>
            <a:ext cx="5410048" cy="324612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ico-35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7328" y="1874520"/>
            <a:ext cx="365760" cy="365760"/>
          </a:xfrm>
          <a:prstGeom prst="rect">
            <a:avLst/>
          </a:prstGeom>
        </p:spPr>
      </p:pic>
      <p:sp>
        <p:nvSpPr>
          <p:cNvPr id="19" name="txt-359"/>
          <p:cNvSpPr txBox="1"/>
          <p:nvPr/>
        </p:nvSpPr>
        <p:spPr>
          <a:xfrm>
            <a:off x="7010248" y="1737360"/>
            <a:ext cx="440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b="1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Cooperativa</a:t>
            </a:r>
            <a:endParaRPr lang="pt-BR" sz="20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ico-36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328" y="2724912"/>
            <a:ext cx="347472" cy="347472"/>
          </a:xfrm>
          <a:prstGeom prst="rect">
            <a:avLst/>
          </a:prstGeom>
        </p:spPr>
      </p:pic>
      <p:sp>
        <p:nvSpPr>
          <p:cNvPr id="21" name="txt-361"/>
          <p:cNvSpPr txBox="1"/>
          <p:nvPr/>
        </p:nvSpPr>
        <p:spPr>
          <a:xfrm>
            <a:off x="7055968" y="257860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Formalizar a opção e a listagem até 31/10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ico-36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328" y="3456432"/>
            <a:ext cx="347472" cy="347472"/>
          </a:xfrm>
          <a:prstGeom prst="rect">
            <a:avLst/>
          </a:prstGeom>
        </p:spPr>
      </p:pic>
      <p:sp>
        <p:nvSpPr>
          <p:cNvPr id="23" name="txt-363"/>
          <p:cNvSpPr txBox="1"/>
          <p:nvPr/>
        </p:nvSpPr>
        <p:spPr>
          <a:xfrm>
            <a:off x="7055968" y="331012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Atualizar o cadastro de associados e de produtos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4" name="ico-36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328" y="4187952"/>
            <a:ext cx="347472" cy="347472"/>
          </a:xfrm>
          <a:prstGeom prst="rect">
            <a:avLst/>
          </a:prstGeom>
        </p:spPr>
      </p:pic>
      <p:sp>
        <p:nvSpPr>
          <p:cNvPr id="25" name="txt-365"/>
          <p:cNvSpPr txBox="1"/>
          <p:nvPr/>
        </p:nvSpPr>
        <p:spPr>
          <a:xfrm>
            <a:off x="7055968" y="404164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Ajustar sistemas e nota fiscal para CBS e IBS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ico-36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328" y="4919472"/>
            <a:ext cx="347472" cy="347472"/>
          </a:xfrm>
          <a:prstGeom prst="rect">
            <a:avLst/>
          </a:prstGeom>
        </p:spPr>
      </p:pic>
      <p:sp>
        <p:nvSpPr>
          <p:cNvPr id="27" name="txt-367"/>
          <p:cNvSpPr txBox="1"/>
          <p:nvPr/>
        </p:nvSpPr>
        <p:spPr>
          <a:xfrm>
            <a:off x="7055968" y="4773168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Projetar o caixa e rever preços e contratos</a:t>
            </a:r>
            <a:endParaRPr lang="pt-BR" sz="15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>
                <a:latin typeface="Segoe UI" panose="020B0502040204020203" pitchFamily="34" charset="0"/>
                <a:cs typeface="Segoe UI" panose="020B0502040204020203" pitchFamily="34" charset="0"/>
              </a:rPr>
              <a:t>26</a:t>
            </a:fld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38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</a:rPr>
              <a:t>MATERIAIS E INFORMAÇÕES</a:t>
            </a:r>
            <a:endParaRPr lang="pt-BR" sz="1200" noProof="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</a:rPr>
              <a:t>Informativo Jurídico do Cooperativismo</a:t>
            </a:r>
            <a:endParaRPr lang="pt-BR" sz="3400" noProof="0" dirty="0"/>
          </a:p>
        </p:txBody>
      </p:sp>
      <p:pic>
        <p:nvPicPr>
          <p:cNvPr id="4" name="img-381" descr="Direito no Coop: receba as decisões dos tribunais que impactam o coo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4105711" cy="3931920"/>
          </a:xfrm>
          <a:prstGeom prst="rect">
            <a:avLst/>
          </a:prstGeom>
        </p:spPr>
      </p:pic>
      <p:sp>
        <p:nvSpPr>
          <p:cNvPr id="5" name="circ-382"/>
          <p:cNvSpPr/>
          <p:nvPr/>
        </p:nvSpPr>
        <p:spPr>
          <a:xfrm>
            <a:off x="5020111" y="182880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6" name="ico-38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730" y="1982419"/>
            <a:ext cx="332842" cy="332842"/>
          </a:xfrm>
          <a:prstGeom prst="rect">
            <a:avLst/>
          </a:prstGeom>
        </p:spPr>
      </p:pic>
      <p:sp>
        <p:nvSpPr>
          <p:cNvPr id="7" name="txt-384"/>
          <p:cNvSpPr txBox="1"/>
          <p:nvPr/>
        </p:nvSpPr>
        <p:spPr>
          <a:xfrm>
            <a:off x="5843071" y="1828800"/>
            <a:ext cx="2828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50" b="1" noProof="0" dirty="0">
                <a:solidFill>
                  <a:schemeClr val="tx2"/>
                </a:solidFill>
              </a:rPr>
              <a:t>Decisões dos tribunais</a:t>
            </a:r>
            <a:endParaRPr lang="pt-BR" sz="1650" noProof="0" dirty="0"/>
          </a:p>
        </p:txBody>
      </p:sp>
      <p:sp>
        <p:nvSpPr>
          <p:cNvPr id="8" name="txt-385"/>
          <p:cNvSpPr txBox="1"/>
          <p:nvPr/>
        </p:nvSpPr>
        <p:spPr>
          <a:xfrm>
            <a:off x="5843071" y="2212848"/>
            <a:ext cx="2828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</a:rPr>
              <a:t>Divulgação quinzenal das decisões mais importantes dos Tribunais Superiores.</a:t>
            </a:r>
            <a:endParaRPr lang="pt-BR" sz="1400" noProof="0" dirty="0"/>
          </a:p>
        </p:txBody>
      </p:sp>
      <p:sp>
        <p:nvSpPr>
          <p:cNvPr id="9" name="circ-386"/>
          <p:cNvSpPr/>
          <p:nvPr/>
        </p:nvSpPr>
        <p:spPr>
          <a:xfrm>
            <a:off x="5020111" y="3127248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0" name="ico-38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3730" y="3280867"/>
            <a:ext cx="332842" cy="332842"/>
          </a:xfrm>
          <a:prstGeom prst="rect">
            <a:avLst/>
          </a:prstGeom>
        </p:spPr>
      </p:pic>
      <p:sp>
        <p:nvSpPr>
          <p:cNvPr id="11" name="txt-388"/>
          <p:cNvSpPr txBox="1"/>
          <p:nvPr/>
        </p:nvSpPr>
        <p:spPr>
          <a:xfrm>
            <a:off x="5843071" y="3127248"/>
            <a:ext cx="2828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50" b="1" noProof="0" dirty="0">
                <a:solidFill>
                  <a:schemeClr val="tx2"/>
                </a:solidFill>
              </a:rPr>
              <a:t>Seções por tema</a:t>
            </a:r>
            <a:endParaRPr lang="pt-BR" sz="1650" noProof="0" dirty="0"/>
          </a:p>
        </p:txBody>
      </p:sp>
      <p:sp>
        <p:nvSpPr>
          <p:cNvPr id="12" name="txt-389"/>
          <p:cNvSpPr txBox="1"/>
          <p:nvPr/>
        </p:nvSpPr>
        <p:spPr>
          <a:xfrm>
            <a:off x="5843071" y="3511296"/>
            <a:ext cx="2828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</a:rPr>
              <a:t>Societário, tributário, trabalhista e LGPD.</a:t>
            </a:r>
            <a:endParaRPr lang="pt-BR" sz="1400" noProof="0" dirty="0"/>
          </a:p>
        </p:txBody>
      </p:sp>
      <p:sp>
        <p:nvSpPr>
          <p:cNvPr id="13" name="circ-390"/>
          <p:cNvSpPr/>
          <p:nvPr/>
        </p:nvSpPr>
        <p:spPr>
          <a:xfrm>
            <a:off x="5020111" y="4425696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4" name="ico-39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3730" y="4579315"/>
            <a:ext cx="332842" cy="332842"/>
          </a:xfrm>
          <a:prstGeom prst="rect">
            <a:avLst/>
          </a:prstGeom>
        </p:spPr>
      </p:pic>
      <p:sp>
        <p:nvSpPr>
          <p:cNvPr id="15" name="txt-392"/>
          <p:cNvSpPr txBox="1"/>
          <p:nvPr/>
        </p:nvSpPr>
        <p:spPr>
          <a:xfrm>
            <a:off x="5843071" y="4425696"/>
            <a:ext cx="2828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50" b="1" noProof="0" dirty="0">
                <a:solidFill>
                  <a:schemeClr val="tx2"/>
                </a:solidFill>
              </a:rPr>
              <a:t>Eventos e materiais</a:t>
            </a:r>
            <a:endParaRPr lang="pt-BR" sz="1650" noProof="0" dirty="0"/>
          </a:p>
        </p:txBody>
      </p:sp>
      <p:sp>
        <p:nvSpPr>
          <p:cNvPr id="16" name="txt-393"/>
          <p:cNvSpPr txBox="1"/>
          <p:nvPr/>
        </p:nvSpPr>
        <p:spPr>
          <a:xfrm>
            <a:off x="5843071" y="4809744"/>
            <a:ext cx="2828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</a:rPr>
              <a:t>Divulgação de eventos e de publicações relevantes para o setor.</a:t>
            </a:r>
            <a:endParaRPr lang="pt-BR" sz="1400" noProof="0" dirty="0"/>
          </a:p>
        </p:txBody>
      </p:sp>
      <p:sp>
        <p:nvSpPr>
          <p:cNvPr id="17" name="box-394"/>
          <p:cNvSpPr/>
          <p:nvPr/>
        </p:nvSpPr>
        <p:spPr>
          <a:xfrm>
            <a:off x="8991295" y="1737360"/>
            <a:ext cx="2651760" cy="393192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8" name="qr-395" descr="QR code: in.coop.br/direito-no-coo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9895" y="1965960"/>
            <a:ext cx="2194560" cy="2194560"/>
          </a:xfrm>
          <a:prstGeom prst="rect">
            <a:avLst/>
          </a:prstGeom>
        </p:spPr>
      </p:pic>
      <p:sp>
        <p:nvSpPr>
          <p:cNvPr id="19" name="txt-396"/>
          <p:cNvSpPr txBox="1"/>
          <p:nvPr/>
        </p:nvSpPr>
        <p:spPr>
          <a:xfrm>
            <a:off x="9174175" y="431596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400" b="1" noProof="0" dirty="0">
                <a:solidFill>
                  <a:schemeClr val="tx2"/>
                </a:solidFill>
              </a:rPr>
              <a:t>Para se inscrever, aponte a câmera do celular</a:t>
            </a:r>
            <a:endParaRPr lang="pt-BR" sz="1400" noProof="0" dirty="0"/>
          </a:p>
        </p:txBody>
      </p:sp>
      <p:sp>
        <p:nvSpPr>
          <p:cNvPr id="20" name="txt-397"/>
          <p:cNvSpPr txBox="1"/>
          <p:nvPr/>
        </p:nvSpPr>
        <p:spPr>
          <a:xfrm>
            <a:off x="9082735" y="49834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50" noProof="0" dirty="0">
                <a:solidFill>
                  <a:schemeClr val="tx1"/>
                </a:solidFill>
              </a:rPr>
              <a:t>in.coop.br/direito-no-</a:t>
            </a:r>
            <a:r>
              <a:rPr lang="pt-BR" sz="1250" noProof="0" dirty="0" err="1">
                <a:solidFill>
                  <a:schemeClr val="tx1"/>
                </a:solidFill>
              </a:rPr>
              <a:t>coop</a:t>
            </a:r>
            <a:endParaRPr lang="pt-BR" sz="125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/>
              <a:t>27</a:t>
            </a:fld>
            <a:endParaRPr lang="pt-BR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398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b="1" kern="0" spc="150" noProof="0" dirty="0">
                <a:solidFill>
                  <a:schemeClr val="accent1"/>
                </a:solidFill>
              </a:rPr>
              <a:t>MATERIAIS E INFORMAÇÕES</a:t>
            </a:r>
            <a:endParaRPr lang="pt-BR" sz="1200" noProof="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676656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tx2"/>
                </a:solidFill>
              </a:rPr>
              <a:t>Fiquem por dentro das novidades do </a:t>
            </a:r>
            <a:r>
              <a:rPr lang="pt-BR" sz="3400" b="1" noProof="0" dirty="0" err="1">
                <a:solidFill>
                  <a:schemeClr val="tx2"/>
                </a:solidFill>
              </a:rPr>
              <a:t>coop</a:t>
            </a:r>
            <a:endParaRPr lang="pt-BR" sz="3400" noProof="0" dirty="0"/>
          </a:p>
        </p:txBody>
      </p:sp>
      <p:sp>
        <p:nvSpPr>
          <p:cNvPr id="4" name="box-399"/>
          <p:cNvSpPr/>
          <p:nvPr/>
        </p:nvSpPr>
        <p:spPr>
          <a:xfrm>
            <a:off x="548640" y="1737360"/>
            <a:ext cx="2651760" cy="26517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5" name="qr-400" descr="QR code: somoscooperativismo.coop.br/conteudos/informativo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965960"/>
            <a:ext cx="2194560" cy="2194560"/>
          </a:xfrm>
          <a:prstGeom prst="rect">
            <a:avLst/>
          </a:prstGeom>
        </p:spPr>
      </p:pic>
      <p:sp>
        <p:nvSpPr>
          <p:cNvPr id="6" name="txt-401"/>
          <p:cNvSpPr txBox="1"/>
          <p:nvPr/>
        </p:nvSpPr>
        <p:spPr>
          <a:xfrm>
            <a:off x="3520440" y="17830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800" b="1" noProof="0" dirty="0">
                <a:solidFill>
                  <a:schemeClr val="tx2"/>
                </a:solidFill>
              </a:rPr>
              <a:t>Informativos do Sistema OCB</a:t>
            </a:r>
            <a:endParaRPr lang="pt-BR" sz="1800" noProof="0" dirty="0"/>
          </a:p>
        </p:txBody>
      </p:sp>
      <p:pic>
        <p:nvPicPr>
          <p:cNvPr id="7" name="ico-40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440" y="2752344"/>
            <a:ext cx="329184" cy="329184"/>
          </a:xfrm>
          <a:prstGeom prst="rect">
            <a:avLst/>
          </a:prstGeom>
        </p:spPr>
      </p:pic>
      <p:sp>
        <p:nvSpPr>
          <p:cNvPr id="8" name="txt-403"/>
          <p:cNvSpPr txBox="1"/>
          <p:nvPr/>
        </p:nvSpPr>
        <p:spPr>
          <a:xfrm>
            <a:off x="3977640" y="269748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</a:rPr>
              <a:t>Panorama do Coop</a:t>
            </a:r>
            <a:endParaRPr lang="pt-BR" sz="1550" noProof="0" dirty="0"/>
          </a:p>
        </p:txBody>
      </p:sp>
      <p:pic>
        <p:nvPicPr>
          <p:cNvPr id="9" name="ico-40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440" y="3282696"/>
            <a:ext cx="329184" cy="329184"/>
          </a:xfrm>
          <a:prstGeom prst="rect">
            <a:avLst/>
          </a:prstGeom>
        </p:spPr>
      </p:pic>
      <p:sp>
        <p:nvSpPr>
          <p:cNvPr id="10" name="txt-405"/>
          <p:cNvSpPr txBox="1"/>
          <p:nvPr/>
        </p:nvSpPr>
        <p:spPr>
          <a:xfrm>
            <a:off x="3977640" y="3227832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</a:rPr>
              <a:t>Impulso do Coop</a:t>
            </a:r>
            <a:endParaRPr lang="pt-BR" sz="1550" noProof="0" dirty="0"/>
          </a:p>
        </p:txBody>
      </p:sp>
      <p:pic>
        <p:nvPicPr>
          <p:cNvPr id="11" name="ico-40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440" y="3813048"/>
            <a:ext cx="329184" cy="329184"/>
          </a:xfrm>
          <a:prstGeom prst="rect">
            <a:avLst/>
          </a:prstGeom>
        </p:spPr>
      </p:pic>
      <p:sp>
        <p:nvSpPr>
          <p:cNvPr id="12" name="txt-407"/>
          <p:cNvSpPr txBox="1"/>
          <p:nvPr/>
        </p:nvSpPr>
        <p:spPr>
          <a:xfrm>
            <a:off x="3977640" y="3758184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noProof="0" dirty="0">
                <a:solidFill>
                  <a:schemeClr val="tx1"/>
                </a:solidFill>
              </a:rPr>
              <a:t>Saber Cooperar</a:t>
            </a:r>
            <a:endParaRPr lang="pt-BR" sz="1550" noProof="0" dirty="0"/>
          </a:p>
        </p:txBody>
      </p:sp>
      <p:sp>
        <p:nvSpPr>
          <p:cNvPr id="13" name="txt-408"/>
          <p:cNvSpPr txBox="1"/>
          <p:nvPr/>
        </p:nvSpPr>
        <p:spPr>
          <a:xfrm>
            <a:off x="548640" y="4663440"/>
            <a:ext cx="5532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noProof="0" dirty="0">
                <a:solidFill>
                  <a:schemeClr val="tx1"/>
                </a:solidFill>
              </a:rPr>
              <a:t>Aponte a câmera do celular ou acesse:</a:t>
            </a:r>
            <a:endParaRPr lang="pt-BR" sz="1400" noProof="0" dirty="0"/>
          </a:p>
        </p:txBody>
      </p:sp>
      <p:sp>
        <p:nvSpPr>
          <p:cNvPr id="14" name="txt-409"/>
          <p:cNvSpPr txBox="1"/>
          <p:nvPr/>
        </p:nvSpPr>
        <p:spPr>
          <a:xfrm>
            <a:off x="548640" y="50109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noProof="0" dirty="0">
                <a:solidFill>
                  <a:schemeClr val="tx2"/>
                </a:solidFill>
              </a:rPr>
              <a:t>somoscooperativismo.coop.br/</a:t>
            </a:r>
            <a:r>
              <a:rPr lang="pt-BR" sz="1350" b="1" noProof="0" dirty="0" err="1">
                <a:solidFill>
                  <a:schemeClr val="tx2"/>
                </a:solidFill>
              </a:rPr>
              <a:t>conteudos</a:t>
            </a:r>
            <a:r>
              <a:rPr lang="pt-BR" sz="1350" b="1" noProof="0" dirty="0">
                <a:solidFill>
                  <a:schemeClr val="tx2"/>
                </a:solidFill>
              </a:rPr>
              <a:t>/informativos</a:t>
            </a:r>
            <a:endParaRPr lang="pt-BR" sz="1350" noProof="0" dirty="0"/>
          </a:p>
        </p:txBody>
      </p:sp>
      <p:pic>
        <p:nvPicPr>
          <p:cNvPr id="15" name="img-410" descr="Duas profissionais consultando os informativos Panorama do Coop, Impulso do Coop e Saber Coopera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0" y="1737360"/>
            <a:ext cx="5287975" cy="39319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87375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pt-BR" b="0" noProof="0" smtClean="0"/>
              <a:t>28</a:t>
            </a:fld>
            <a:endParaRPr lang="pt-BR" noProof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-411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300" b="1" kern="0" spc="150" noProof="0" dirty="0">
                <a:solidFill>
                  <a:schemeClr val="bg2"/>
                </a:solidFill>
              </a:rPr>
              <a:t>MATERIAIS E INFORMAÇÕES</a:t>
            </a:r>
            <a:endParaRPr lang="pt-BR" sz="1300" noProof="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91440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3400" b="1" noProof="0" dirty="0">
                <a:solidFill>
                  <a:schemeClr val="bg1"/>
                </a:solidFill>
              </a:rPr>
              <a:t>Materiais orientativos do Sistema OCB</a:t>
            </a:r>
            <a:endParaRPr lang="pt-BR" sz="3400" noProof="0" dirty="0"/>
          </a:p>
        </p:txBody>
      </p:sp>
      <p:sp>
        <p:nvSpPr>
          <p:cNvPr id="4" name="circ-412"/>
          <p:cNvSpPr/>
          <p:nvPr/>
        </p:nvSpPr>
        <p:spPr>
          <a:xfrm>
            <a:off x="548640" y="2423160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5" name="ico-41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2559223"/>
            <a:ext cx="294803" cy="294803"/>
          </a:xfrm>
          <a:prstGeom prst="rect">
            <a:avLst/>
          </a:prstGeom>
        </p:spPr>
      </p:pic>
      <p:sp>
        <p:nvSpPr>
          <p:cNvPr id="6" name="txt-414"/>
          <p:cNvSpPr txBox="1"/>
          <p:nvPr/>
        </p:nvSpPr>
        <p:spPr>
          <a:xfrm>
            <a:off x="1371600" y="242316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noProof="0" dirty="0">
                <a:solidFill>
                  <a:schemeClr val="bg1"/>
                </a:solidFill>
              </a:rPr>
              <a:t>Curso EAD (</a:t>
            </a:r>
            <a:r>
              <a:rPr lang="pt-BR" sz="2000" noProof="0" dirty="0" err="1">
                <a:solidFill>
                  <a:schemeClr val="bg1"/>
                </a:solidFill>
              </a:rPr>
              <a:t>Capacitacoop</a:t>
            </a:r>
            <a:r>
              <a:rPr lang="pt-BR" sz="2000" noProof="0" dirty="0">
                <a:solidFill>
                  <a:schemeClr val="bg1"/>
                </a:solidFill>
              </a:rPr>
              <a:t>)</a:t>
            </a:r>
            <a:endParaRPr lang="pt-BR" sz="2000" noProof="0" dirty="0"/>
          </a:p>
        </p:txBody>
      </p:sp>
      <p:sp>
        <p:nvSpPr>
          <p:cNvPr id="7" name="circ-415"/>
          <p:cNvSpPr/>
          <p:nvPr/>
        </p:nvSpPr>
        <p:spPr>
          <a:xfrm>
            <a:off x="548640" y="3191256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8" name="ico-41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03" y="3327319"/>
            <a:ext cx="294803" cy="294803"/>
          </a:xfrm>
          <a:prstGeom prst="rect">
            <a:avLst/>
          </a:prstGeom>
        </p:spPr>
      </p:pic>
      <p:sp>
        <p:nvSpPr>
          <p:cNvPr id="9" name="txt-417"/>
          <p:cNvSpPr txBox="1"/>
          <p:nvPr/>
        </p:nvSpPr>
        <p:spPr>
          <a:xfrm>
            <a:off x="1371600" y="3191256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noProof="0" dirty="0">
                <a:solidFill>
                  <a:schemeClr val="bg1"/>
                </a:solidFill>
              </a:rPr>
              <a:t>Panorama do Coop</a:t>
            </a:r>
            <a:endParaRPr lang="pt-BR" sz="2000" noProof="0" dirty="0"/>
          </a:p>
        </p:txBody>
      </p:sp>
      <p:sp>
        <p:nvSpPr>
          <p:cNvPr id="10" name="circ-418"/>
          <p:cNvSpPr/>
          <p:nvPr/>
        </p:nvSpPr>
        <p:spPr>
          <a:xfrm>
            <a:off x="548640" y="3959352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1" name="ico-41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03" y="4095415"/>
            <a:ext cx="294803" cy="294803"/>
          </a:xfrm>
          <a:prstGeom prst="rect">
            <a:avLst/>
          </a:prstGeom>
        </p:spPr>
      </p:pic>
      <p:sp>
        <p:nvSpPr>
          <p:cNvPr id="12" name="txt-420"/>
          <p:cNvSpPr txBox="1"/>
          <p:nvPr/>
        </p:nvSpPr>
        <p:spPr>
          <a:xfrm>
            <a:off x="1371600" y="3959352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noProof="0" dirty="0">
                <a:solidFill>
                  <a:schemeClr val="bg1"/>
                </a:solidFill>
              </a:rPr>
              <a:t>Atualização dos Manuais</a:t>
            </a:r>
            <a:endParaRPr lang="pt-BR" sz="2000" noProof="0" dirty="0"/>
          </a:p>
        </p:txBody>
      </p:sp>
      <p:sp>
        <p:nvSpPr>
          <p:cNvPr id="13" name="circ-421"/>
          <p:cNvSpPr/>
          <p:nvPr/>
        </p:nvSpPr>
        <p:spPr>
          <a:xfrm>
            <a:off x="548640" y="472744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4" name="ico-42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703" y="4863511"/>
            <a:ext cx="294803" cy="294803"/>
          </a:xfrm>
          <a:prstGeom prst="rect">
            <a:avLst/>
          </a:prstGeom>
        </p:spPr>
      </p:pic>
      <p:sp>
        <p:nvSpPr>
          <p:cNvPr id="15" name="txt-423"/>
          <p:cNvSpPr txBox="1"/>
          <p:nvPr/>
        </p:nvSpPr>
        <p:spPr>
          <a:xfrm>
            <a:off x="1371600" y="4727448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000" noProof="0" dirty="0">
                <a:solidFill>
                  <a:schemeClr val="bg1"/>
                </a:solidFill>
              </a:rPr>
              <a:t>Seminário Jurídico e Contábil</a:t>
            </a:r>
            <a:endParaRPr lang="pt-BR" sz="2000" noProof="0" dirty="0"/>
          </a:p>
        </p:txBody>
      </p:sp>
      <p:sp>
        <p:nvSpPr>
          <p:cNvPr id="16" name="box-424"/>
          <p:cNvSpPr/>
          <p:nvPr/>
        </p:nvSpPr>
        <p:spPr>
          <a:xfrm>
            <a:off x="7498080" y="914400"/>
            <a:ext cx="4144975" cy="5029200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pt-BR" noProof="0" dirty="0"/>
          </a:p>
        </p:txBody>
      </p:sp>
      <p:pic>
        <p:nvPicPr>
          <p:cNvPr id="17" name="qr-425" descr="QR code: linktr.ee/reforma_tributari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928" y="1143000"/>
            <a:ext cx="3383280" cy="3383280"/>
          </a:xfrm>
          <a:prstGeom prst="rect">
            <a:avLst/>
          </a:prstGeom>
        </p:spPr>
      </p:pic>
      <p:sp>
        <p:nvSpPr>
          <p:cNvPr id="18" name="txt-426"/>
          <p:cNvSpPr txBox="1"/>
          <p:nvPr/>
        </p:nvSpPr>
        <p:spPr>
          <a:xfrm>
            <a:off x="7726680" y="4572000"/>
            <a:ext cx="3687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 err="1">
                <a:solidFill>
                  <a:schemeClr val="tx2"/>
                </a:solidFill>
              </a:rPr>
              <a:t>Linktree</a:t>
            </a:r>
            <a:r>
              <a:rPr lang="pt-BR" sz="1500" b="1" noProof="0" dirty="0">
                <a:solidFill>
                  <a:schemeClr val="tx2"/>
                </a:solidFill>
              </a:rPr>
              <a:t> com os nossos materiais sobre a reforma tributária</a:t>
            </a:r>
            <a:endParaRPr lang="pt-BR" sz="1500" noProof="0" dirty="0"/>
          </a:p>
        </p:txBody>
      </p:sp>
      <p:sp>
        <p:nvSpPr>
          <p:cNvPr id="19" name="txt-427"/>
          <p:cNvSpPr txBox="1"/>
          <p:nvPr/>
        </p:nvSpPr>
        <p:spPr>
          <a:xfrm>
            <a:off x="7726680" y="5285232"/>
            <a:ext cx="3687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50" noProof="0" dirty="0">
                <a:solidFill>
                  <a:schemeClr val="tx1"/>
                </a:solidFill>
              </a:rPr>
              <a:t>linktr.ee/</a:t>
            </a:r>
            <a:r>
              <a:rPr lang="pt-BR" sz="1350" noProof="0" dirty="0" err="1">
                <a:solidFill>
                  <a:schemeClr val="tx1"/>
                </a:solidFill>
              </a:rPr>
              <a:t>reforma_tributaria</a:t>
            </a:r>
            <a:endParaRPr lang="pt-BR" sz="135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CB Flores e Plantas">
  <a:themeElements>
    <a:clrScheme name="OCB Flores e Plantas">
      <a:dk1>
        <a:srgbClr val="1B1F3B"/>
      </a:dk1>
      <a:lt1>
        <a:srgbClr val="FFFFFF"/>
      </a:lt1>
      <a:dk2>
        <a:srgbClr val="171C66"/>
      </a:dk2>
      <a:lt2>
        <a:srgbClr val="EEF2FA"/>
      </a:lt2>
      <a:accent1>
        <a:srgbClr val="157F3D"/>
      </a:accent1>
      <a:accent2>
        <a:srgbClr val="C2255C"/>
      </a:accent2>
      <a:accent3>
        <a:srgbClr val="5B84D6"/>
      </a:accent3>
      <a:accent4>
        <a:srgbClr val="E6F4EA"/>
      </a:accent4>
      <a:accent5>
        <a:srgbClr val="FBE9F0"/>
      </a:accent5>
      <a:accent6>
        <a:srgbClr val="5B6478"/>
      </a:accent6>
      <a:hlink>
        <a:srgbClr val="171C66"/>
      </a:hlink>
      <a:folHlink>
        <a:srgbClr val="5B6478"/>
      </a:folHlink>
    </a:clrScheme>
    <a:fontScheme name="OCB Flores e Plant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f12e04-b224-4a52-88a5-7a1a292257cd">
      <Terms xmlns="http://schemas.microsoft.com/office/infopath/2007/PartnerControls"/>
    </lcf76f155ced4ddcb4097134ff3c332f>
    <TaxCatchAll xmlns="5d80ee84-5700-4e20-b56b-77cc7bc557e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3E119D6D35D84AAD170EFAAF8BAF77" ma:contentTypeVersion="14" ma:contentTypeDescription="Create a new document." ma:contentTypeScope="" ma:versionID="8f9e803dd78cebd84ea857afec805e0b">
  <xsd:schema xmlns:xsd="http://www.w3.org/2001/XMLSchema" xmlns:xs="http://www.w3.org/2001/XMLSchema" xmlns:p="http://schemas.microsoft.com/office/2006/metadata/properties" xmlns:ns2="57f12e04-b224-4a52-88a5-7a1a292257cd" xmlns:ns3="5d80ee84-5700-4e20-b56b-77cc7bc557ec" targetNamespace="http://schemas.microsoft.com/office/2006/metadata/properties" ma:root="true" ma:fieldsID="3ffabd08e24d9342ee89a6b32cd25525" ns2:_="" ns3:_="">
    <xsd:import namespace="57f12e04-b224-4a52-88a5-7a1a292257cd"/>
    <xsd:import namespace="5d80ee84-5700-4e20-b56b-77cc7bc55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f12e04-b224-4a52-88a5-7a1a292257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743f79-f374-44db-a6c2-25aed8e3f1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0ee84-5700-4e20-b56b-77cc7bc55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07035e2-09bb-4431-bc0a-f1f4461d6b9d}" ma:internalName="TaxCatchAll" ma:showField="CatchAllData" ma:web="5d80ee84-5700-4e20-b56b-77cc7bc55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14699E-BC80-435E-8470-673BC7C3995D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5d80ee84-5700-4e20-b56b-77cc7bc557ec"/>
    <ds:schemaRef ds:uri="57f12e04-b224-4a52-88a5-7a1a292257cd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FBDDF2B-91B0-44F4-A6EA-C5D811135A74}">
  <ds:schemaRefs>
    <ds:schemaRef ds:uri="57f12e04-b224-4a52-88a5-7a1a292257cd"/>
    <ds:schemaRef ds:uri="5d80ee84-5700-4e20-b56b-77cc7bc557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0D42EAD-EE19-4445-832F-20B365BE12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2641</TotalTime>
  <Words>14657</Words>
  <Application>Microsoft Office PowerPoint</Application>
  <PresentationFormat>Widescreen</PresentationFormat>
  <Paragraphs>517</Paragraphs>
  <Slides>29</Slides>
  <Notes>29</Notes>
  <HiddenSlides>0</HiddenSlides>
  <MMClips>1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5" baseType="lpstr">
      <vt:lpstr>Arial</vt:lpstr>
      <vt:lpstr>Calibri</vt:lpstr>
      <vt:lpstr>Segoe UI</vt:lpstr>
      <vt:lpstr>Tahoma</vt:lpstr>
      <vt:lpstr>Verdana</vt:lpstr>
      <vt:lpstr>OCB Flores e Plantas</vt:lpstr>
      <vt:lpstr>Apresentação do PowerPoint</vt:lpstr>
      <vt:lpstr>A reforma para o setor, em três frases</vt:lpstr>
      <vt:lpstr>Cinco tributos dão lugar a dois</vt:lpstr>
      <vt:lpstr>A mudança chega aos poucos, até 2033</vt:lpstr>
      <vt:lpstr>Flores e plantas: tributo zero</vt:lpstr>
      <vt:lpstr>O tributo está no que você compra</vt:lpstr>
      <vt:lpstr>Dois perfis de produtor, duas situações</vt:lpstr>
      <vt:lpstr>Quem é produtor rural para a lei</vt:lpstr>
      <vt:lpstr>O limite de R$ 3,6 milhões: como se conta</vt:lpstr>
      <vt:lpstr>Produtor Rural: Entrar ou sair do regime regular: as regras da opção</vt:lpstr>
      <vt:lpstr>Em qual situação está o produtor?</vt:lpstr>
      <vt:lpstr>O caminho na Constituição: de 2019 a 2023</vt:lpstr>
      <vt:lpstr>PLP 68/2024: o caminho até a LC 214/2025</vt:lpstr>
      <vt:lpstr>Na cooperativa, a flor circula sem tributo</vt:lpstr>
      <vt:lpstr>Produtor e cooperativa: as regras que ligam os dois</vt:lpstr>
      <vt:lpstr>Como o tributo dos insumos pode voltar</vt:lpstr>
      <vt:lpstr>Crédito presumido: as regras do art. 168</vt:lpstr>
      <vt:lpstr>O caminho da flor e do crédito</vt:lpstr>
      <vt:lpstr>Depois da lei: o que o Sistema OCB ainda pleiteia</vt:lpstr>
      <vt:lpstr>Os pleitos que tocam a cooperativa de flores</vt:lpstr>
      <vt:lpstr>A decisão da cooperativa: até 31 de outubro</vt:lpstr>
      <vt:lpstr>Liminar do TJDFT: prazo suspenso no IBS</vt:lpstr>
      <vt:lpstr>Depois da liminar: o que a cooperativa faz agora</vt:lpstr>
      <vt:lpstr>O que muda no caixa e na nota fiscal</vt:lpstr>
      <vt:lpstr>Quatro cuidados para o setor de flores</vt:lpstr>
      <vt:lpstr>O que fazer até dezembro</vt:lpstr>
      <vt:lpstr>Informativo Jurídico do Cooperativismo</vt:lpstr>
      <vt:lpstr>Fiquem por dentro das novidades do coop</vt:lpstr>
      <vt:lpstr>Materiais orientativos do Sistema OCB</vt:lpstr>
    </vt:vector>
  </TitlesOfParts>
  <Company>Sistema OCB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Painel Cooperativas do Agro — Reforma Tributária para o Setor de Flores e Plantas</dc:title>
  <dc:subject>Workshop Reforma Tributária para o Setor de Flores e Plantas</dc:subject>
  <dc:creator>Sistema OCB</dc:creator>
  <cp:lastModifiedBy>Lui Vasconcelos Rocha Fortes</cp:lastModifiedBy>
  <cp:revision>6</cp:revision>
  <cp:lastPrinted>2026-10-26T20:53:56Z</cp:lastPrinted>
  <dcterms:created xsi:type="dcterms:W3CDTF">2026-10-06T13:27:25Z</dcterms:created>
  <dcterms:modified xsi:type="dcterms:W3CDTF">2026-10-28T14:35:29Z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0x0101005D3E119D6D35D84AAD170EFAAF8BAF77</vt:lpwstr>
  </property>
  <property fmtid="{D5CDD505-2E9C-101B-9397-08002B2CF9AE}" pid="3" name="MediaServiceImageTags">
    <vt:lpwstr/>
  </property>
</Properties>
</file>